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18"/>
  </p:notesMasterIdLst>
  <p:sldIdLst>
    <p:sldId id="256" r:id="rId2"/>
    <p:sldId id="258" r:id="rId3"/>
    <p:sldId id="257" r:id="rId4"/>
    <p:sldId id="259" r:id="rId5"/>
    <p:sldId id="260" r:id="rId6"/>
    <p:sldId id="261" r:id="rId7"/>
    <p:sldId id="266" r:id="rId8"/>
    <p:sldId id="264" r:id="rId9"/>
    <p:sldId id="263" r:id="rId10"/>
    <p:sldId id="271" r:id="rId11"/>
    <p:sldId id="262" r:id="rId12"/>
    <p:sldId id="265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FF33"/>
    <a:srgbClr val="FF66FF"/>
    <a:srgbClr val="9A1632"/>
    <a:srgbClr val="FFFFFF"/>
    <a:srgbClr val="FFFF66"/>
    <a:srgbClr val="BD4A03"/>
    <a:srgbClr val="99CCFF"/>
    <a:srgbClr val="CC00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2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3C276-AF6A-436D-A5B8-D459CE90378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041C9-453D-411D-A905-BEB55910D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610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A041C9-453D-411D-A905-BEB55910D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5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6E9A3-F4D4-487A-A3BD-01A93F58A3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D489B7-C227-4F61-B7AE-F1C7B4FA6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59027-112D-426E-B968-04416389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A1F3A-768A-47BA-9E2D-B81CA61C7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96C68-9E19-43EA-9B2A-3160442F5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27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DAE18-21C6-4C21-80CB-95893C06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557586-00BE-4E2E-BFC0-9DE278583E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858FC-1D73-4041-B306-943B60525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54715-7DE4-49CA-95A1-6A343B30D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B4A78-D852-47CA-9A4A-25CC7E0AA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75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DDD3AD-3669-4409-831D-061C425198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82A24C-BCF1-48F0-808F-0CBF88861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B37E4-CDC1-4611-BC4C-D5A195674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080A0-9B33-47FF-B823-0533B84F4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168E7-F9F4-49A6-BF8C-509097593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79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33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69AD4-49D2-4523-AAA3-0FB0D1CAC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43794-2679-4677-B6B2-F0A87D204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5F24B-F103-4563-9311-2FAFB57E0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B528E-69C3-4335-891D-40405429E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7D8A7-F5C7-4A1E-AC16-A0C57EBF1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36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CA95-422D-430D-BFE2-E71E92716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7F6C8-6811-48C3-BBE0-6F6FC86D0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D91D6-CE59-4244-9066-D214A3F49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ECF40-B79B-4779-9624-1CF09121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C2AED-B417-482D-9D5E-3E4F59666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7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9471A-52E2-4D52-A0E0-4247AD45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041AA-0FD6-40A2-A710-AC08286FD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FA046-4956-437A-BBAE-FD01AD766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584DC-E42D-4D9F-89AA-494624E7D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A3F2AD-A41B-4C5E-BD48-32EBAD05D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0DC7E7-0413-49BA-A73B-CC85F478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0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39D9B-58EE-4203-910C-587FA949D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290AA-70A0-4DBC-B3F1-619EAE4D4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C87928-B5BD-4B29-A3C6-E290E7EA8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414B69-6194-4B07-BA65-4EBA96180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62C115-1AD5-48A9-A5FB-58FB75625E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A0F9A9-BDF6-4C5B-8EF2-C124DF5BD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88E6BD-665C-47A5-BF2A-2F5A724E9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8A6B3-C34C-4C1A-B278-6BA061266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19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58574-9C6F-4505-9617-416AFDFB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148160-A566-4DD7-AB02-BF98BEE3F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70831C-6E85-4A0C-9270-62C578D0E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961A8B-10B4-4EC7-94A4-C9D598236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6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602C57-A4C5-458E-9978-3D143120E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6CF867-433F-4FB0-AE04-610159A84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56376-FF7C-4B18-86F7-51856F9C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18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E8261-01C6-405B-B626-518260522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59415-2724-431D-89E5-52BB97B28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2F2BD-FC86-449A-8B1F-4EB444384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3895E2-A5F3-4344-8D74-17100D5E2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302C9-3CEB-40A4-93F4-345E1C56A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43822-A9C1-4FE5-9928-47A852464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2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6DC7D-6141-4509-B708-94D26D1C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8A230F-B4D9-43FE-AF72-46D3F04B7D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DF31A-D9E2-4B04-88D4-A19543B576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4E5429-6E3C-40AC-A1A0-3C77EAD2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23E794-24A5-4BCD-AA67-87E689481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217805-9D8E-4CF1-8DC1-AA75B3D9F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931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18D3F6-528D-48C1-9152-7A990551D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AFB0A-BED3-4750-BFB4-A92B95294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408CF-873D-438D-9131-A05A7E0AC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D93D7-57A5-4ED4-8022-496870DFB211}" type="datetimeFigureOut">
              <a:rPr lang="en-US" smtClean="0"/>
              <a:t>4/26/2019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BAEE68-3BE0-46A0-A281-209479BD4D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177DE-8017-447E-9F61-4ED7ED00D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EF426-3527-438A-9360-159C958C9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8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F2A189-82AB-46F4-819B-1C094B343755}"/>
              </a:ext>
            </a:extLst>
          </p:cNvPr>
          <p:cNvSpPr txBox="1"/>
          <p:nvPr/>
        </p:nvSpPr>
        <p:spPr>
          <a:xfrm>
            <a:off x="2282145" y="1639544"/>
            <a:ext cx="7627710" cy="1323439"/>
          </a:xfrm>
          <a:prstGeom prst="rect">
            <a:avLst/>
          </a:prstGeom>
          <a:noFill/>
        </p:spPr>
        <p:txBody>
          <a:bodyPr wrap="square" rtlCol="0">
            <a:prstTxWarp prst="textTriangleInverted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8000" b="1" kern="0" dirty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আজকের </a:t>
            </a:r>
            <a:r>
              <a:rPr lang="bn-BD" sz="8000" b="1" dirty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8000" b="1" kern="0" dirty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b="1" kern="0" dirty="0">
                <a:ln/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8000" b="1" kern="0" dirty="0">
              <a:ln/>
              <a:solidFill>
                <a:srgbClr val="00B050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C183AD-A51F-4F18-A104-A8669FD1795E}"/>
              </a:ext>
            </a:extLst>
          </p:cNvPr>
          <p:cNvSpPr txBox="1"/>
          <p:nvPr/>
        </p:nvSpPr>
        <p:spPr>
          <a:xfrm>
            <a:off x="3470456" y="4556736"/>
            <a:ext cx="5035111" cy="1862048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bn-IN" sz="11500" b="1" dirty="0">
                <a:ln/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sz="9600" b="1" dirty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/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85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F5FEBD-82C7-4C41-8E2B-287903DD8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123" y="0"/>
            <a:ext cx="7575754" cy="17173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479A10-07F2-4330-9FA8-300299B33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75" y="1717302"/>
            <a:ext cx="4970207" cy="51406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C43F03-7027-4C13-848C-2491897EF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955" y="1717302"/>
            <a:ext cx="4970206" cy="521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9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7DF224-35A2-43B8-90A8-ACDD13B29D6B}"/>
              </a:ext>
            </a:extLst>
          </p:cNvPr>
          <p:cNvSpPr/>
          <p:nvPr/>
        </p:nvSpPr>
        <p:spPr>
          <a:xfrm>
            <a:off x="2032639" y="1180571"/>
            <a:ext cx="3324949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গুলোর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বলঃ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4FB7E3-A0A4-4D4C-8486-83BEAA5AB038}"/>
              </a:ext>
            </a:extLst>
          </p:cNvPr>
          <p:cNvSpPr txBox="1"/>
          <p:nvPr/>
        </p:nvSpPr>
        <p:spPr>
          <a:xfrm>
            <a:off x="1697501" y="2321170"/>
            <a:ext cx="4801772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১. কত সালে মুক্তিযুদ্ধ হয়েছিল?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DF9B15-1905-48F4-A2AF-23EDC063934E}"/>
              </a:ext>
            </a:extLst>
          </p:cNvPr>
          <p:cNvSpPr txBox="1"/>
          <p:nvPr/>
        </p:nvSpPr>
        <p:spPr>
          <a:xfrm>
            <a:off x="7399607" y="2321170"/>
            <a:ext cx="3094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উঃ. ১৯৭১ সালে। 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537D9A-279A-43D8-8E64-471D4600ECBB}"/>
              </a:ext>
            </a:extLst>
          </p:cNvPr>
          <p:cNvSpPr txBox="1"/>
          <p:nvPr/>
        </p:nvSpPr>
        <p:spPr>
          <a:xfrm>
            <a:off x="1697501" y="3213556"/>
            <a:ext cx="4801772" cy="107721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২. মুক্তিবাহিনীকে কয়টি ব্রিগ্রেডে ভাগ করা হয়েছিল?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A70164-8AD5-40AB-8C02-1EAEEF599CBA}"/>
              </a:ext>
            </a:extLst>
          </p:cNvPr>
          <p:cNvSpPr txBox="1"/>
          <p:nvPr/>
        </p:nvSpPr>
        <p:spPr>
          <a:xfrm>
            <a:off x="7399607" y="3429000"/>
            <a:ext cx="3094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উঃ. ৩ টি ব্রিগ্রেডে। 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83F01F-45C2-4F6E-808A-7B47404D414E}"/>
              </a:ext>
            </a:extLst>
          </p:cNvPr>
          <p:cNvSpPr txBox="1"/>
          <p:nvPr/>
        </p:nvSpPr>
        <p:spPr>
          <a:xfrm>
            <a:off x="1697501" y="4600211"/>
            <a:ext cx="4801772" cy="107721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১. সারা দেশকে কয়টি সেক্টরে ভাগ করা হয়েছিল?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84F92C-356D-45F0-A4A5-1B3AF2F8E094}"/>
              </a:ext>
            </a:extLst>
          </p:cNvPr>
          <p:cNvSpPr txBox="1"/>
          <p:nvPr/>
        </p:nvSpPr>
        <p:spPr>
          <a:xfrm>
            <a:off x="7399607" y="4600211"/>
            <a:ext cx="3094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উঃ. ১১ টি সেক্টরে। 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44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27472F-8B65-4586-8901-950C24CEDB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" r="3712"/>
          <a:stretch/>
        </p:blipFill>
        <p:spPr>
          <a:xfrm>
            <a:off x="6428937" y="168161"/>
            <a:ext cx="5235297" cy="65216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759D26-CB67-41F2-A275-6C2064893B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7680"/>
          <a:stretch/>
        </p:blipFill>
        <p:spPr>
          <a:xfrm>
            <a:off x="527766" y="2461846"/>
            <a:ext cx="4979963" cy="31502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939DB08-1E2D-4CC0-9128-996DD00D7DFE}"/>
              </a:ext>
            </a:extLst>
          </p:cNvPr>
          <p:cNvSpPr txBox="1"/>
          <p:nvPr/>
        </p:nvSpPr>
        <p:spPr>
          <a:xfrm>
            <a:off x="356382" y="570663"/>
            <a:ext cx="5739618" cy="1200329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ত্রিশ</a:t>
            </a:r>
            <a:r>
              <a:rPr lang="en-US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হাজার</a:t>
            </a:r>
            <a:r>
              <a:rPr lang="en-US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নিয়মিত</a:t>
            </a:r>
            <a:r>
              <a:rPr lang="en-US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য</a:t>
            </a:r>
            <a:r>
              <a:rPr lang="as-IN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600" b="1" dirty="0" err="1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দ্ধাদের</a:t>
            </a:r>
            <a:r>
              <a:rPr lang="en-US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মুক্তিফ</a:t>
            </a:r>
            <a:r>
              <a:rPr lang="as-IN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ৌ</a:t>
            </a:r>
            <a:r>
              <a:rPr lang="en-US" sz="3600" b="1" dirty="0">
                <a:ln w="0"/>
                <a:solidFill>
                  <a:srgbClr val="9A163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জ। </a:t>
            </a:r>
          </a:p>
        </p:txBody>
      </p:sp>
    </p:spTree>
    <p:extLst>
      <p:ext uri="{BB962C8B-B14F-4D97-AF65-F5344CB8AC3E}">
        <p14:creationId xmlns:p14="http://schemas.microsoft.com/office/powerpoint/2010/main" val="378626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432AE8-9099-4423-B6A1-D6EDBE610322}"/>
              </a:ext>
            </a:extLst>
          </p:cNvPr>
          <p:cNvSpPr txBox="1"/>
          <p:nvPr/>
        </p:nvSpPr>
        <p:spPr>
          <a:xfrm>
            <a:off x="2588455" y="904591"/>
            <a:ext cx="651334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 টি দলে বিভক্ত হয়ে তালিকাটি সম্পন্ন করবে 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3D8E2B1-D957-4BE4-82EE-E35035E23A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348430"/>
              </p:ext>
            </p:extLst>
          </p:nvPr>
        </p:nvGraphicFramePr>
        <p:xfrm>
          <a:off x="926119" y="1682456"/>
          <a:ext cx="10339754" cy="391581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786808">
                  <a:extLst>
                    <a:ext uri="{9D8B030D-6E8A-4147-A177-3AD203B41FA5}">
                      <a16:colId xmlns:a16="http://schemas.microsoft.com/office/drawing/2014/main" val="615170684"/>
                    </a:ext>
                  </a:extLst>
                </a:gridCol>
                <a:gridCol w="1632835">
                  <a:extLst>
                    <a:ext uri="{9D8B030D-6E8A-4147-A177-3AD203B41FA5}">
                      <a16:colId xmlns:a16="http://schemas.microsoft.com/office/drawing/2014/main" val="3857776993"/>
                    </a:ext>
                  </a:extLst>
                </a:gridCol>
                <a:gridCol w="2096087">
                  <a:extLst>
                    <a:ext uri="{9D8B030D-6E8A-4147-A177-3AD203B41FA5}">
                      <a16:colId xmlns:a16="http://schemas.microsoft.com/office/drawing/2014/main" val="3012534335"/>
                    </a:ext>
                  </a:extLst>
                </a:gridCol>
                <a:gridCol w="5824024">
                  <a:extLst>
                    <a:ext uri="{9D8B030D-6E8A-4147-A177-3AD203B41FA5}">
                      <a16:colId xmlns:a16="http://schemas.microsoft.com/office/drawing/2014/main" val="3034184490"/>
                    </a:ext>
                  </a:extLst>
                </a:gridCol>
              </a:tblGrid>
              <a:tr h="1098914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 নং 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দলের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নাম 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সেক্টর নং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কোন কোন এলাকা </a:t>
                      </a:r>
                    </a:p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নিয়ে গঠিত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818564"/>
                  </a:ext>
                </a:extLst>
              </a:tr>
              <a:tr h="946874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০১ </a:t>
                      </a:r>
                      <a:endParaRPr lang="en-US" sz="2800" b="1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পদ্মা </a:t>
                      </a:r>
                      <a:endParaRPr lang="en-US" sz="3200" b="1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১, ২, ৩, ১০  </a:t>
                      </a:r>
                      <a:endParaRPr lang="en-US" sz="2800" b="1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989919"/>
                  </a:ext>
                </a:extLst>
              </a:tr>
              <a:tr h="912904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০২ 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মেঘনা 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৪, ৫, ৬, ১১  </a:t>
                      </a:r>
                      <a:endParaRPr lang="en-US" sz="2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4584838"/>
                  </a:ext>
                </a:extLst>
              </a:tr>
              <a:tr h="957119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০৩ </a:t>
                      </a:r>
                      <a:endParaRPr lang="en-US" sz="2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যমুনা </a:t>
                      </a:r>
                      <a:endParaRPr lang="en-US" sz="3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৭, ৮, ৯ </a:t>
                      </a:r>
                    </a:p>
                    <a:p>
                      <a:pPr algn="ctr"/>
                      <a:endParaRPr lang="en-US" sz="28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7981802"/>
                  </a:ext>
                </a:extLst>
              </a:tr>
            </a:tbl>
          </a:graphicData>
        </a:graphic>
      </p:graphicFrame>
      <p:sp>
        <p:nvSpPr>
          <p:cNvPr id="4" name="Cloud 3">
            <a:extLst>
              <a:ext uri="{FF2B5EF4-FFF2-40B4-BE49-F238E27FC236}">
                <a16:creationId xmlns:a16="http://schemas.microsoft.com/office/drawing/2014/main" id="{2C443DBC-6E26-4C56-9C77-8D764338ADD7}"/>
              </a:ext>
            </a:extLst>
          </p:cNvPr>
          <p:cNvSpPr/>
          <p:nvPr/>
        </p:nvSpPr>
        <p:spPr>
          <a:xfrm rot="1005825">
            <a:off x="9704658" y="378374"/>
            <a:ext cx="2189866" cy="942536"/>
          </a:xfrm>
          <a:prstGeom prst="cloud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1082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41613-3E46-4270-9774-2AACCAF8C07C}"/>
              </a:ext>
            </a:extLst>
          </p:cNvPr>
          <p:cNvSpPr txBox="1"/>
          <p:nvPr/>
        </p:nvSpPr>
        <p:spPr>
          <a:xfrm>
            <a:off x="3859343" y="604006"/>
            <a:ext cx="3610602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সংক্ষেপে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দাওঃ 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A7A91F-9662-4304-87B3-1DA46445DD31}"/>
              </a:ext>
            </a:extLst>
          </p:cNvPr>
          <p:cNvSpPr txBox="1"/>
          <p:nvPr/>
        </p:nvSpPr>
        <p:spPr>
          <a:xfrm>
            <a:off x="1341226" y="1786597"/>
            <a:ext cx="9636369" cy="1323439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ীকে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নিয়মিত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িনীতে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r>
              <a:rPr lang="bn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bn-IN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 টি বাক্যে বল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5F9D6C-C093-4D72-BD45-6CEB635A111E}"/>
              </a:ext>
            </a:extLst>
          </p:cNvPr>
          <p:cNvSpPr txBox="1"/>
          <p:nvPr/>
        </p:nvSpPr>
        <p:spPr>
          <a:xfrm>
            <a:off x="1341227" y="3584741"/>
            <a:ext cx="9636368" cy="1323439"/>
          </a:xfrm>
          <a:prstGeom prst="rect">
            <a:avLst/>
          </a:prstGeom>
          <a:solidFill>
            <a:srgbClr val="99FF33"/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(খ) সমগ্র বাংলাদেশকে কেন ১১ টি সেক্টরে ভাগ করা হয়, সে </a:t>
            </a:r>
          </a:p>
          <a:p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সম্পর্কে ৩ টি বাক্যে লিখ? 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646251CE-49D8-4624-B1EC-62101EBE0C89}"/>
              </a:ext>
            </a:extLst>
          </p:cNvPr>
          <p:cNvSpPr/>
          <p:nvPr/>
        </p:nvSpPr>
        <p:spPr>
          <a:xfrm rot="1005825">
            <a:off x="9651120" y="426065"/>
            <a:ext cx="2207142" cy="937333"/>
          </a:xfrm>
          <a:prstGeom prst="cloud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bn-IN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IN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য়ন</a:t>
            </a:r>
            <a:r>
              <a: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379684-75E5-430A-813A-310A3D5BD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0774"/>
            <a:ext cx="12192000" cy="245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55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F5FC5A-9F69-471E-A6D2-567A9E945B23}"/>
              </a:ext>
            </a:extLst>
          </p:cNvPr>
          <p:cNvSpPr txBox="1"/>
          <p:nvPr/>
        </p:nvSpPr>
        <p:spPr>
          <a:xfrm>
            <a:off x="4477132" y="400746"/>
            <a:ext cx="3699803" cy="1107996"/>
          </a:xfrm>
          <a:prstGeom prst="rect">
            <a:avLst/>
          </a:prstGeom>
          <a:solidFill>
            <a:srgbClr val="99FF33"/>
          </a:solidFill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bn-IN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B2D505-ECD5-422E-B384-5C2D30B998AA}"/>
              </a:ext>
            </a:extLst>
          </p:cNvPr>
          <p:cNvSpPr txBox="1"/>
          <p:nvPr/>
        </p:nvSpPr>
        <p:spPr>
          <a:xfrm>
            <a:off x="2106022" y="4771546"/>
            <a:ext cx="7979956" cy="1323439"/>
          </a:xfrm>
          <a:prstGeom prst="rect">
            <a:avLst/>
          </a:prstGeom>
          <a:solidFill>
            <a:srgbClr val="99FF33"/>
          </a:solidFill>
        </p:spPr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প্রশ্নঃ স্বাধীনতা যুদ্ধে মুক্তিবাহিনী কিভাবে সংগঠিত  </a:t>
            </a:r>
          </a:p>
          <a:p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হয়েছিল, সে সম্পর্কে ৫ টি বাক্য লিখ?  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202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6000" b="-6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307A9F-6B77-424F-B704-E905C0D2A0AF}"/>
              </a:ext>
            </a:extLst>
          </p:cNvPr>
          <p:cNvSpPr/>
          <p:nvPr/>
        </p:nvSpPr>
        <p:spPr>
          <a:xfrm>
            <a:off x="4624484" y="1192497"/>
            <a:ext cx="3451586" cy="156966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9600" b="1" dirty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r>
              <a:rPr lang="bn-IN" sz="5400" b="1" dirty="0">
                <a:ln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cap="none" spc="0" dirty="0">
              <a:ln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087D85-3366-4A0E-A5AF-DCF6CD8D5CE2}"/>
              </a:ext>
            </a:extLst>
          </p:cNvPr>
          <p:cNvSpPr txBox="1"/>
          <p:nvPr/>
        </p:nvSpPr>
        <p:spPr>
          <a:xfrm>
            <a:off x="4624484" y="3528031"/>
            <a:ext cx="3136016" cy="1569660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bn-IN" sz="9600" b="1" dirty="0">
                <a:ln w="22225">
                  <a:solidFill>
                    <a:srgbClr val="FF0066"/>
                  </a:solidFill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bn-IN" sz="9600" b="1" dirty="0">
                <a:ln>
                  <a:solidFill>
                    <a:srgbClr val="FF0066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b="1" dirty="0">
              <a:ln>
                <a:solidFill>
                  <a:srgbClr val="FF0066"/>
                </a:solidFill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34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2891F5-40D0-4FE8-B613-5B84B0DDC840}"/>
              </a:ext>
            </a:extLst>
          </p:cNvPr>
          <p:cNvSpPr/>
          <p:nvPr/>
        </p:nvSpPr>
        <p:spPr>
          <a:xfrm>
            <a:off x="0" y="1"/>
            <a:ext cx="12192000" cy="609831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CCB78E-8F65-4C26-B8A5-BC8F69BDF84B}"/>
              </a:ext>
            </a:extLst>
          </p:cNvPr>
          <p:cNvSpPr/>
          <p:nvPr/>
        </p:nvSpPr>
        <p:spPr>
          <a:xfrm>
            <a:off x="4272997" y="584743"/>
            <a:ext cx="31470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bn-BD" alt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alt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C31943-A10D-4341-BD97-3AA9209CF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551" y="1246462"/>
            <a:ext cx="1638176" cy="49412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7EB687-00DB-4103-86C4-E17C8BE7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0494"/>
            <a:ext cx="12191999" cy="25224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D2B20B-5947-4838-9323-5046189D9A43}"/>
              </a:ext>
            </a:extLst>
          </p:cNvPr>
          <p:cNvSpPr txBox="1"/>
          <p:nvPr/>
        </p:nvSpPr>
        <p:spPr>
          <a:xfrm>
            <a:off x="6246958" y="2266606"/>
            <a:ext cx="49000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উজ্জ্বল কুমার সরকার </a:t>
            </a:r>
          </a:p>
          <a:p>
            <a:pPr algn="ctr"/>
            <a:r>
              <a:rPr lang="bn-IN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 </a:t>
            </a:r>
          </a:p>
          <a:p>
            <a:pPr algn="ctr"/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আলমনগর উত্তর সরকারি প্রাথমিক বিদ্যালয়</a:t>
            </a:r>
            <a:r>
              <a:rPr lang="bn-IN" sz="28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নবীনগর, ব্রাহ্মণবাড়িয়া।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3A3A42-DDCB-4AF5-8263-485FC8041198}"/>
              </a:ext>
            </a:extLst>
          </p:cNvPr>
          <p:cNvSpPr/>
          <p:nvPr/>
        </p:nvSpPr>
        <p:spPr>
          <a:xfrm>
            <a:off x="1659269" y="1944140"/>
            <a:ext cx="2788172" cy="3054902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F65828-B7E6-4AE0-BB2A-9125AD5247F2}"/>
              </a:ext>
            </a:extLst>
          </p:cNvPr>
          <p:cNvSpPr/>
          <p:nvPr/>
        </p:nvSpPr>
        <p:spPr>
          <a:xfrm>
            <a:off x="1323739" y="1142901"/>
            <a:ext cx="7428152" cy="347787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bn-IN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বাংলাদেশ ও বিশ্ব পরিচয় 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lvl="0" algn="ctr"/>
            <a:r>
              <a:rPr lang="en-US" sz="4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শ্রেণি: </a:t>
            </a:r>
            <a:r>
              <a:rPr lang="en-US" sz="4400" b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পঞ্চম</a:t>
            </a:r>
            <a:endParaRPr lang="en-US" sz="44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alt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alt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alt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 আমাদের মুক্তিযুদ্ধ  </a:t>
            </a:r>
            <a:r>
              <a:rPr lang="en-US" alt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alt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b="1" dirty="0" err="1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b="1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মুক্তিযুদ্ধে সামরিক বাহিনী </a:t>
            </a:r>
          </a:p>
          <a:p>
            <a:pPr algn="ctr"/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IN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৫ </a:t>
            </a:r>
            <a:r>
              <a:rPr lang="en-US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r>
              <a:rPr lang="bn-IN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226DEB-EFF2-443C-930E-349C23DAB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340" y="42343"/>
            <a:ext cx="2944660" cy="216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28A515-65CD-441B-971A-5CE40A258299}"/>
              </a:ext>
            </a:extLst>
          </p:cNvPr>
          <p:cNvSpPr/>
          <p:nvPr/>
        </p:nvSpPr>
        <p:spPr>
          <a:xfrm>
            <a:off x="0" y="0"/>
            <a:ext cx="12192000" cy="626961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8544E1-9CBD-4AAA-AD54-7F3323A5327F}"/>
              </a:ext>
            </a:extLst>
          </p:cNvPr>
          <p:cNvSpPr txBox="1"/>
          <p:nvPr/>
        </p:nvSpPr>
        <p:spPr>
          <a:xfrm>
            <a:off x="4179349" y="588385"/>
            <a:ext cx="2944646" cy="120032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2400" b="1" kern="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59213D-A4C6-4BCC-8E73-B0D2BB677911}"/>
              </a:ext>
            </a:extLst>
          </p:cNvPr>
          <p:cNvSpPr txBox="1"/>
          <p:nvPr/>
        </p:nvSpPr>
        <p:spPr>
          <a:xfrm>
            <a:off x="1167618" y="1475607"/>
            <a:ext cx="9833317" cy="193899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s-IN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</a:t>
            </a:r>
            <a:r>
              <a:rPr lang="bn-IN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as-IN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.১.</a:t>
            </a:r>
            <a:r>
              <a:rPr lang="bn-IN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as-IN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IN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পাকিস্তানি সেনাবাহিনীর বিরুদ্ধে মুক্তিযুদ্ধাদের </a:t>
            </a:r>
            <a:endParaRPr lang="en-US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IN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প্রতিরোধ সংগ্রাম ও গেরিলা আক্রমনের কথা বর্ণনা </a:t>
            </a:r>
            <a:r>
              <a:rPr lang="en-US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en-US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IN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 পারবে।   </a:t>
            </a:r>
            <a:r>
              <a:rPr lang="as-IN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A0B713-29C2-4978-BF46-5A4802C26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5561"/>
            <a:ext cx="12192000" cy="25823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25424E-149C-4E5F-9AD5-D973A3129081}"/>
              </a:ext>
            </a:extLst>
          </p:cNvPr>
          <p:cNvSpPr txBox="1"/>
          <p:nvPr/>
        </p:nvSpPr>
        <p:spPr>
          <a:xfrm>
            <a:off x="1045028" y="3560070"/>
            <a:ext cx="9441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</a:t>
            </a:r>
            <a:r>
              <a:rPr lang="bn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as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as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</a:t>
            </a:r>
            <a:r>
              <a:rPr lang="as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মুক্তিযুদ্ধের চেতনায় দেশপ্রেম ও জাতীয়তাবোধে 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</a:t>
            </a:r>
            <a:r>
              <a:rPr lang="bn-IN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উদ্বুদ্ধ হয়ে দেশ গড়ার কাজে অংশ নেবে।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1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1C232F35-2D2D-4430-9D81-69E140252F6F}"/>
              </a:ext>
            </a:extLst>
          </p:cNvPr>
          <p:cNvSpPr/>
          <p:nvPr/>
        </p:nvSpPr>
        <p:spPr>
          <a:xfrm>
            <a:off x="2271252" y="870155"/>
            <a:ext cx="8318089" cy="1590385"/>
          </a:xfrm>
          <a:prstGeom prst="round2Same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5400" b="1" dirty="0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5400" b="1" dirty="0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5400" b="1" dirty="0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5400" b="1" dirty="0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US" sz="5400" b="1" dirty="0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9A163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5400" b="1" dirty="0">
              <a:solidFill>
                <a:srgbClr val="9A163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538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204433-9ED5-48B5-B612-5C17996EAB8C}"/>
              </a:ext>
            </a:extLst>
          </p:cNvPr>
          <p:cNvSpPr txBox="1"/>
          <p:nvPr/>
        </p:nvSpPr>
        <p:spPr>
          <a:xfrm>
            <a:off x="1645882" y="973620"/>
            <a:ext cx="6375009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D71F8D1A-2D68-4D48-ACB6-68087EECDCBE}"/>
              </a:ext>
            </a:extLst>
          </p:cNvPr>
          <p:cNvSpPr/>
          <p:nvPr/>
        </p:nvSpPr>
        <p:spPr>
          <a:xfrm>
            <a:off x="1921375" y="2915189"/>
            <a:ext cx="5824024" cy="2799471"/>
          </a:xfrm>
          <a:prstGeom prst="round2SameRect">
            <a:avLst/>
          </a:prstGeom>
          <a:pattFill prst="solidDmnd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9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179DCD-7E7C-4707-A756-B2690A81979D}"/>
              </a:ext>
            </a:extLst>
          </p:cNvPr>
          <p:cNvSpPr txBox="1"/>
          <p:nvPr/>
        </p:nvSpPr>
        <p:spPr>
          <a:xfrm>
            <a:off x="2504702" y="520445"/>
            <a:ext cx="7800537" cy="707886"/>
          </a:xfrm>
          <a:prstGeom prst="rect">
            <a:avLst/>
          </a:prstGeom>
          <a:solidFill>
            <a:srgbClr val="99FF33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1971 </a:t>
            </a:r>
            <a:r>
              <a:rPr lang="as-IN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11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জুলাই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ুক্তিবাহিন</a:t>
            </a:r>
            <a:r>
              <a:rPr lang="as-IN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ঠিত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18022A-5BAC-4515-ACE0-E106E0E40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839" y="1553160"/>
            <a:ext cx="3023069" cy="34549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0A5766-B273-4531-A694-ECCA857A45DE}"/>
              </a:ext>
            </a:extLst>
          </p:cNvPr>
          <p:cNvSpPr txBox="1"/>
          <p:nvPr/>
        </p:nvSpPr>
        <p:spPr>
          <a:xfrm>
            <a:off x="666088" y="5281880"/>
            <a:ext cx="5106572" cy="984885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মুক্তিযুদ্ধের প্রধান সেনাপতি বঙ্গবীর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জেনারেল মুহম্মদ আতাউল গনি ওসমানী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9E34BD-ABAC-4322-8C79-F87BB6FB0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890" y="1569437"/>
            <a:ext cx="2802194" cy="3429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4302A8-AB68-414E-9D93-ED343248FD4C}"/>
              </a:ext>
            </a:extLst>
          </p:cNvPr>
          <p:cNvSpPr txBox="1"/>
          <p:nvPr/>
        </p:nvSpPr>
        <p:spPr>
          <a:xfrm>
            <a:off x="6250745" y="5304840"/>
            <a:ext cx="5106572" cy="1015663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মুক্তিযুদ্ধের </a:t>
            </a:r>
            <a:r>
              <a:rPr lang="bn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ঊপ</a:t>
            </a:r>
            <a:r>
              <a:rPr lang="as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প্রধান সেনাপতি</a:t>
            </a:r>
            <a:endParaRPr lang="bn-IN" sz="3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ক্যাপ্টেন এ কে খন্দকার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89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8CE764-5A26-472C-95F2-2A1978DD4988}"/>
              </a:ext>
            </a:extLst>
          </p:cNvPr>
          <p:cNvSpPr txBox="1"/>
          <p:nvPr/>
        </p:nvSpPr>
        <p:spPr>
          <a:xfrm>
            <a:off x="1481795" y="390417"/>
            <a:ext cx="9228406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ক্তিবা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ে 3 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্রেড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ফ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য়।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5D8695-AD28-427E-B655-8161249ED910}"/>
              </a:ext>
            </a:extLst>
          </p:cNvPr>
          <p:cNvSpPr txBox="1"/>
          <p:nvPr/>
        </p:nvSpPr>
        <p:spPr>
          <a:xfrm>
            <a:off x="576513" y="5116281"/>
            <a:ext cx="3277775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োশারফ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নেতৃত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্স</a:t>
            </a:r>
            <a:r>
              <a:rPr lang="en-US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DD5483-302B-448F-828B-B11B3B021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35" y="1353460"/>
            <a:ext cx="2767729" cy="35664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16AD19-D48F-471A-B305-D10518135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713" y="1340330"/>
            <a:ext cx="2970570" cy="35795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B21554-CF25-4E4A-80BB-D8D1747143D7}"/>
              </a:ext>
            </a:extLst>
          </p:cNvPr>
          <p:cNvSpPr txBox="1"/>
          <p:nvPr/>
        </p:nvSpPr>
        <p:spPr>
          <a:xfrm>
            <a:off x="4303757" y="5116281"/>
            <a:ext cx="3277775" cy="1384995"/>
          </a:xfrm>
          <a:prstGeom prst="rect">
            <a:avLst/>
          </a:prstGeom>
          <a:solidFill>
            <a:srgbClr val="99FF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র ক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এম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শফ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াহ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নেতৃত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</a:t>
            </a:r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্স</a:t>
            </a:r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76E30D1-B7C3-4AFB-B4BE-3C1B069399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192" y="1332351"/>
            <a:ext cx="2832329" cy="35620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174E897-A891-4D1E-B428-D62E3868A417}"/>
              </a:ext>
            </a:extLst>
          </p:cNvPr>
          <p:cNvSpPr txBox="1"/>
          <p:nvPr/>
        </p:nvSpPr>
        <p:spPr>
          <a:xfrm>
            <a:off x="8480469" y="5116281"/>
            <a:ext cx="3277775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র জ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রহমানের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নেতৃত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জেড</a:t>
            </a:r>
            <a:r>
              <a:rPr lang="en-US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en-US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্স</a:t>
            </a:r>
            <a:r>
              <a:rPr lang="en-US" sz="32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8514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13DD7A-736E-4F11-9DBE-875F5D36D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810" y="84283"/>
            <a:ext cx="5165190" cy="6773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49655-7BC1-418B-B65C-ABE50B11B655}"/>
              </a:ext>
            </a:extLst>
          </p:cNvPr>
          <p:cNvSpPr txBox="1"/>
          <p:nvPr/>
        </p:nvSpPr>
        <p:spPr>
          <a:xfrm>
            <a:off x="219514" y="274692"/>
            <a:ext cx="680729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মুক্তিযুদ্ধ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পরিচালনার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সুবিধার্থে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সমগ্র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১১ </a:t>
            </a:r>
            <a:r>
              <a:rPr lang="en-US" sz="34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সেক্টরে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BFCBEB-C2BF-48A2-8248-09850129BCB5}"/>
              </a:ext>
            </a:extLst>
          </p:cNvPr>
          <p:cNvSpPr txBox="1"/>
          <p:nvPr/>
        </p:nvSpPr>
        <p:spPr>
          <a:xfrm>
            <a:off x="1575583" y="1634649"/>
            <a:ext cx="1434904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1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1B3D3C-21BE-410C-809F-B29129D0470F}"/>
              </a:ext>
            </a:extLst>
          </p:cNvPr>
          <p:cNvSpPr txBox="1"/>
          <p:nvPr/>
        </p:nvSpPr>
        <p:spPr>
          <a:xfrm>
            <a:off x="4063544" y="1619875"/>
            <a:ext cx="1434904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en-US" sz="32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2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530BD8-1D85-4243-817E-D537C818034D}"/>
              </a:ext>
            </a:extLst>
          </p:cNvPr>
          <p:cNvSpPr txBox="1"/>
          <p:nvPr/>
        </p:nvSpPr>
        <p:spPr>
          <a:xfrm>
            <a:off x="1569004" y="2382519"/>
            <a:ext cx="1434904" cy="584775"/>
          </a:xfrm>
          <a:prstGeom prst="rect">
            <a:avLst/>
          </a:prstGeom>
          <a:solidFill>
            <a:srgbClr val="9A1632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3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30AED2-2E7D-4D99-87F2-4949E46C32AB}"/>
              </a:ext>
            </a:extLst>
          </p:cNvPr>
          <p:cNvSpPr txBox="1"/>
          <p:nvPr/>
        </p:nvSpPr>
        <p:spPr>
          <a:xfrm>
            <a:off x="4031306" y="2368985"/>
            <a:ext cx="1434904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4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D21BB5-19AE-4972-9693-43ACDBBA2591}"/>
              </a:ext>
            </a:extLst>
          </p:cNvPr>
          <p:cNvSpPr txBox="1"/>
          <p:nvPr/>
        </p:nvSpPr>
        <p:spPr>
          <a:xfrm>
            <a:off x="1589300" y="3130389"/>
            <a:ext cx="143490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৫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A8EEAA-82CB-402B-B084-F45D453B1B8E}"/>
              </a:ext>
            </a:extLst>
          </p:cNvPr>
          <p:cNvSpPr txBox="1"/>
          <p:nvPr/>
        </p:nvSpPr>
        <p:spPr>
          <a:xfrm>
            <a:off x="4031306" y="3090668"/>
            <a:ext cx="1434904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৬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7BC9A3-1CC8-4164-880B-2E3C1DEF9F74}"/>
              </a:ext>
            </a:extLst>
          </p:cNvPr>
          <p:cNvSpPr txBox="1"/>
          <p:nvPr/>
        </p:nvSpPr>
        <p:spPr>
          <a:xfrm>
            <a:off x="1575583" y="3826189"/>
            <a:ext cx="1434904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৭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0D499D-1880-4044-8122-FF7FE22B2569}"/>
              </a:ext>
            </a:extLst>
          </p:cNvPr>
          <p:cNvSpPr txBox="1"/>
          <p:nvPr/>
        </p:nvSpPr>
        <p:spPr>
          <a:xfrm>
            <a:off x="4017917" y="3834015"/>
            <a:ext cx="1434904" cy="584775"/>
          </a:xfrm>
          <a:prstGeom prst="rect">
            <a:avLst/>
          </a:prstGeom>
          <a:solidFill>
            <a:srgbClr val="AD54B4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৮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3A513D-AE3B-48B4-937E-AAF1428E4FD2}"/>
              </a:ext>
            </a:extLst>
          </p:cNvPr>
          <p:cNvSpPr txBox="1"/>
          <p:nvPr/>
        </p:nvSpPr>
        <p:spPr>
          <a:xfrm>
            <a:off x="1589300" y="4670684"/>
            <a:ext cx="1434904" cy="584775"/>
          </a:xfrm>
          <a:prstGeom prst="rect">
            <a:avLst/>
          </a:prstGeom>
          <a:solidFill>
            <a:srgbClr val="9A1632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৯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428210-07ED-4A34-B60D-C4E55691BFA9}"/>
              </a:ext>
            </a:extLst>
          </p:cNvPr>
          <p:cNvSpPr txBox="1"/>
          <p:nvPr/>
        </p:nvSpPr>
        <p:spPr>
          <a:xfrm>
            <a:off x="4017917" y="4588888"/>
            <a:ext cx="1600196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১০ 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3E1768-FD1B-424D-8145-5C445F81EC0D}"/>
              </a:ext>
            </a:extLst>
          </p:cNvPr>
          <p:cNvSpPr txBox="1"/>
          <p:nvPr/>
        </p:nvSpPr>
        <p:spPr>
          <a:xfrm>
            <a:off x="2759029" y="5543768"/>
            <a:ext cx="1659986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সেক্টর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১১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7921C37B-76AB-4212-AD35-D5ABA9761EBE}"/>
              </a:ext>
            </a:extLst>
          </p:cNvPr>
          <p:cNvSpPr/>
          <p:nvPr/>
        </p:nvSpPr>
        <p:spPr>
          <a:xfrm>
            <a:off x="11176204" y="4468531"/>
            <a:ext cx="832340" cy="89082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6C405C03-682B-410A-8711-21BC938CB0E9}"/>
              </a:ext>
            </a:extLst>
          </p:cNvPr>
          <p:cNvSpPr/>
          <p:nvPr/>
        </p:nvSpPr>
        <p:spPr>
          <a:xfrm>
            <a:off x="9532821" y="3554378"/>
            <a:ext cx="990035" cy="914153"/>
          </a:xfrm>
          <a:prstGeom prst="flowChartConnecto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EE61ED8D-16D6-4DCD-9093-428E9EEFBD44}"/>
              </a:ext>
            </a:extLst>
          </p:cNvPr>
          <p:cNvSpPr/>
          <p:nvPr/>
        </p:nvSpPr>
        <p:spPr>
          <a:xfrm>
            <a:off x="9609405" y="2613802"/>
            <a:ext cx="832341" cy="888495"/>
          </a:xfrm>
          <a:prstGeom prst="flowChartConnector">
            <a:avLst/>
          </a:prstGeom>
          <a:solidFill>
            <a:srgbClr val="9A163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CC11D460-4A1D-4DEB-B8A5-A6AD99A67F21}"/>
              </a:ext>
            </a:extLst>
          </p:cNvPr>
          <p:cNvSpPr/>
          <p:nvPr/>
        </p:nvSpPr>
        <p:spPr>
          <a:xfrm>
            <a:off x="10912427" y="2191028"/>
            <a:ext cx="832340" cy="778861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4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404F4113-0E17-40A6-89B4-4CBE49142519}"/>
              </a:ext>
            </a:extLst>
          </p:cNvPr>
          <p:cNvSpPr/>
          <p:nvPr/>
        </p:nvSpPr>
        <p:spPr>
          <a:xfrm>
            <a:off x="10863479" y="1536228"/>
            <a:ext cx="699285" cy="645293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D4DE345D-AC7D-444B-9BAF-F5DD922374A6}"/>
              </a:ext>
            </a:extLst>
          </p:cNvPr>
          <p:cNvSpPr/>
          <p:nvPr/>
        </p:nvSpPr>
        <p:spPr>
          <a:xfrm>
            <a:off x="7950295" y="710457"/>
            <a:ext cx="769036" cy="825771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29B70F23-A114-43A0-801B-ACFB2277FCD4}"/>
              </a:ext>
            </a:extLst>
          </p:cNvPr>
          <p:cNvSpPr/>
          <p:nvPr/>
        </p:nvSpPr>
        <p:spPr>
          <a:xfrm>
            <a:off x="7917765" y="2113895"/>
            <a:ext cx="832341" cy="825772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7</a:t>
            </a: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E3DED2AC-957C-4D5F-91E1-D92BF39213C8}"/>
              </a:ext>
            </a:extLst>
          </p:cNvPr>
          <p:cNvSpPr/>
          <p:nvPr/>
        </p:nvSpPr>
        <p:spPr>
          <a:xfrm>
            <a:off x="8080139" y="3675443"/>
            <a:ext cx="832341" cy="825772"/>
          </a:xfrm>
          <a:prstGeom prst="flowChartConnector">
            <a:avLst/>
          </a:prstGeom>
          <a:solidFill>
            <a:srgbClr val="BD4A0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8</a:t>
            </a: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EF0DD891-A8D4-4A01-8BDE-B05C94477158}"/>
              </a:ext>
            </a:extLst>
          </p:cNvPr>
          <p:cNvSpPr/>
          <p:nvPr/>
        </p:nvSpPr>
        <p:spPr>
          <a:xfrm>
            <a:off x="8538514" y="4850640"/>
            <a:ext cx="832340" cy="825772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9</a:t>
            </a: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D1F14AFF-24B4-4091-AB72-112ACBF57B65}"/>
              </a:ext>
            </a:extLst>
          </p:cNvPr>
          <p:cNvSpPr/>
          <p:nvPr/>
        </p:nvSpPr>
        <p:spPr>
          <a:xfrm>
            <a:off x="10332425" y="5173663"/>
            <a:ext cx="793066" cy="890825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1985B90E-51E4-4218-9D00-5FE7FE2A4557}"/>
              </a:ext>
            </a:extLst>
          </p:cNvPr>
          <p:cNvSpPr/>
          <p:nvPr/>
        </p:nvSpPr>
        <p:spPr>
          <a:xfrm>
            <a:off x="9081607" y="1886940"/>
            <a:ext cx="832341" cy="82577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9398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</TotalTime>
  <Words>489</Words>
  <Application>Microsoft Office PowerPoint</Application>
  <PresentationFormat>Widescreen</PresentationFormat>
  <Paragraphs>94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Sarker Uzzal Kumar</dc:creator>
  <cp:lastModifiedBy>Sarker Uzzal Kumar</cp:lastModifiedBy>
  <cp:revision>102</cp:revision>
  <dcterms:created xsi:type="dcterms:W3CDTF">2019-04-25T09:59:08Z</dcterms:created>
  <dcterms:modified xsi:type="dcterms:W3CDTF">2019-04-26T16:09:39Z</dcterms:modified>
</cp:coreProperties>
</file>