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2" r:id="rId8"/>
    <p:sldId id="269" r:id="rId9"/>
    <p:sldId id="271" r:id="rId10"/>
    <p:sldId id="266" r:id="rId11"/>
    <p:sldId id="270" r:id="rId12"/>
    <p:sldId id="268" r:id="rId13"/>
    <p:sldId id="263" r:id="rId14"/>
    <p:sldId id="264" r:id="rId15"/>
    <p:sldId id="265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6DD57-6D8C-4ABA-8F3F-FFADCF900910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3E2237-27FC-47E7-9BED-474B68D6DD0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দুই প্রকার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0972E7-2795-411D-AB8E-8E6420DA4133}" type="parTrans" cxnId="{114861FB-5656-4750-9DCB-4F57C0824F4F}">
      <dgm:prSet/>
      <dgm:spPr/>
      <dgm:t>
        <a:bodyPr/>
        <a:lstStyle/>
        <a:p>
          <a:endParaRPr lang="en-US"/>
        </a:p>
      </dgm:t>
    </dgm:pt>
    <dgm:pt modelId="{B3A75D7A-6EF9-47EA-83D5-E198252BCF2E}" type="sibTrans" cxnId="{114861FB-5656-4750-9DCB-4F57C0824F4F}">
      <dgm:prSet/>
      <dgm:spPr/>
      <dgm:t>
        <a:bodyPr/>
        <a:lstStyle/>
        <a:p>
          <a:endParaRPr lang="en-US"/>
        </a:p>
      </dgm:t>
    </dgm:pt>
    <dgm:pt modelId="{6DD55305-FC98-4217-ABE5-508294E8E63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 বর্তনী কত প্রকার বলতে পারবে?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FED0B1-C1A7-42E8-BB69-525D14D1C821}" type="parTrans" cxnId="{78C552CF-04BD-4275-975C-37943D9FC227}">
      <dgm:prSet/>
      <dgm:spPr/>
      <dgm:t>
        <a:bodyPr/>
        <a:lstStyle/>
        <a:p>
          <a:endParaRPr lang="en-US"/>
        </a:p>
      </dgm:t>
    </dgm:pt>
    <dgm:pt modelId="{3932A580-75AF-46E0-B86E-97EDC108E6F9}" type="sibTrans" cxnId="{78C552CF-04BD-4275-975C-37943D9FC227}">
      <dgm:prSet/>
      <dgm:spPr/>
      <dgm:t>
        <a:bodyPr/>
        <a:lstStyle/>
        <a:p>
          <a:endParaRPr lang="en-US"/>
        </a:p>
      </dgm:t>
    </dgm:pt>
    <dgm:pt modelId="{7483F6BE-A2F4-49FC-8259-4F4769C42677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সমান্তরাল বর্তনী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0F4D65-47A0-4595-93CE-C4BE0D3798FB}" type="parTrans" cxnId="{00E19D20-DA88-45E2-AE27-52DD4E0F400C}">
      <dgm:prSet/>
      <dgm:spPr/>
      <dgm:t>
        <a:bodyPr/>
        <a:lstStyle/>
        <a:p>
          <a:endParaRPr lang="en-US"/>
        </a:p>
      </dgm:t>
    </dgm:pt>
    <dgm:pt modelId="{0EC3FB51-A131-4E50-9F38-0E77820731BB}" type="sibTrans" cxnId="{00E19D20-DA88-45E2-AE27-52DD4E0F400C}">
      <dgm:prSet/>
      <dgm:spPr/>
      <dgm:t>
        <a:bodyPr/>
        <a:lstStyle/>
        <a:p>
          <a:endParaRPr lang="en-US"/>
        </a:p>
      </dgm:t>
    </dgm:pt>
    <dgm:pt modelId="{3EA41631-877A-47FF-98CE-ED0A089D560A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শ্রেণি বর্তনী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D2D639-9381-4C0C-9960-AD6CF73D4F5F}" type="parTrans" cxnId="{1066DBE9-9069-4A86-A736-9257060D8AB9}">
      <dgm:prSet/>
      <dgm:spPr/>
      <dgm:t>
        <a:bodyPr/>
        <a:lstStyle/>
        <a:p>
          <a:endParaRPr lang="en-US"/>
        </a:p>
      </dgm:t>
    </dgm:pt>
    <dgm:pt modelId="{919CBD45-BB34-4CD2-96A2-DDB42C8A0D59}" type="sibTrans" cxnId="{1066DBE9-9069-4A86-A736-9257060D8AB9}">
      <dgm:prSet/>
      <dgm:spPr/>
      <dgm:t>
        <a:bodyPr/>
        <a:lstStyle/>
        <a:p>
          <a:endParaRPr lang="en-US"/>
        </a:p>
      </dgm:t>
    </dgm:pt>
    <dgm:pt modelId="{5A5828A4-933E-417E-B64A-79650FA9BF6D}" type="pres">
      <dgm:prSet presAssocID="{80A6DD57-6D8C-4ABA-8F3F-FFADCF90091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98886CB-CBC2-4EFA-9D15-BB68F0CA60E0}" type="pres">
      <dgm:prSet presAssocID="{4A3E2237-27FC-47E7-9BED-474B68D6DD0F}" presName="singleCycle" presStyleCnt="0"/>
      <dgm:spPr/>
    </dgm:pt>
    <dgm:pt modelId="{A850237E-6306-440B-A730-98D410482883}" type="pres">
      <dgm:prSet presAssocID="{4A3E2237-27FC-47E7-9BED-474B68D6DD0F}" presName="singleCenter" presStyleLbl="node1" presStyleIdx="0" presStyleCnt="4" custScaleX="125769" custLinFactNeighborX="-28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C91715C-0B48-49BF-BFCE-4B216F2915CA}" type="pres">
      <dgm:prSet presAssocID="{FFFED0B1-C1A7-42E8-BB69-525D14D1C821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F85B78F-033A-4400-9A18-3BC04537D109}" type="pres">
      <dgm:prSet presAssocID="{6DD55305-FC98-4217-ABE5-508294E8E63E}" presName="text0" presStyleLbl="node1" presStyleIdx="1" presStyleCnt="4" custScaleX="504592" custRadScaleRad="100002" custRadScaleInc="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89971-6971-4537-A49B-9EBD792987CD}" type="pres">
      <dgm:prSet presAssocID="{1E0F4D65-47A0-4595-93CE-C4BE0D3798FB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BEBCF23-2199-4874-BAAF-BB59BA99220A}" type="pres">
      <dgm:prSet presAssocID="{7483F6BE-A2F4-49FC-8259-4F4769C42677}" presName="text0" presStyleLbl="node1" presStyleIdx="2" presStyleCnt="4" custScaleX="215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14A37-1F0C-47F2-A43B-94928E9CC6D4}" type="pres">
      <dgm:prSet presAssocID="{FAD2D639-9381-4C0C-9960-AD6CF73D4F5F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69AFBEB-D308-4A52-990D-BF59CE2B6212}" type="pres">
      <dgm:prSet presAssocID="{3EA41631-877A-47FF-98CE-ED0A089D560A}" presName="text0" presStyleLbl="node1" presStyleIdx="3" presStyleCnt="4" custScaleX="169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552CF-04BD-4275-975C-37943D9FC227}" srcId="{4A3E2237-27FC-47E7-9BED-474B68D6DD0F}" destId="{6DD55305-FC98-4217-ABE5-508294E8E63E}" srcOrd="0" destOrd="0" parTransId="{FFFED0B1-C1A7-42E8-BB69-525D14D1C821}" sibTransId="{3932A580-75AF-46E0-B86E-97EDC108E6F9}"/>
    <dgm:cxn modelId="{B1F529DE-3EF1-4B4B-A473-DDAB0985EA66}" type="presOf" srcId="{80A6DD57-6D8C-4ABA-8F3F-FFADCF900910}" destId="{5A5828A4-933E-417E-B64A-79650FA9BF6D}" srcOrd="0" destOrd="0" presId="urn:microsoft.com/office/officeart/2008/layout/RadialCluster"/>
    <dgm:cxn modelId="{00E19D20-DA88-45E2-AE27-52DD4E0F400C}" srcId="{4A3E2237-27FC-47E7-9BED-474B68D6DD0F}" destId="{7483F6BE-A2F4-49FC-8259-4F4769C42677}" srcOrd="1" destOrd="0" parTransId="{1E0F4D65-47A0-4595-93CE-C4BE0D3798FB}" sibTransId="{0EC3FB51-A131-4E50-9F38-0E77820731BB}"/>
    <dgm:cxn modelId="{EDE96C50-D122-49A0-B27C-FC603E23F332}" type="presOf" srcId="{4A3E2237-27FC-47E7-9BED-474B68D6DD0F}" destId="{A850237E-6306-440B-A730-98D410482883}" srcOrd="0" destOrd="0" presId="urn:microsoft.com/office/officeart/2008/layout/RadialCluster"/>
    <dgm:cxn modelId="{AA978564-74EB-4159-808F-947299B1DDA7}" type="presOf" srcId="{FAD2D639-9381-4C0C-9960-AD6CF73D4F5F}" destId="{61B14A37-1F0C-47F2-A43B-94928E9CC6D4}" srcOrd="0" destOrd="0" presId="urn:microsoft.com/office/officeart/2008/layout/RadialCluster"/>
    <dgm:cxn modelId="{6CFA5FA6-8508-456D-8AA6-2263D38D7F6A}" type="presOf" srcId="{7483F6BE-A2F4-49FC-8259-4F4769C42677}" destId="{7BEBCF23-2199-4874-BAAF-BB59BA99220A}" srcOrd="0" destOrd="0" presId="urn:microsoft.com/office/officeart/2008/layout/RadialCluster"/>
    <dgm:cxn modelId="{1066DBE9-9069-4A86-A736-9257060D8AB9}" srcId="{4A3E2237-27FC-47E7-9BED-474B68D6DD0F}" destId="{3EA41631-877A-47FF-98CE-ED0A089D560A}" srcOrd="2" destOrd="0" parTransId="{FAD2D639-9381-4C0C-9960-AD6CF73D4F5F}" sibTransId="{919CBD45-BB34-4CD2-96A2-DDB42C8A0D59}"/>
    <dgm:cxn modelId="{8CA86071-1E7D-488B-B9B2-7C10E885B4BD}" type="presOf" srcId="{3EA41631-877A-47FF-98CE-ED0A089D560A}" destId="{669AFBEB-D308-4A52-990D-BF59CE2B6212}" srcOrd="0" destOrd="0" presId="urn:microsoft.com/office/officeart/2008/layout/RadialCluster"/>
    <dgm:cxn modelId="{CB64D07D-A080-475A-A00D-24508F73ADDF}" type="presOf" srcId="{6DD55305-FC98-4217-ABE5-508294E8E63E}" destId="{CF85B78F-033A-4400-9A18-3BC04537D109}" srcOrd="0" destOrd="0" presId="urn:microsoft.com/office/officeart/2008/layout/RadialCluster"/>
    <dgm:cxn modelId="{114861FB-5656-4750-9DCB-4F57C0824F4F}" srcId="{80A6DD57-6D8C-4ABA-8F3F-FFADCF900910}" destId="{4A3E2237-27FC-47E7-9BED-474B68D6DD0F}" srcOrd="0" destOrd="0" parTransId="{D60972E7-2795-411D-AB8E-8E6420DA4133}" sibTransId="{B3A75D7A-6EF9-47EA-83D5-E198252BCF2E}"/>
    <dgm:cxn modelId="{885606EA-4927-43C4-BBFE-77B751DBB49F}" type="presOf" srcId="{1E0F4D65-47A0-4595-93CE-C4BE0D3798FB}" destId="{FB589971-6971-4537-A49B-9EBD792987CD}" srcOrd="0" destOrd="0" presId="urn:microsoft.com/office/officeart/2008/layout/RadialCluster"/>
    <dgm:cxn modelId="{6B58C679-BC4F-4BD9-8BFA-0BB71F447684}" type="presOf" srcId="{FFFED0B1-C1A7-42E8-BB69-525D14D1C821}" destId="{1C91715C-0B48-49BF-BFCE-4B216F2915CA}" srcOrd="0" destOrd="0" presId="urn:microsoft.com/office/officeart/2008/layout/RadialCluster"/>
    <dgm:cxn modelId="{EF9FB15B-5670-4603-BF08-69B753968A93}" type="presParOf" srcId="{5A5828A4-933E-417E-B64A-79650FA9BF6D}" destId="{E98886CB-CBC2-4EFA-9D15-BB68F0CA60E0}" srcOrd="0" destOrd="0" presId="urn:microsoft.com/office/officeart/2008/layout/RadialCluster"/>
    <dgm:cxn modelId="{4256EE54-9DFB-4478-A318-D7846986C9DC}" type="presParOf" srcId="{E98886CB-CBC2-4EFA-9D15-BB68F0CA60E0}" destId="{A850237E-6306-440B-A730-98D410482883}" srcOrd="0" destOrd="0" presId="urn:microsoft.com/office/officeart/2008/layout/RadialCluster"/>
    <dgm:cxn modelId="{F3214290-6018-44BA-B9C4-28B0CFD93643}" type="presParOf" srcId="{E98886CB-CBC2-4EFA-9D15-BB68F0CA60E0}" destId="{1C91715C-0B48-49BF-BFCE-4B216F2915CA}" srcOrd="1" destOrd="0" presId="urn:microsoft.com/office/officeart/2008/layout/RadialCluster"/>
    <dgm:cxn modelId="{828156C3-B709-45CF-B38F-7227B62CBF45}" type="presParOf" srcId="{E98886CB-CBC2-4EFA-9D15-BB68F0CA60E0}" destId="{CF85B78F-033A-4400-9A18-3BC04537D109}" srcOrd="2" destOrd="0" presId="urn:microsoft.com/office/officeart/2008/layout/RadialCluster"/>
    <dgm:cxn modelId="{2516C5F6-97D8-4989-A83A-D5FFDD34FEFC}" type="presParOf" srcId="{E98886CB-CBC2-4EFA-9D15-BB68F0CA60E0}" destId="{FB589971-6971-4537-A49B-9EBD792987CD}" srcOrd="3" destOrd="0" presId="urn:microsoft.com/office/officeart/2008/layout/RadialCluster"/>
    <dgm:cxn modelId="{8814E0D7-7F87-4638-9799-6957D41FD0D4}" type="presParOf" srcId="{E98886CB-CBC2-4EFA-9D15-BB68F0CA60E0}" destId="{7BEBCF23-2199-4874-BAAF-BB59BA99220A}" srcOrd="4" destOrd="0" presId="urn:microsoft.com/office/officeart/2008/layout/RadialCluster"/>
    <dgm:cxn modelId="{5D6ABEF9-0AC7-4CFE-8974-B34AC4BFD010}" type="presParOf" srcId="{E98886CB-CBC2-4EFA-9D15-BB68F0CA60E0}" destId="{61B14A37-1F0C-47F2-A43B-94928E9CC6D4}" srcOrd="5" destOrd="0" presId="urn:microsoft.com/office/officeart/2008/layout/RadialCluster"/>
    <dgm:cxn modelId="{E9BA8F5C-1B71-4735-BF02-6C664E061CBC}" type="presParOf" srcId="{E98886CB-CBC2-4EFA-9D15-BB68F0CA60E0}" destId="{669AFBEB-D308-4A52-990D-BF59CE2B621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0237E-6306-440B-A730-98D410482883}">
      <dsp:nvSpPr>
        <dsp:cNvPr id="0" name=""/>
        <dsp:cNvSpPr/>
      </dsp:nvSpPr>
      <dsp:spPr>
        <a:xfrm>
          <a:off x="2900016" y="2520950"/>
          <a:ext cx="2044500" cy="162560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দুই প্রকার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9371" y="2600305"/>
        <a:ext cx="1885790" cy="1466890"/>
      </dsp:txXfrm>
    </dsp:sp>
    <dsp:sp modelId="{1C91715C-0B48-49BF-BFCE-4B216F2915CA}">
      <dsp:nvSpPr>
        <dsp:cNvPr id="0" name=""/>
        <dsp:cNvSpPr/>
      </dsp:nvSpPr>
      <dsp:spPr>
        <a:xfrm rot="16238755">
          <a:off x="3367671" y="1950799"/>
          <a:ext cx="11403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3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5B78F-033A-4400-9A18-3BC04537D109}">
      <dsp:nvSpPr>
        <dsp:cNvPr id="0" name=""/>
        <dsp:cNvSpPr/>
      </dsp:nvSpPr>
      <dsp:spPr>
        <a:xfrm>
          <a:off x="1202538" y="291497"/>
          <a:ext cx="5495774" cy="1089152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 বর্তনী কত প্রকার বলতে পারবে?</a:t>
          </a:r>
          <a:endParaRPr lang="en-US" sz="3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55706" y="344665"/>
        <a:ext cx="5389438" cy="982816"/>
      </dsp:txXfrm>
    </dsp:sp>
    <dsp:sp modelId="{FB589971-6971-4537-A49B-9EBD792987CD}">
      <dsp:nvSpPr>
        <dsp:cNvPr id="0" name=""/>
        <dsp:cNvSpPr/>
      </dsp:nvSpPr>
      <dsp:spPr>
        <a:xfrm rot="1790353">
          <a:off x="4928813" y="3979067"/>
          <a:ext cx="2369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9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BCF23-2199-4874-BAAF-BB59BA99220A}">
      <dsp:nvSpPr>
        <dsp:cNvPr id="0" name=""/>
        <dsp:cNvSpPr/>
      </dsp:nvSpPr>
      <dsp:spPr>
        <a:xfrm>
          <a:off x="4923706" y="4038007"/>
          <a:ext cx="2351381" cy="1089152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সমান্তরাল বর্তনী</a:t>
          </a:r>
          <a:endParaRPr lang="en-US" sz="3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6874" y="4091175"/>
        <a:ext cx="2245045" cy="982816"/>
      </dsp:txXfrm>
    </dsp:sp>
    <dsp:sp modelId="{61B14A37-1F0C-47F2-A43B-94928E9CC6D4}">
      <dsp:nvSpPr>
        <dsp:cNvPr id="0" name=""/>
        <dsp:cNvSpPr/>
      </dsp:nvSpPr>
      <dsp:spPr>
        <a:xfrm rot="8990258">
          <a:off x="2677556" y="3987761"/>
          <a:ext cx="2386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6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AFBEB-D308-4A52-990D-BF59CE2B6212}">
      <dsp:nvSpPr>
        <dsp:cNvPr id="0" name=""/>
        <dsp:cNvSpPr/>
      </dsp:nvSpPr>
      <dsp:spPr>
        <a:xfrm>
          <a:off x="852912" y="4038007"/>
          <a:ext cx="1840797" cy="1089152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শ্রেণি বর্তনী</a:t>
          </a:r>
          <a:endParaRPr lang="en-US" sz="35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6080" y="4091175"/>
        <a:ext cx="1734461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1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4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3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1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FEA6-7A08-4151-808A-44DAB1F2280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87D7-E915-4D34-8CD8-F3233E9E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2946" y="477671"/>
            <a:ext cx="32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শুভেচ্ছা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677" y="1538287"/>
            <a:ext cx="4039453" cy="471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0984" y="365760"/>
            <a:ext cx="379827" cy="5627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r="19041"/>
          <a:stretch/>
        </p:blipFill>
        <p:spPr>
          <a:xfrm>
            <a:off x="6274199" y="3179628"/>
            <a:ext cx="914400" cy="14502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r="19041"/>
          <a:stretch/>
        </p:blipFill>
        <p:spPr>
          <a:xfrm>
            <a:off x="6271851" y="1250011"/>
            <a:ext cx="914400" cy="14502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35" b="42273"/>
          <a:stretch/>
        </p:blipFill>
        <p:spPr>
          <a:xfrm rot="5400000">
            <a:off x="8861720" y="3923128"/>
            <a:ext cx="1575854" cy="118234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 rot="5400000">
            <a:off x="6623542" y="-1985056"/>
            <a:ext cx="379827" cy="4881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59858" y="71563"/>
            <a:ext cx="826393" cy="8283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60984" y="365761"/>
            <a:ext cx="379827" cy="5627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6623542" y="-1985055"/>
            <a:ext cx="379827" cy="4881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59858" y="71564"/>
            <a:ext cx="826393" cy="8283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r="19041"/>
          <a:stretch/>
        </p:blipFill>
        <p:spPr>
          <a:xfrm>
            <a:off x="6271851" y="1250012"/>
            <a:ext cx="914400" cy="145020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360984" y="365762"/>
            <a:ext cx="379827" cy="5627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6623544" y="-1985054"/>
            <a:ext cx="379827" cy="48815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59858" y="58757"/>
            <a:ext cx="826393" cy="8283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3" t="146" b="45592"/>
          <a:stretch/>
        </p:blipFill>
        <p:spPr>
          <a:xfrm rot="5400000">
            <a:off x="8945117" y="4005214"/>
            <a:ext cx="1512558" cy="111134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 rot="5400000">
            <a:off x="6627741" y="3743864"/>
            <a:ext cx="379827" cy="48815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35" b="42273"/>
          <a:stretch/>
        </p:blipFill>
        <p:spPr>
          <a:xfrm rot="5400000">
            <a:off x="8913469" y="2074313"/>
            <a:ext cx="1575854" cy="118234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3" t="146" b="45592"/>
          <a:stretch/>
        </p:blipFill>
        <p:spPr>
          <a:xfrm rot="5400000">
            <a:off x="8961100" y="2150848"/>
            <a:ext cx="1512558" cy="111134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8876215" y="645609"/>
            <a:ext cx="379827" cy="53426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2" t="12572" r="16967" b="6632"/>
          <a:stretch/>
        </p:blipFill>
        <p:spPr>
          <a:xfrm>
            <a:off x="6303519" y="1243526"/>
            <a:ext cx="920565" cy="130511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2" t="12572" r="16967" b="6632"/>
          <a:stretch/>
        </p:blipFill>
        <p:spPr>
          <a:xfrm>
            <a:off x="6305791" y="3170142"/>
            <a:ext cx="920565" cy="130511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 rot="5400000">
            <a:off x="6609813" y="462242"/>
            <a:ext cx="379827" cy="4140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5400000">
            <a:off x="6629747" y="2383406"/>
            <a:ext cx="379827" cy="4124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3716" y="2852382"/>
            <a:ext cx="2975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বর্তনী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0222" y="5866228"/>
            <a:ext cx="30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7242" y="5876495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 rot="16200000">
            <a:off x="6506139" y="5338308"/>
            <a:ext cx="750626" cy="1603507"/>
            <a:chOff x="4421875" y="3350627"/>
            <a:chExt cx="750626" cy="1603507"/>
          </a:xfrm>
        </p:grpSpPr>
        <p:sp>
          <p:nvSpPr>
            <p:cNvPr id="44" name="Can 43"/>
            <p:cNvSpPr/>
            <p:nvPr/>
          </p:nvSpPr>
          <p:spPr>
            <a:xfrm>
              <a:off x="4421875" y="3398292"/>
              <a:ext cx="750626" cy="1555842"/>
            </a:xfrm>
            <a:prstGeom prst="can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hord 44"/>
            <p:cNvSpPr/>
            <p:nvPr/>
          </p:nvSpPr>
          <p:spPr>
            <a:xfrm rot="6926395">
              <a:off x="4606421" y="3364062"/>
              <a:ext cx="362002" cy="335132"/>
            </a:xfrm>
            <a:prstGeom prst="chor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68238" y="327551"/>
            <a:ext cx="2175143" cy="17338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সমান্তরালে যেকোন একটি বাতি ফিউজ হলে কী ঘটবে?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6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4 -0.25347 L 0.19792 -0.25347 L 0.19792 -0.00347 L -0.17044 -0.00347 L -0.17044 -0.25347 Z " pathEditMode="relative" rAng="0" ptsTypes="AAAAA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11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78 -0.53125 L 0.16627 -0.53125 L 0.16627 -0.0051 L -0.20078 -0.0051 L -0.20078 -0.53125 Z " pathEditMode="relative" rAng="0" ptsTypes="AAAAA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46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44453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26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50237E-6306-440B-A730-98D41048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A850237E-6306-440B-A730-98D41048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A850237E-6306-440B-A730-98D410482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A850237E-6306-440B-A730-98D410482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91715C-0B48-49BF-BFCE-4B216F291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C91715C-0B48-49BF-BFCE-4B216F291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1C91715C-0B48-49BF-BFCE-4B216F291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1C91715C-0B48-49BF-BFCE-4B216F291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589971-6971-4537-A49B-9EBD79298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FB589971-6971-4537-A49B-9EBD79298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FB589971-6971-4537-A49B-9EBD79298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FB589971-6971-4537-A49B-9EBD79298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EBCF23-2199-4874-BAAF-BB59BA992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7BEBCF23-2199-4874-BAAF-BB59BA992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7BEBCF23-2199-4874-BAAF-BB59BA992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7BEBCF23-2199-4874-BAAF-BB59BA992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B14A37-1F0C-47F2-A43B-94928E9CC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61B14A37-1F0C-47F2-A43B-94928E9CC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1B14A37-1F0C-47F2-A43B-94928E9CC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61B14A37-1F0C-47F2-A43B-94928E9CC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9AFBEB-D308-4A52-990D-BF59CE2B6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69AFBEB-D308-4A52-990D-BF59CE2B6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69AFBEB-D308-4A52-990D-BF59CE2B6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669AFBEB-D308-4A52-990D-BF59CE2B62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5774" y="614155"/>
            <a:ext cx="2866030" cy="5868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3654" y="2565781"/>
            <a:ext cx="8786884" cy="196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ও সমান্তরাল বর্তনীর প্রবাহ চিত্র আঁক</a:t>
            </a:r>
          </a:p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635319" y="436731"/>
            <a:ext cx="1978926" cy="9962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০৬ 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2" y="436731"/>
            <a:ext cx="2866030" cy="5868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497540" y="2019873"/>
            <a:ext cx="8598089" cy="155584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আমরা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বর্তনী 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 তার একটা তালিকা তৈরি কর।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86857" y="2048308"/>
            <a:ext cx="2497540" cy="152741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 ক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499812" y="4137548"/>
            <a:ext cx="8598089" cy="155584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সমান্তরাল 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 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 তার একটা তালিকা তৈরি কর।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89129" y="4165983"/>
            <a:ext cx="2497540" cy="152741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 খ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635319" y="436731"/>
            <a:ext cx="1978926" cy="9962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মিনিট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2" y="491323"/>
            <a:ext cx="2866030" cy="5868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5099" y="2470248"/>
            <a:ext cx="7804244" cy="241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বর্তনী কী?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শ্রেণি বর্তনী কাকে বলে?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সমান্তরাল বর্তনী কাকে বলে?</a:t>
            </a:r>
          </a:p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7662" y="436731"/>
            <a:ext cx="2866030" cy="764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5099" y="1940258"/>
            <a:ext cx="7804244" cy="28364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বাসা-বাড়িতে শ্রেণি বর্তনী ও বিয়ে বাড়ির আলোকসজ্জায় সমান্তরাল বর্তনী ব্যবহার করলে কী কী সমস্যা হবে বলে তুমি মনে কর।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4" y="655093"/>
            <a:ext cx="3302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11" y="1733778"/>
            <a:ext cx="4080680" cy="47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61825" y="545907"/>
            <a:ext cx="5934496" cy="8254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4097" y="1353402"/>
            <a:ext cx="5934496" cy="4897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ইমদাদুল হক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 কে পাইলট উচ্চ বিদ্যালয়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শেরপুর টাউন, শেরপুর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–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০১৭১২-৮৯৬৯০৫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emdadshanon@gmail.com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8474" y="602772"/>
            <a:ext cx="5859449" cy="7905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0746" y="1410267"/>
            <a:ext cx="5859449" cy="469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৮ম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 বিজ্ঞান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– নবম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অধ্যায়ের নাম – বর্তনী ও চলবিদ্যুৎ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– ৬ - ৮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– ২১/০৪/২০১৯</a:t>
            </a:r>
          </a:p>
        </p:txBody>
      </p:sp>
    </p:spTree>
    <p:extLst>
      <p:ext uri="{BB962C8B-B14F-4D97-AF65-F5344CB8AC3E}">
        <p14:creationId xmlns:p14="http://schemas.microsoft.com/office/powerpoint/2010/main" val="15867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1346350"/>
            <a:ext cx="7377752" cy="44266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3458" y="409435"/>
            <a:ext cx="6032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9743" y="2497540"/>
            <a:ext cx="7751929" cy="1351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বর্তনী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8226" y="354842"/>
            <a:ext cx="2579427" cy="6277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8424" y="1555845"/>
            <a:ext cx="9130352" cy="4681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তড়িৎ বর্তনী কী তা বলতে পারবে।</a:t>
            </a: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সমান্তরাল বর্তনী কী তা বলতে পারবে। </a:t>
            </a: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শ্রেণি ও সমান্তরাল বর্তনীতে তড়িৎ প্রবাহ ব্যাখ্যা 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63" y="1162437"/>
            <a:ext cx="6359853" cy="41738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3760" y="327545"/>
            <a:ext cx="326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তড়িৎ বর্তনী কী?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2199" y="5554639"/>
            <a:ext cx="9021170" cy="764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প্রবাহ চলার সম্পূর্ণ পথকেই তড়িৎ বর্তনী বলা হয়।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8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516" y="405850"/>
            <a:ext cx="1805671" cy="18056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3230111" y="340092"/>
            <a:ext cx="1679515" cy="1846985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61" b="43503"/>
          <a:stretch/>
        </p:blipFill>
        <p:spPr>
          <a:xfrm rot="5400000">
            <a:off x="9730016" y="3486569"/>
            <a:ext cx="1857599" cy="13752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7" b="43503"/>
          <a:stretch/>
        </p:blipFill>
        <p:spPr>
          <a:xfrm rot="5400000">
            <a:off x="9711916" y="3556593"/>
            <a:ext cx="1857598" cy="14603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91" y="431653"/>
            <a:ext cx="1805671" cy="18056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5351986" y="323690"/>
            <a:ext cx="1679515" cy="1846985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71" y="429295"/>
            <a:ext cx="1805671" cy="18056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7473866" y="321332"/>
            <a:ext cx="1679515" cy="1846985"/>
          </a:xfrm>
          <a:prstGeom prst="rect">
            <a:avLst/>
          </a:prstGeom>
          <a:ln>
            <a:noFill/>
          </a:ln>
        </p:spPr>
      </p:pic>
      <p:sp>
        <p:nvSpPr>
          <p:cNvPr id="19" name="Frame 18"/>
          <p:cNvSpPr/>
          <p:nvPr/>
        </p:nvSpPr>
        <p:spPr>
          <a:xfrm>
            <a:off x="2332672" y="1924927"/>
            <a:ext cx="7678351" cy="4445391"/>
          </a:xfrm>
          <a:prstGeom prst="frame">
            <a:avLst>
              <a:gd name="adj1" fmla="val 8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98633" y="3826417"/>
            <a:ext cx="34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61495" y="3433280"/>
            <a:ext cx="750626" cy="1603507"/>
            <a:chOff x="4421875" y="3350627"/>
            <a:chExt cx="750626" cy="1603507"/>
          </a:xfrm>
        </p:grpSpPr>
        <p:sp>
          <p:nvSpPr>
            <p:cNvPr id="25" name="Can 24"/>
            <p:cNvSpPr/>
            <p:nvPr/>
          </p:nvSpPr>
          <p:spPr>
            <a:xfrm>
              <a:off x="4421875" y="3398292"/>
              <a:ext cx="750626" cy="1555842"/>
            </a:xfrm>
            <a:prstGeom prst="can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hord 25"/>
            <p:cNvSpPr/>
            <p:nvPr/>
          </p:nvSpPr>
          <p:spPr>
            <a:xfrm rot="6926395">
              <a:off x="4606421" y="3364062"/>
              <a:ext cx="362002" cy="335132"/>
            </a:xfrm>
            <a:prstGeom prst="chor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172501" y="3631338"/>
            <a:ext cx="225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বর্তনী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4 -0.3044 L 0.60222 -0.3044 L 0.60222 0.29583 L 0.00704 0.29583 L 0.00704 -0.3044 Z " pathEditMode="relative" rAng="0" ptsTypes="AAAAA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53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516" y="405850"/>
            <a:ext cx="1805671" cy="18056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3230111" y="340092"/>
            <a:ext cx="1679515" cy="1846985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61" b="43503"/>
          <a:stretch/>
        </p:blipFill>
        <p:spPr>
          <a:xfrm rot="5400000">
            <a:off x="9730016" y="3486569"/>
            <a:ext cx="1857599" cy="13752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7" b="43503"/>
          <a:stretch/>
        </p:blipFill>
        <p:spPr>
          <a:xfrm rot="5400000">
            <a:off x="9711916" y="3556593"/>
            <a:ext cx="1857598" cy="14603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91" y="431653"/>
            <a:ext cx="1805671" cy="18056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5351986" y="323690"/>
            <a:ext cx="1679515" cy="1846985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71" y="429295"/>
            <a:ext cx="1805671" cy="18056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9" b="5807"/>
          <a:stretch/>
        </p:blipFill>
        <p:spPr>
          <a:xfrm>
            <a:off x="7473866" y="321332"/>
            <a:ext cx="1679515" cy="1846985"/>
          </a:xfrm>
          <a:prstGeom prst="rect">
            <a:avLst/>
          </a:prstGeom>
          <a:ln>
            <a:noFill/>
          </a:ln>
        </p:spPr>
      </p:pic>
      <p:sp>
        <p:nvSpPr>
          <p:cNvPr id="19" name="Frame 18"/>
          <p:cNvSpPr/>
          <p:nvPr/>
        </p:nvSpPr>
        <p:spPr>
          <a:xfrm>
            <a:off x="2332672" y="1924927"/>
            <a:ext cx="7678351" cy="4445391"/>
          </a:xfrm>
          <a:prstGeom prst="frame">
            <a:avLst>
              <a:gd name="adj1" fmla="val 8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98633" y="3826417"/>
            <a:ext cx="346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61495" y="3433280"/>
            <a:ext cx="750626" cy="1603507"/>
            <a:chOff x="4421875" y="3350627"/>
            <a:chExt cx="750626" cy="1603507"/>
          </a:xfrm>
        </p:grpSpPr>
        <p:sp>
          <p:nvSpPr>
            <p:cNvPr id="25" name="Can 24"/>
            <p:cNvSpPr/>
            <p:nvPr/>
          </p:nvSpPr>
          <p:spPr>
            <a:xfrm>
              <a:off x="4421875" y="3398292"/>
              <a:ext cx="750626" cy="1555842"/>
            </a:xfrm>
            <a:prstGeom prst="can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Chord 25"/>
            <p:cNvSpPr/>
            <p:nvPr/>
          </p:nvSpPr>
          <p:spPr>
            <a:xfrm rot="6926395">
              <a:off x="4606421" y="3364062"/>
              <a:ext cx="362002" cy="335132"/>
            </a:xfrm>
            <a:prstGeom prst="chor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172501" y="3631338"/>
            <a:ext cx="225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বর্তনী</a:t>
            </a:r>
            <a:endParaRPr lang="en-US" sz="4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238" y="327551"/>
            <a:ext cx="2175143" cy="17338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শ্রেণিতে যেকোন একটি বাতি ফিউজ হলে কী ঘটবে?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04 -0.3044 L 0.60222 -0.3044 L 0.60222 0.29583 L 0.00704 0.29583 L 0.00704 -0.3044 Z " pathEditMode="relative" rAng="0" ptsTypes="AAAAA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53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248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55</cp:revision>
  <dcterms:created xsi:type="dcterms:W3CDTF">2019-04-21T18:09:28Z</dcterms:created>
  <dcterms:modified xsi:type="dcterms:W3CDTF">2019-04-27T01:21:55Z</dcterms:modified>
</cp:coreProperties>
</file>