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4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F2CE-8DD1-46C0-9703-F60479C75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4525DA-29CB-4E2A-B898-640543660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F33D8-7FF7-4DEA-8CF8-4490B2BD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2C904-B731-4588-A74B-77AFC1E3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dirty="0"/>
              <a:t>জ্যোতি প্রকাশ বর্মা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D9483-5255-44E1-8C9D-18C623EC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9D33-251A-4F9D-BF40-598C5C33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6646C-C846-432A-A51F-F3EA9A769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680D-BEFF-43A2-9F0E-124A8E2D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9D44E-AB34-4263-B14E-E01EF81D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DA42A-F231-435B-B578-C4C6DC2F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2F7A33-DD5E-41EC-B31D-F9E6073C6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2D1D7-6042-419A-95ED-55DD244EA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A0AF0-4F56-4820-BD17-B946A509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D9891-0BB4-4F4C-91D4-28C55E78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391F1-B84B-4AB5-902A-3299805D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7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04D62-C3E4-4255-B095-1CF9392F5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B4AD2-6559-4CFF-8611-4159B102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FA1C2-7B45-4071-B777-CC287191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C09CE-805C-4635-BAC8-33D72EC99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65F88-B617-4456-9AF7-0BFC2A66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4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FF06-1056-487A-9426-66CDA92A1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4825-1B49-435C-ACFE-92B3F9167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E39D1-169F-4F5D-B359-2848B80C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77659-31C1-4189-84F5-7A61B0C2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3876-EA7B-48FD-B2FF-116AA694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5126-1605-4EF0-AC54-C650038C2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6C1E-90AF-4CF6-83A8-7DA76F388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7C558-2723-4FFC-B918-C9A2CEEFA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A684A-147F-4E61-A915-8EDAA38C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E833D-1A73-4B78-BCE3-36C3FD6E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8A84C-8956-456C-9DB4-61FDDBEC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5733-AC7D-40C0-B88D-29B38E564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582DF-17DF-4CBE-A4EE-FCBCD750A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6648F-8B72-4527-A44D-E8485D39F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5D5DD-9CAC-422A-B266-0417C44C3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EBEE1-F877-4720-BE4C-7902B016E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543283-F394-4789-849A-729E70C4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019E2-2683-4A9B-9649-5EBBC8383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F9760-2BF3-42B8-94F4-34430CAC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6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1F71-9A50-48B6-8BDE-80C21B29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06611-66F5-4279-A924-584FE160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DB428-B44F-44B1-8F36-80F6F01A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7CAA4-55F8-4D00-A61B-C44D4DB9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5BFED5-EB65-4539-8BBB-C169759F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BCC888-3B24-45AD-979F-9395747E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CF103-E661-414F-A65A-05B584BD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22DB0-5A1D-4397-A172-EE3E0CBE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EEEE0-3527-4BE1-862B-A2A3EA836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FABAA-EDEC-4C8B-A2E0-1DDC7FC38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982E9-C20D-45A7-8518-460F2E84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F0818-9D80-4B7B-B90D-C31589AE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BD10-5617-4EE4-9C37-E6F2CD06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6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E131F-3210-4B41-A602-46AABD0CE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D0542B-A1C6-417F-9987-29934B12C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17E69-D807-4A5D-855B-4EE1A0D06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190F-3F93-4079-927A-1223CE69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485CA-6010-4F79-9D17-FC3AD79A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EDDF7-5473-4D6E-94C9-0AA6A2A6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E0C0C-BF1E-4E48-8494-EFB9B5BFD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9C197-CD74-495B-9110-C88D6BD5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7F582-8B11-409F-BEB8-7C386EDD5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1F873-51C2-489E-9C2F-D212B4733BF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E74A4-A8C9-4D0A-AD45-3CD785EBE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9D7E0-0B38-4456-81FF-C0BBBA929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465A-19B8-40A7-A73A-77FDF3DF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4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4380C7-85AC-44E9-BF9C-B622EEBF8771}"/>
              </a:ext>
            </a:extLst>
          </p:cNvPr>
          <p:cNvSpPr txBox="1"/>
          <p:nvPr/>
        </p:nvSpPr>
        <p:spPr>
          <a:xfrm>
            <a:off x="2878522" y="1831179"/>
            <a:ext cx="6851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ক্লাসে সকলকে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0D6F7-7B92-42F1-9307-28D412C38D3F}"/>
              </a:ext>
            </a:extLst>
          </p:cNvPr>
          <p:cNvSpPr txBox="1"/>
          <p:nvPr/>
        </p:nvSpPr>
        <p:spPr>
          <a:xfrm>
            <a:off x="4285918" y="3373685"/>
            <a:ext cx="3657600" cy="14810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9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40BD754E-2446-4564-BE1F-5679FC2FB132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একক কাজ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5CC70-3494-4062-AD39-4C3B6D6ABC7F}"/>
              </a:ext>
            </a:extLst>
          </p:cNvPr>
          <p:cNvSpPr txBox="1"/>
          <p:nvPr/>
        </p:nvSpPr>
        <p:spPr>
          <a:xfrm>
            <a:off x="641445" y="2928175"/>
            <a:ext cx="8175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accent1">
                    <a:lumMod val="50000"/>
                  </a:schemeClr>
                </a:solidFill>
              </a:rPr>
              <a:t>প্রতীক ও সংকেতের মধ্যে তিনটি পার্থক্য লিখ।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3B559-9F68-4EC4-9792-DF2DE6BC106D}"/>
              </a:ext>
            </a:extLst>
          </p:cNvPr>
          <p:cNvSpPr txBox="1"/>
          <p:nvPr/>
        </p:nvSpPr>
        <p:spPr>
          <a:xfrm>
            <a:off x="8925638" y="2928175"/>
            <a:ext cx="3057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accent1">
                    <a:lumMod val="50000"/>
                  </a:schemeClr>
                </a:solidFill>
              </a:rPr>
              <a:t>সময়ঃ ৫ মিনিট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6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08BE56D0-62CC-4670-96EF-AFA5AD4DDCEA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পরমাণুকে ভাঙ্গলে আরো তিন ধরণের কণা পাওয়া যায়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550A5B-21E0-4A8E-B937-795011DB6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35"/>
          <a:stretch/>
        </p:blipFill>
        <p:spPr>
          <a:xfrm>
            <a:off x="694421" y="1614462"/>
            <a:ext cx="5546000" cy="482728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B39CA9-8F26-40F0-B0F3-34D1089ACAA6}"/>
              </a:ext>
            </a:extLst>
          </p:cNvPr>
          <p:cNvCxnSpPr>
            <a:cxnSpLocks/>
          </p:cNvCxnSpPr>
          <p:nvPr/>
        </p:nvCxnSpPr>
        <p:spPr>
          <a:xfrm>
            <a:off x="3739487" y="1910687"/>
            <a:ext cx="5104262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CE9E70-6CA3-4069-8E8A-3040AB975FAC}"/>
              </a:ext>
            </a:extLst>
          </p:cNvPr>
          <p:cNvCxnSpPr>
            <a:cxnSpLocks/>
          </p:cNvCxnSpPr>
          <p:nvPr/>
        </p:nvCxnSpPr>
        <p:spPr>
          <a:xfrm>
            <a:off x="3449490" y="3429000"/>
            <a:ext cx="5394259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DA50F2-2DAD-4C51-9705-FC2275ADE136}"/>
              </a:ext>
            </a:extLst>
          </p:cNvPr>
          <p:cNvCxnSpPr>
            <a:cxnSpLocks/>
          </p:cNvCxnSpPr>
          <p:nvPr/>
        </p:nvCxnSpPr>
        <p:spPr>
          <a:xfrm>
            <a:off x="3449490" y="4643651"/>
            <a:ext cx="5394259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2430A3-6049-415C-82D7-A2B0DFEBD776}"/>
              </a:ext>
            </a:extLst>
          </p:cNvPr>
          <p:cNvSpPr txBox="1"/>
          <p:nvPr/>
        </p:nvSpPr>
        <p:spPr>
          <a:xfrm>
            <a:off x="8993876" y="1614462"/>
            <a:ext cx="227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ইলেকট্রন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D9CF2B-2A2F-4B13-813C-D6379864443A}"/>
              </a:ext>
            </a:extLst>
          </p:cNvPr>
          <p:cNvSpPr txBox="1"/>
          <p:nvPr/>
        </p:nvSpPr>
        <p:spPr>
          <a:xfrm>
            <a:off x="8993876" y="3105834"/>
            <a:ext cx="227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প্রোটন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AAA51-4BC5-4D60-8425-7F03E68CB48A}"/>
              </a:ext>
            </a:extLst>
          </p:cNvPr>
          <p:cNvSpPr txBox="1"/>
          <p:nvPr/>
        </p:nvSpPr>
        <p:spPr>
          <a:xfrm>
            <a:off x="8993876" y="4320485"/>
            <a:ext cx="227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নিউট্রন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BB546B3F-1FA2-4B10-A960-0CA796F94CAC}"/>
              </a:ext>
            </a:extLst>
          </p:cNvPr>
          <p:cNvSpPr txBox="1"/>
          <p:nvPr/>
        </p:nvSpPr>
        <p:spPr>
          <a:xfrm>
            <a:off x="6477000" y="968991"/>
            <a:ext cx="3707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অনুমোদিত কক্ষপথ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DC1E09-A1E9-4FF4-9852-5F963E26E782}"/>
              </a:ext>
            </a:extLst>
          </p:cNvPr>
          <p:cNvSpPr txBox="1"/>
          <p:nvPr/>
        </p:nvSpPr>
        <p:spPr>
          <a:xfrm>
            <a:off x="6915150" y="3731242"/>
            <a:ext cx="3707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ইলোকট্রন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2ADD10-103A-4C40-BB30-5ED0E3B62AA2}"/>
              </a:ext>
            </a:extLst>
          </p:cNvPr>
          <p:cNvSpPr txBox="1"/>
          <p:nvPr/>
        </p:nvSpPr>
        <p:spPr>
          <a:xfrm>
            <a:off x="621826" y="5600700"/>
            <a:ext cx="1593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নিউক্লিয়াস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FF26AE-E14B-4730-BCBA-9BF37A10EC9E}"/>
              </a:ext>
            </a:extLst>
          </p:cNvPr>
          <p:cNvSpPr txBox="1"/>
          <p:nvPr/>
        </p:nvSpPr>
        <p:spPr>
          <a:xfrm>
            <a:off x="4029301" y="5562600"/>
            <a:ext cx="7978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নিউক্লিয়াসে অবস্থান করে প্রোটন  ও নিউট্রন এবং কক্ষপথে ইলেকট্রনগুলো ঘুরতে থাকে।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28CDD5B-067B-4FD6-BF40-C6AF5CCB41D6}"/>
              </a:ext>
            </a:extLst>
          </p:cNvPr>
          <p:cNvSpPr/>
          <p:nvPr/>
        </p:nvSpPr>
        <p:spPr>
          <a:xfrm>
            <a:off x="1524000" y="1447800"/>
            <a:ext cx="4114800" cy="41148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9E154F5-78A0-412A-B3A8-BE7A9B282D83}"/>
              </a:ext>
            </a:extLst>
          </p:cNvPr>
          <p:cNvSpPr/>
          <p:nvPr/>
        </p:nvSpPr>
        <p:spPr>
          <a:xfrm>
            <a:off x="2991134" y="2858068"/>
            <a:ext cx="1180532" cy="118053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5">
            <a:extLst>
              <a:ext uri="{FF2B5EF4-FFF2-40B4-BE49-F238E27FC236}">
                <a16:creationId xmlns:a16="http://schemas.microsoft.com/office/drawing/2014/main" id="{B21DA41E-7E7D-459E-AC29-E6207F0559C2}"/>
              </a:ext>
            </a:extLst>
          </p:cNvPr>
          <p:cNvGrpSpPr/>
          <p:nvPr/>
        </p:nvGrpSpPr>
        <p:grpSpPr>
          <a:xfrm>
            <a:off x="3101142" y="3243049"/>
            <a:ext cx="457200" cy="457200"/>
            <a:chOff x="6986516" y="2224585"/>
            <a:chExt cx="457200" cy="4572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735504-AA21-4BCF-BC86-E86C072EBE99}"/>
                </a:ext>
              </a:extLst>
            </p:cNvPr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Plus 5">
              <a:extLst>
                <a:ext uri="{FF2B5EF4-FFF2-40B4-BE49-F238E27FC236}">
                  <a16:creationId xmlns:a16="http://schemas.microsoft.com/office/drawing/2014/main" id="{2097B168-7D5E-4BF6-8547-EDF3194F8E37}"/>
                </a:ext>
              </a:extLst>
            </p:cNvPr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A5852F3C-051F-41A5-A5EF-2C84EE6B6A6C}"/>
              </a:ext>
            </a:extLst>
          </p:cNvPr>
          <p:cNvSpPr/>
          <p:nvPr/>
        </p:nvSpPr>
        <p:spPr>
          <a:xfrm>
            <a:off x="3352800" y="351827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16">
            <a:extLst>
              <a:ext uri="{FF2B5EF4-FFF2-40B4-BE49-F238E27FC236}">
                <a16:creationId xmlns:a16="http://schemas.microsoft.com/office/drawing/2014/main" id="{B42C46CB-F023-419B-BDE4-C0F7CBC41F87}"/>
              </a:ext>
            </a:extLst>
          </p:cNvPr>
          <p:cNvGrpSpPr/>
          <p:nvPr/>
        </p:nvGrpSpPr>
        <p:grpSpPr>
          <a:xfrm>
            <a:off x="3657600" y="3266364"/>
            <a:ext cx="457200" cy="457200"/>
            <a:chOff x="6986516" y="2224585"/>
            <a:chExt cx="457200" cy="4572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EE12375-D3E1-4D95-A897-429E1DC106DC}"/>
                </a:ext>
              </a:extLst>
            </p:cNvPr>
            <p:cNvSpPr/>
            <p:nvPr/>
          </p:nvSpPr>
          <p:spPr>
            <a:xfrm>
              <a:off x="6986516" y="222458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lus 18">
              <a:extLst>
                <a:ext uri="{FF2B5EF4-FFF2-40B4-BE49-F238E27FC236}">
                  <a16:creationId xmlns:a16="http://schemas.microsoft.com/office/drawing/2014/main" id="{9FD7CCD3-0B8B-434A-9B9E-E924AAD782E9}"/>
                </a:ext>
              </a:extLst>
            </p:cNvPr>
            <p:cNvSpPr/>
            <p:nvPr/>
          </p:nvSpPr>
          <p:spPr>
            <a:xfrm>
              <a:off x="7107071" y="2362200"/>
              <a:ext cx="216090" cy="228600"/>
            </a:xfrm>
            <a:prstGeom prst="mathPlus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12CB9236-1428-4AB9-8DD2-E966E28DC631}"/>
              </a:ext>
            </a:extLst>
          </p:cNvPr>
          <p:cNvSpPr/>
          <p:nvPr/>
        </p:nvSpPr>
        <p:spPr>
          <a:xfrm>
            <a:off x="3329742" y="2923464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D7462B2-8CB2-4488-A04C-91E3821BBF7F}"/>
              </a:ext>
            </a:extLst>
          </p:cNvPr>
          <p:cNvSpPr/>
          <p:nvPr/>
        </p:nvSpPr>
        <p:spPr>
          <a:xfrm>
            <a:off x="2409599" y="2266950"/>
            <a:ext cx="2362200" cy="2362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0F08522-E2B4-4A09-BF49-F20AB6ABA28B}"/>
              </a:ext>
            </a:extLst>
          </p:cNvPr>
          <p:cNvSpPr/>
          <p:nvPr/>
        </p:nvSpPr>
        <p:spPr>
          <a:xfrm>
            <a:off x="4524149" y="333375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D1E69D7-48B1-4DEB-8286-B45FFCA248C7}"/>
              </a:ext>
            </a:extLst>
          </p:cNvPr>
          <p:cNvSpPr/>
          <p:nvPr/>
        </p:nvSpPr>
        <p:spPr>
          <a:xfrm>
            <a:off x="2197205" y="3274042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40ABBC2-24D2-43CC-A96D-023AF7E92E85}"/>
              </a:ext>
            </a:extLst>
          </p:cNvPr>
          <p:cNvSpPr/>
          <p:nvPr/>
        </p:nvSpPr>
        <p:spPr>
          <a:xfrm>
            <a:off x="2009549" y="1885950"/>
            <a:ext cx="3200400" cy="320040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B7DF358-DA3A-4118-910B-0C19C03D648B}"/>
              </a:ext>
            </a:extLst>
          </p:cNvPr>
          <p:cNvSpPr/>
          <p:nvPr/>
        </p:nvSpPr>
        <p:spPr>
          <a:xfrm>
            <a:off x="3362099" y="165735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9F04F3D-906D-4256-ADFE-99EC1AE59FC1}"/>
              </a:ext>
            </a:extLst>
          </p:cNvPr>
          <p:cNvCxnSpPr>
            <a:cxnSpLocks/>
            <a:stCxn id="42" idx="6"/>
            <a:endCxn id="28" idx="1"/>
          </p:cNvCxnSpPr>
          <p:nvPr/>
        </p:nvCxnSpPr>
        <p:spPr>
          <a:xfrm>
            <a:off x="4981349" y="3562350"/>
            <a:ext cx="1933801" cy="461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D5BB8F-8765-4872-B080-E0EE9BAAA67B}"/>
              </a:ext>
            </a:extLst>
          </p:cNvPr>
          <p:cNvCxnSpPr>
            <a:cxnSpLocks/>
          </p:cNvCxnSpPr>
          <p:nvPr/>
        </p:nvCxnSpPr>
        <p:spPr>
          <a:xfrm flipH="1">
            <a:off x="4497416" y="1295400"/>
            <a:ext cx="2112482" cy="1486468"/>
          </a:xfrm>
          <a:prstGeom prst="straightConnector1">
            <a:avLst/>
          </a:prstGeom>
          <a:noFill/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9854EFA-BE87-4381-A6CD-DC038127FF9F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1418372" y="3865716"/>
            <a:ext cx="1660148" cy="173498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6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26 -0.00717 C -0.00481 0.08681 -0.05221 0.1595 -0.1056 0.1544 C -0.15924 0.15116 -0.19895 0.07176 -0.19414 -0.02175 C -0.18932 -0.1162 -0.14205 -0.18796 -0.08854 -0.1831 C -0.03463 -0.17916 0.00482 -0.10069 0.00026 -0.00717 Z " pathEditMode="relative" rAng="5640000" ptsTypes="AAA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14" y="-7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875E-6 7.40741E-7 C 0.00742 -0.10463 0.05703 -0.18449 0.11041 -0.17847 C 0.16367 -0.17153 0.20078 -0.08009 0.19336 0.02546 C 0.18581 0.13032 0.13659 0.20972 0.0832 0.20255 C 0.02969 0.19583 -0.00755 0.10509 1.875E-6 7.40741E-7 Z " pathEditMode="relative" rAng="16560000" ptsTypes="AAAAA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61" y="12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25E-6 0 C 0.07357 0 0.13399 0.1044 0.13399 0.23333 C 0.13399 0.36204 0.07357 0.46667 -1.25E-6 0.46667 C -0.07422 0.46667 -0.13398 0.36204 -0.13398 0.23333 C -0.13398 0.1044 -0.07422 0 -1.25E-6 0 Z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2" grpId="0" animBg="1"/>
      <p:bldP spid="43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9B130-D697-4285-A2A0-2666B848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5434"/>
            <a:ext cx="10515600" cy="11737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পরমাণুকে ভাঙ্গলে কয়টি কণা পাওয়া যায়?</a:t>
            </a:r>
          </a:p>
          <a:p>
            <a:pPr marL="0" indent="0" algn="ctr">
              <a:buNone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পরমাণুতে কণাগুলোর অবস্থান সচিত্র বর্ণনা কর। </a:t>
            </a: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076AE78F-38E5-4CED-87D9-430B811C4C42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দলগত কাজ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3F000C-DD11-4352-8425-A2D1DE3F07A0}"/>
              </a:ext>
            </a:extLst>
          </p:cNvPr>
          <p:cNvSpPr txBox="1">
            <a:spLocks/>
          </p:cNvSpPr>
          <p:nvPr/>
        </p:nvSpPr>
        <p:spPr>
          <a:xfrm>
            <a:off x="838200" y="1661852"/>
            <a:ext cx="10515600" cy="65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সময়ঃ ১০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58279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A4186-59E0-490D-8ED9-9F2C4E1A5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4419" y="2048988"/>
            <a:ext cx="7323161" cy="27600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প্রতীক ও সংকেত কাকে বলে?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প্রতীক ও সংকেতের মধ্যে একটি পার্থক্য বল।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প্রতীক লেখার দুইটি নিয়ম উল্লেখ কর।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পরমাণুর ক্ষুদ্রতম কণা কয়টি ও কী কী?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3F4B1B14-50F0-4A11-B149-7537F6593B2D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দলগত কাজ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6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E883-391F-46E8-9F8F-693BDAF83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084" y="1741913"/>
            <a:ext cx="2437831" cy="42631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 প্রতীক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 সংকেত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 প্রোটন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 ইলেকট্রন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 নিউট্রন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accent1">
                    <a:lumMod val="50000"/>
                  </a:schemeClr>
                </a:solidFill>
              </a:rPr>
              <a:t> কক্ষপথ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55893C8F-18AA-4E67-9DE5-74384D35B4AD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গুরুত্বপূর্ণ শব্দ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51D2E-676E-4C97-855F-86B61C0E6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3986"/>
            <a:ext cx="10515600" cy="11086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 লেখার কয়েকটি নিয়ম লিখে  আনবে।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0BE6E9CD-B612-4415-8C3C-7AB8C54D7A8D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বাড়ির কাজ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1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>
            <a:extLst>
              <a:ext uri="{FF2B5EF4-FFF2-40B4-BE49-F238E27FC236}">
                <a16:creationId xmlns:a16="http://schemas.microsoft.com/office/drawing/2014/main" id="{B1182182-234E-4ABA-89EA-A21B32F42315}"/>
              </a:ext>
            </a:extLst>
          </p:cNvPr>
          <p:cNvSpPr/>
          <p:nvPr/>
        </p:nvSpPr>
        <p:spPr>
          <a:xfrm>
            <a:off x="3693994" y="829101"/>
            <a:ext cx="4804012" cy="5199797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3287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>
            <a:extLst>
              <a:ext uri="{FF2B5EF4-FFF2-40B4-BE49-F238E27FC236}">
                <a16:creationId xmlns:a16="http://schemas.microsoft.com/office/drawing/2014/main" id="{E3653E92-6645-45BD-A170-C5D6410D8E30}"/>
              </a:ext>
            </a:extLst>
          </p:cNvPr>
          <p:cNvSpPr/>
          <p:nvPr/>
        </p:nvSpPr>
        <p:spPr>
          <a:xfrm>
            <a:off x="4083236" y="157772"/>
            <a:ext cx="4191000" cy="2362200"/>
          </a:xfrm>
          <a:prstGeom prst="down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/>
                <a:cs typeface="Shonar Bangla" pitchFamily="34" charset="0"/>
              </a:rPr>
              <a:t>পরিচিতি</a:t>
            </a:r>
            <a:endParaRPr lang="en-US" sz="6000" dirty="0">
              <a:latin typeface="NikoshBAN"/>
              <a:cs typeface="Shonar Bangla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0ECF3AE-85B3-4EF5-AF48-FB19A58E1394}"/>
              </a:ext>
            </a:extLst>
          </p:cNvPr>
          <p:cNvGrpSpPr/>
          <p:nvPr/>
        </p:nvGrpSpPr>
        <p:grpSpPr>
          <a:xfrm>
            <a:off x="1620591" y="1958726"/>
            <a:ext cx="8991600" cy="4711289"/>
            <a:chOff x="1620591" y="1958726"/>
            <a:chExt cx="8991600" cy="471128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FD41AB-6B57-4AD6-82D5-9C591D415448}"/>
                </a:ext>
              </a:extLst>
            </p:cNvPr>
            <p:cNvGrpSpPr/>
            <p:nvPr/>
          </p:nvGrpSpPr>
          <p:grpSpPr>
            <a:xfrm>
              <a:off x="1620591" y="3053372"/>
              <a:ext cx="8991600" cy="3616643"/>
              <a:chOff x="1620591" y="3053372"/>
              <a:chExt cx="8991600" cy="3616643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2D3D28A-30AA-4D19-B8DB-41154F5618A3}"/>
                  </a:ext>
                </a:extLst>
              </p:cNvPr>
              <p:cNvSpPr txBox="1"/>
              <p:nvPr/>
            </p:nvSpPr>
            <p:spPr>
              <a:xfrm>
                <a:off x="6528564" y="3113673"/>
                <a:ext cx="408362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শ্রেণি</a:t>
                </a:r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ঃ ৭</a:t>
                </a:r>
                <a:r>
                  <a:rPr lang="bn-IN" sz="3200" dirty="0">
                    <a:solidFill>
                      <a:srgbClr val="002060"/>
                    </a:solidFill>
                    <a:cs typeface="Shonar Bangla" pitchFamily="34" charset="0"/>
                  </a:rPr>
                  <a:t>ম</a:t>
                </a:r>
                <a:endParaRPr lang="bn-IN" sz="3200" dirty="0">
                  <a:solidFill>
                    <a:srgbClr val="002060"/>
                  </a:solidFill>
                  <a:latin typeface="NikoshBAN"/>
                  <a:cs typeface="Shonar Bangla" pitchFamily="34" charset="0"/>
                </a:endParaRPr>
              </a:p>
              <a:p>
                <a:pPr algn="ctr"/>
                <a:r>
                  <a:rPr lang="bn-BD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বিষয়ঃ</a:t>
                </a:r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বিজ্ঞান</a:t>
                </a:r>
              </a:p>
              <a:p>
                <a:pPr algn="ctr"/>
                <a:r>
                  <a:rPr lang="bn-BD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অধ্যায়</a:t>
                </a:r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ঃ ৬ষ্ঠ</a:t>
                </a:r>
              </a:p>
              <a:p>
                <a:pPr algn="ctr"/>
                <a:r>
                  <a:rPr lang="bn-BD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সময়ঃ </a:t>
                </a:r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৫০</a:t>
                </a:r>
                <a:r>
                  <a:rPr lang="bn-BD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 মিঃ</a:t>
                </a:r>
                <a:endParaRPr lang="en-US" sz="3200" dirty="0">
                  <a:solidFill>
                    <a:srgbClr val="002060"/>
                  </a:solidFill>
                  <a:latin typeface="NikoshBAN"/>
                  <a:cs typeface="Shonar Bangla" pitchFamily="34" charset="0"/>
                </a:endParaRP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2DCBDC01-488C-448F-B30B-A5B15FDF0113}"/>
                  </a:ext>
                </a:extLst>
              </p:cNvPr>
              <p:cNvGrpSpPr/>
              <p:nvPr/>
            </p:nvGrpSpPr>
            <p:grpSpPr>
              <a:xfrm>
                <a:off x="6040191" y="3053372"/>
                <a:ext cx="391390" cy="2597725"/>
                <a:chOff x="4294910" y="4265474"/>
                <a:chExt cx="391390" cy="2211526"/>
              </a:xfrm>
            </p:grpSpPr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B2F2F279-7A37-456B-9D0E-9679030A22FC}"/>
                    </a:ext>
                  </a:extLst>
                </p:cNvPr>
                <p:cNvCxnSpPr/>
                <p:nvPr/>
              </p:nvCxnSpPr>
              <p:spPr>
                <a:xfrm>
                  <a:off x="4495800" y="4265474"/>
                  <a:ext cx="0" cy="221152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394888FD-CBAB-42C6-A2AC-BBA1E3FF7A43}"/>
                    </a:ext>
                  </a:extLst>
                </p:cNvPr>
                <p:cNvCxnSpPr/>
                <p:nvPr/>
              </p:nvCxnSpPr>
              <p:spPr>
                <a:xfrm>
                  <a:off x="4686300" y="4495800"/>
                  <a:ext cx="0" cy="1676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255CCF3F-7B1F-4588-87E9-2DA07FAC02D6}"/>
                    </a:ext>
                  </a:extLst>
                </p:cNvPr>
                <p:cNvCxnSpPr/>
                <p:nvPr/>
              </p:nvCxnSpPr>
              <p:spPr>
                <a:xfrm>
                  <a:off x="4294910" y="4523510"/>
                  <a:ext cx="0" cy="1676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8FCB4A4-1F5E-45DA-939F-45C66DDC2850}"/>
                  </a:ext>
                </a:extLst>
              </p:cNvPr>
              <p:cNvSpPr txBox="1"/>
              <p:nvPr/>
            </p:nvSpPr>
            <p:spPr>
              <a:xfrm>
                <a:off x="1620591" y="4607912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জ্যোতি প্রকাশ বর্মা</a:t>
                </a:r>
                <a:endParaRPr lang="bn-BD" sz="3200" dirty="0">
                  <a:solidFill>
                    <a:srgbClr val="002060"/>
                  </a:solidFill>
                  <a:latin typeface="NikoshBAN"/>
                  <a:cs typeface="Shonar Bangla" pitchFamily="34" charset="0"/>
                </a:endParaRPr>
              </a:p>
              <a:p>
                <a:pPr algn="ctr"/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সহঃ শিক্ষক (কম্পিউটার)</a:t>
                </a:r>
                <a:endParaRPr lang="bn-BD" sz="3200" dirty="0">
                  <a:solidFill>
                    <a:srgbClr val="002060"/>
                  </a:solidFill>
                  <a:latin typeface="NikoshBAN"/>
                  <a:cs typeface="Shonar Bangla" pitchFamily="34" charset="0"/>
                </a:endParaRPr>
              </a:p>
              <a:p>
                <a:pPr algn="ctr"/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মূলাটোল বালিকা উচ্চ বিদ্যালয়,</a:t>
                </a:r>
              </a:p>
              <a:p>
                <a:pPr algn="ctr"/>
                <a:r>
                  <a:rPr lang="bn-IN" sz="3200" dirty="0">
                    <a:solidFill>
                      <a:srgbClr val="002060"/>
                    </a:solidFill>
                    <a:latin typeface="NikoshBAN"/>
                    <a:cs typeface="Shonar Bangla" pitchFamily="34" charset="0"/>
                  </a:rPr>
                  <a:t>সদর, রংপুর</a:t>
                </a:r>
                <a:endParaRPr lang="en-US" sz="3200" dirty="0">
                  <a:solidFill>
                    <a:srgbClr val="002060"/>
                  </a:solidFill>
                  <a:latin typeface="NikoshBAN"/>
                  <a:cs typeface="Shonar Bangla" pitchFamily="34" charset="0"/>
                </a:endParaRPr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4D76D3A-4EAA-40BA-9B72-744CFCD33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1958726"/>
              <a:ext cx="2597725" cy="259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49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3467DA7A-1098-427B-95F2-4CF7B701DFC4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ভিডিওটি দেখি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33F071-D5D0-4759-9FF5-CD79F5B8B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164" y="1376779"/>
            <a:ext cx="5905672" cy="410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8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D4688-34DD-413B-A132-CC953EDC3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bn-IN" dirty="0">
                <a:solidFill>
                  <a:schemeClr val="accent1">
                    <a:lumMod val="50000"/>
                  </a:schemeClr>
                </a:solidFill>
              </a:rPr>
              <a:t>পরমাণু ও প্রতীক , অণু ও সংকেত  এবং  পরমাণুর কথা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2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872C2-F4E2-4084-AA82-B79501E3F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>
                <a:solidFill>
                  <a:schemeClr val="accent1">
                    <a:lumMod val="50000"/>
                  </a:schemeClr>
                </a:solidFill>
              </a:rPr>
              <a:t>১. প্রতীক কী তা বলতে পারবে</a:t>
            </a:r>
          </a:p>
          <a:p>
            <a:pPr marL="0" indent="0">
              <a:buNone/>
            </a:pPr>
            <a:r>
              <a:rPr lang="bn-IN" dirty="0">
                <a:solidFill>
                  <a:schemeClr val="accent1">
                    <a:lumMod val="50000"/>
                  </a:schemeClr>
                </a:solidFill>
              </a:rPr>
              <a:t>২. সংকেতের সংজ্ঞা বলতে পারবে</a:t>
            </a:r>
          </a:p>
          <a:p>
            <a:pPr marL="0" indent="0">
              <a:buNone/>
            </a:pPr>
            <a:r>
              <a:rPr lang="bn-IN" dirty="0">
                <a:solidFill>
                  <a:schemeClr val="accent1">
                    <a:lumMod val="50000"/>
                  </a:schemeClr>
                </a:solidFill>
              </a:rPr>
              <a:t>৩. প্রতীক লেখার নিয়মগুলো ব্যাখ্যা করতে পারবে</a:t>
            </a:r>
          </a:p>
          <a:p>
            <a:pPr marL="0" indent="0">
              <a:buNone/>
            </a:pPr>
            <a:r>
              <a:rPr lang="bn-IN" dirty="0">
                <a:solidFill>
                  <a:schemeClr val="accent1">
                    <a:lumMod val="50000"/>
                  </a:schemeClr>
                </a:solidFill>
              </a:rPr>
              <a:t>4. প্রতীক ও সংকেত ব্যবহার করে নির্বাচিত মৌলিক ও যৌগিক পদার্থ চিহ্নিত করতে পারবে</a:t>
            </a:r>
          </a:p>
          <a:p>
            <a:pPr marL="0" indent="0">
              <a:buNone/>
            </a:pPr>
            <a:r>
              <a:rPr lang="bn-IN" dirty="0">
                <a:solidFill>
                  <a:schemeClr val="accent1">
                    <a:lumMod val="50000"/>
                  </a:schemeClr>
                </a:solidFill>
              </a:rPr>
              <a:t>৫. পরমাণুর কণা ব্যাখ্যা করতে পারবে।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069D6A37-3AAA-44AE-9C41-293D399D1554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bg1"/>
                </a:solidFill>
              </a:rPr>
              <a:t>শিখনফল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5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7B6F94-DD0B-4526-8A88-CA55044828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91" y="1310185"/>
            <a:ext cx="5200619" cy="3463612"/>
          </a:xfrm>
        </p:spPr>
      </p:pic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94D20B60-85A1-4016-9D18-59485CFB2CFF}"/>
              </a:ext>
            </a:extLst>
          </p:cNvPr>
          <p:cNvSpPr/>
          <p:nvPr/>
        </p:nvSpPr>
        <p:spPr>
          <a:xfrm>
            <a:off x="0" y="136477"/>
            <a:ext cx="12192000" cy="11737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1"/>
                </a:solidFill>
              </a:rPr>
              <a:t>এ পর্যন্ত আবিস্কৃত মৌলের সংখ্যা ১১৮টি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2E170E6-1B9B-4317-A7C8-3D3870D5F3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16"/>
          <a:stretch/>
        </p:blipFill>
        <p:spPr>
          <a:xfrm>
            <a:off x="6096000" y="1310185"/>
            <a:ext cx="5832143" cy="34636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EB89BD3-9ADF-44DD-BD0A-820C2DDEA393}"/>
              </a:ext>
            </a:extLst>
          </p:cNvPr>
          <p:cNvSpPr txBox="1"/>
          <p:nvPr/>
        </p:nvSpPr>
        <p:spPr>
          <a:xfrm>
            <a:off x="731591" y="5022761"/>
            <a:ext cx="5200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প্রকৃতিতে পাওয়া যায়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98</a:t>
            </a:r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 টি মৌল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ABC884-3CAF-4D31-9B14-A642289158BA}"/>
              </a:ext>
            </a:extLst>
          </p:cNvPr>
          <p:cNvSpPr txBox="1"/>
          <p:nvPr/>
        </p:nvSpPr>
        <p:spPr>
          <a:xfrm>
            <a:off x="6096000" y="5015108"/>
            <a:ext cx="5832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ল্যাবরেটরীতে কৃত্রিমভাবে পাওয়া ১১ টি মৌল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1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F1A0B691-A38E-4F50-96C2-D8A269753EAA}"/>
              </a:ext>
            </a:extLst>
          </p:cNvPr>
          <p:cNvSpPr/>
          <p:nvPr/>
        </p:nvSpPr>
        <p:spPr>
          <a:xfrm>
            <a:off x="0" y="136476"/>
            <a:ext cx="12192000" cy="231050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/>
              <a:t>প্রতীক সাধারণত মৌলের ল্যাটিন বা ইংরেজি  নামের একটি বা দুটি আদ্যক্ষর দ্বারা প্রকাশ করা হয়।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531AC9-AC94-45B7-A5FD-F307FAAB79B1}"/>
              </a:ext>
            </a:extLst>
          </p:cNvPr>
          <p:cNvSpPr txBox="1"/>
          <p:nvPr/>
        </p:nvSpPr>
        <p:spPr>
          <a:xfrm>
            <a:off x="434662" y="5037785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Lithium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FA1CD-FA85-4DB3-85BE-CB0DF400E412}"/>
              </a:ext>
            </a:extLst>
          </p:cNvPr>
          <p:cNvSpPr/>
          <p:nvPr/>
        </p:nvSpPr>
        <p:spPr>
          <a:xfrm>
            <a:off x="638578" y="4914362"/>
            <a:ext cx="7620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CC7522-F2F7-4A14-83C7-2E3FC1EDA70C}"/>
              </a:ext>
            </a:extLst>
          </p:cNvPr>
          <p:cNvSpPr txBox="1"/>
          <p:nvPr/>
        </p:nvSpPr>
        <p:spPr>
          <a:xfrm>
            <a:off x="662188" y="5075348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Li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A75E7E-B882-492E-B282-AE97960A3525}"/>
              </a:ext>
            </a:extLst>
          </p:cNvPr>
          <p:cNvSpPr txBox="1"/>
          <p:nvPr/>
        </p:nvSpPr>
        <p:spPr>
          <a:xfrm>
            <a:off x="739462" y="245986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H </a:t>
            </a:r>
            <a:r>
              <a:rPr lang="en-US" sz="4800" dirty="0" err="1"/>
              <a:t>ydrogenium</a:t>
            </a:r>
            <a:endParaRPr lang="en-US" sz="4800" dirty="0"/>
          </a:p>
        </p:txBody>
      </p:sp>
      <p:sp>
        <p:nvSpPr>
          <p:cNvPr id="9" name="Rounded Rectangle 11">
            <a:extLst>
              <a:ext uri="{FF2B5EF4-FFF2-40B4-BE49-F238E27FC236}">
                <a16:creationId xmlns:a16="http://schemas.microsoft.com/office/drawing/2014/main" id="{58BA64F9-7E2E-4200-AA54-7C2788F24DF6}"/>
              </a:ext>
            </a:extLst>
          </p:cNvPr>
          <p:cNvSpPr/>
          <p:nvPr/>
        </p:nvSpPr>
        <p:spPr>
          <a:xfrm>
            <a:off x="663262" y="2383663"/>
            <a:ext cx="685800" cy="914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EDEA6F-FE07-4F14-A462-FD87E8AB931C}"/>
              </a:ext>
            </a:extLst>
          </p:cNvPr>
          <p:cNvSpPr txBox="1"/>
          <p:nvPr/>
        </p:nvSpPr>
        <p:spPr>
          <a:xfrm>
            <a:off x="751267" y="2467983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12085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74167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74583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6BE2B865-DAAA-4676-8BFF-F487D8D1DF15}"/>
              </a:ext>
            </a:extLst>
          </p:cNvPr>
          <p:cNvSpPr/>
          <p:nvPr/>
        </p:nvSpPr>
        <p:spPr>
          <a:xfrm>
            <a:off x="0" y="0"/>
            <a:ext cx="12192000" cy="231050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/>
              <a:t>একটি অক্ষর দিয়ে প্রকাশিত প্রতীকের ক্ষেত্রে সর্বদাই বড় হাতের অক্ষর  হয়।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6B8A68-2DFE-4FB4-B722-3DB0078A3378}"/>
              </a:ext>
            </a:extLst>
          </p:cNvPr>
          <p:cNvSpPr txBox="1"/>
          <p:nvPr/>
        </p:nvSpPr>
        <p:spPr>
          <a:xfrm>
            <a:off x="831760" y="2335428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 </a:t>
            </a:r>
            <a:r>
              <a:rPr lang="en-US" sz="4400" dirty="0" err="1"/>
              <a:t>xygenium</a:t>
            </a: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AF110-2C4B-4886-A2F3-9ABEF2C01AFD}"/>
              </a:ext>
            </a:extLst>
          </p:cNvPr>
          <p:cNvSpPr txBox="1"/>
          <p:nvPr/>
        </p:nvSpPr>
        <p:spPr>
          <a:xfrm>
            <a:off x="831760" y="2335428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28E848-DD02-499C-8B34-9455E04927B0}"/>
              </a:ext>
            </a:extLst>
          </p:cNvPr>
          <p:cNvSpPr/>
          <p:nvPr/>
        </p:nvSpPr>
        <p:spPr>
          <a:xfrm>
            <a:off x="831760" y="2411628"/>
            <a:ext cx="6096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8922E4-C04A-4AEF-B01D-5362BB6EA9A2}"/>
              </a:ext>
            </a:extLst>
          </p:cNvPr>
          <p:cNvSpPr txBox="1"/>
          <p:nvPr/>
        </p:nvSpPr>
        <p:spPr>
          <a:xfrm>
            <a:off x="907960" y="360590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 </a:t>
            </a:r>
            <a:r>
              <a:rPr lang="en-US" sz="4400" dirty="0" err="1"/>
              <a:t>luorium</a:t>
            </a:r>
            <a:endParaRPr lang="en-US" sz="4400" dirty="0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4D3AD1BE-1844-4D16-9C02-12A51F6A1A27}"/>
              </a:ext>
            </a:extLst>
          </p:cNvPr>
          <p:cNvSpPr/>
          <p:nvPr/>
        </p:nvSpPr>
        <p:spPr>
          <a:xfrm>
            <a:off x="907960" y="3605909"/>
            <a:ext cx="533400" cy="685800"/>
          </a:xfrm>
          <a:prstGeom prst="flowChart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FB614-E65B-49C6-B445-BA919175A666}"/>
              </a:ext>
            </a:extLst>
          </p:cNvPr>
          <p:cNvSpPr txBox="1"/>
          <p:nvPr/>
        </p:nvSpPr>
        <p:spPr>
          <a:xfrm>
            <a:off x="907960" y="360590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85BAA4-4632-4CFB-A1F4-A5FBF716969B}"/>
              </a:ext>
            </a:extLst>
          </p:cNvPr>
          <p:cNvSpPr txBox="1"/>
          <p:nvPr/>
        </p:nvSpPr>
        <p:spPr>
          <a:xfrm>
            <a:off x="831760" y="491312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 </a:t>
            </a:r>
            <a:r>
              <a:rPr lang="en-US" sz="3600" dirty="0" err="1"/>
              <a:t>orboneum</a:t>
            </a:r>
            <a:endParaRPr lang="en-US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F6206A-58C8-41CC-85A6-E560AE4EB99F}"/>
              </a:ext>
            </a:extLst>
          </p:cNvPr>
          <p:cNvSpPr/>
          <p:nvPr/>
        </p:nvSpPr>
        <p:spPr>
          <a:xfrm>
            <a:off x="907960" y="4900242"/>
            <a:ext cx="381000" cy="68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EE1505-F78A-4045-A2F0-EBF29A9C326F}"/>
              </a:ext>
            </a:extLst>
          </p:cNvPr>
          <p:cNvSpPr txBox="1"/>
          <p:nvPr/>
        </p:nvSpPr>
        <p:spPr>
          <a:xfrm>
            <a:off x="831760" y="4902148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46ABB81-2527-4DDA-92B9-7CFEBF77C1B9}"/>
              </a:ext>
            </a:extLst>
          </p:cNvPr>
          <p:cNvGrpSpPr/>
          <p:nvPr/>
        </p:nvGrpSpPr>
        <p:grpSpPr>
          <a:xfrm>
            <a:off x="9338872" y="1661694"/>
            <a:ext cx="2533338" cy="4454293"/>
            <a:chOff x="9338872" y="1661694"/>
            <a:chExt cx="2533338" cy="445429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360E26-9D67-4161-9CF1-6ABE8EB3B3AD}"/>
                </a:ext>
              </a:extLst>
            </p:cNvPr>
            <p:cNvSpPr/>
            <p:nvPr/>
          </p:nvSpPr>
          <p:spPr>
            <a:xfrm>
              <a:off x="9923489" y="1661694"/>
              <a:ext cx="1436751" cy="4454293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24425CC-4DD0-49C3-8D59-95CD3C5B1B9E}"/>
                </a:ext>
              </a:extLst>
            </p:cNvPr>
            <p:cNvSpPr txBox="1"/>
            <p:nvPr/>
          </p:nvSpPr>
          <p:spPr>
            <a:xfrm>
              <a:off x="9338872" y="1661694"/>
              <a:ext cx="253333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accent1">
                      <a:lumMod val="50000"/>
                    </a:schemeClr>
                  </a:solidFill>
                </a:rPr>
                <a:t>প্রতীক</a:t>
              </a:r>
              <a:endParaRPr lang="en-US" sz="4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747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77083 -0.000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76433 -0.0090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16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76928 -0.007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64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44B7DA-C376-4426-A1A1-33677204B6BD}"/>
              </a:ext>
            </a:extLst>
          </p:cNvPr>
          <p:cNvSpPr txBox="1"/>
          <p:nvPr/>
        </p:nvSpPr>
        <p:spPr>
          <a:xfrm>
            <a:off x="727656" y="13716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ABEAFF-EA75-4342-892B-00447FF0D744}"/>
              </a:ext>
            </a:extLst>
          </p:cNvPr>
          <p:cNvSpPr txBox="1"/>
          <p:nvPr/>
        </p:nvSpPr>
        <p:spPr>
          <a:xfrm>
            <a:off x="3394656" y="13716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D14996-9346-446B-A9AA-607FE0AC64A2}"/>
              </a:ext>
            </a:extLst>
          </p:cNvPr>
          <p:cNvSpPr txBox="1"/>
          <p:nvPr/>
        </p:nvSpPr>
        <p:spPr>
          <a:xfrm>
            <a:off x="2175456" y="34290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O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73CD5A-5E2E-4A62-8F16-FEAF44F297B9}"/>
              </a:ext>
            </a:extLst>
          </p:cNvPr>
          <p:cNvCxnSpPr>
            <a:cxnSpLocks/>
          </p:cNvCxnSpPr>
          <p:nvPr/>
        </p:nvCxnSpPr>
        <p:spPr>
          <a:xfrm flipH="1">
            <a:off x="1718256" y="4001037"/>
            <a:ext cx="622479" cy="77487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612A6C-1674-41D7-A4AF-EA140EE7941C}"/>
              </a:ext>
            </a:extLst>
          </p:cNvPr>
          <p:cNvCxnSpPr/>
          <p:nvPr/>
        </p:nvCxnSpPr>
        <p:spPr>
          <a:xfrm rot="16200000" flipH="1">
            <a:off x="2734614" y="4090116"/>
            <a:ext cx="762000" cy="6096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EA758C-D976-44ED-B9D4-47389504DC11}"/>
              </a:ext>
            </a:extLst>
          </p:cNvPr>
          <p:cNvSpPr txBox="1"/>
          <p:nvPr/>
        </p:nvSpPr>
        <p:spPr>
          <a:xfrm>
            <a:off x="5550794" y="1064026"/>
            <a:ext cx="6014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এগুলো কিসের প্রতীক?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102F01-4D6B-417E-97E2-7D5888249CCE}"/>
              </a:ext>
            </a:extLst>
          </p:cNvPr>
          <p:cNvSpPr txBox="1"/>
          <p:nvPr/>
        </p:nvSpPr>
        <p:spPr>
          <a:xfrm>
            <a:off x="5550794" y="1635914"/>
            <a:ext cx="6014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এখানে হাইড্রোজেনের কয়টি পরমাণু?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F0ED6E-637A-45B7-A18D-29352646812B}"/>
              </a:ext>
            </a:extLst>
          </p:cNvPr>
          <p:cNvSpPr txBox="1"/>
          <p:nvPr/>
        </p:nvSpPr>
        <p:spPr>
          <a:xfrm>
            <a:off x="5550794" y="2207803"/>
            <a:ext cx="6014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এখানে অক্সিজেনের কয়টি পরমাণু?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C1BA5-31D4-4990-BB0B-224B6593C316}"/>
              </a:ext>
            </a:extLst>
          </p:cNvPr>
          <p:cNvSpPr txBox="1"/>
          <p:nvPr/>
        </p:nvSpPr>
        <p:spPr>
          <a:xfrm>
            <a:off x="5550794" y="3936356"/>
            <a:ext cx="6220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দুইটি হাইড্রোজেন পরমাণু ও একটি অক্সিজেন পরমাণু যুক্ত হয়ে পানির একটি অণু তৈরি করেছে।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5FFC57-2167-4AD4-8E09-E382820D9FDC}"/>
              </a:ext>
            </a:extLst>
          </p:cNvPr>
          <p:cNvSpPr txBox="1"/>
          <p:nvPr/>
        </p:nvSpPr>
        <p:spPr>
          <a:xfrm>
            <a:off x="544132" y="5473662"/>
            <a:ext cx="3836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accent1">
                    <a:lumMod val="50000"/>
                  </a:schemeClr>
                </a:solidFill>
              </a:rPr>
              <a:t>পানির সংকেত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80180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0.04063 0.4715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-0.01263 0.4696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" y="2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299</Words>
  <Application>Microsoft Office PowerPoint</Application>
  <PresentationFormat>Widescreen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পরমাণু ও প্রতীক , অণু ও সংকেত  এবং  পরমাণুর কথা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Joti Prokash</dc:creator>
  <cp:lastModifiedBy>Joti Prokash</cp:lastModifiedBy>
  <cp:revision>16</cp:revision>
  <dcterms:created xsi:type="dcterms:W3CDTF">2019-04-29T17:18:24Z</dcterms:created>
  <dcterms:modified xsi:type="dcterms:W3CDTF">2019-04-30T17:39:12Z</dcterms:modified>
</cp:coreProperties>
</file>