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9" r:id="rId9"/>
    <p:sldId id="264" r:id="rId10"/>
    <p:sldId id="280" r:id="rId11"/>
    <p:sldId id="281" r:id="rId12"/>
    <p:sldId id="266" r:id="rId13"/>
    <p:sldId id="271" r:id="rId14"/>
    <p:sldId id="268" r:id="rId15"/>
    <p:sldId id="283" r:id="rId16"/>
    <p:sldId id="274" r:id="rId17"/>
    <p:sldId id="275" r:id="rId18"/>
    <p:sldId id="28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5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0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0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0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4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4EA79-1069-4E3B-B3AA-73E5C3B9285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002" y="268381"/>
            <a:ext cx="78005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পাঠে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স্বাগতম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6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48" y="1701518"/>
            <a:ext cx="3266119" cy="326611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08" y="1754796"/>
            <a:ext cx="4791297" cy="3159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9148" y="5156690"/>
            <a:ext cx="900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/>
              <a:t>পাখির ডানা থাকে । এরা ডিম পাড়ে । এদের দেহে পালক থাকে। বেশিরভাগ পাখি উড়তে পারে ।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923913" y="759579"/>
            <a:ext cx="473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পাখি কীভবে চলে?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87506" y="759580"/>
            <a:ext cx="360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পাখি কোথায় বাস করে?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63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4342" y="1777690"/>
            <a:ext cx="5402105" cy="4083270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18963" y="1729503"/>
            <a:ext cx="5890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/>
              <a:t>ব্যাঙ একটি উভচর প্রানী। এরা জলে ও স্থলে উভয় জায়গায় বাস করতে পারে</a:t>
            </a:r>
            <a:endParaRPr lang="en-US" sz="3600" dirty="0"/>
          </a:p>
        </p:txBody>
      </p:sp>
      <p:sp>
        <p:nvSpPr>
          <p:cNvPr id="14" name="Oval Callout 13"/>
          <p:cNvSpPr/>
          <p:nvPr/>
        </p:nvSpPr>
        <p:spPr>
          <a:xfrm>
            <a:off x="5462228" y="0"/>
            <a:ext cx="5805398" cy="1618034"/>
          </a:xfrm>
          <a:prstGeom prst="wedgeEllipseCallout">
            <a:avLst>
              <a:gd name="adj1" fmla="val -21577"/>
              <a:gd name="adj2" fmla="val 641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tx1"/>
                </a:solidFill>
              </a:rPr>
              <a:t>উভচর</a:t>
            </a:r>
            <a:r>
              <a:rPr lang="bn-BD" sz="3200" dirty="0">
                <a:solidFill>
                  <a:schemeClr val="tx1"/>
                </a:solidFill>
              </a:rPr>
              <a:t> প্রানী কোথায় বাস করে?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365919" y="1083728"/>
            <a:ext cx="5711577" cy="2059950"/>
          </a:xfrm>
          <a:custGeom>
            <a:avLst/>
            <a:gdLst>
              <a:gd name="connsiteX0" fmla="*/ 1250444 w 4287187"/>
              <a:gd name="connsiteY0" fmla="*/ 2280984 h 2027541"/>
              <a:gd name="connsiteX1" fmla="*/ 1090165 w 4287187"/>
              <a:gd name="connsiteY1" fmla="*/ 1896680 h 2027541"/>
              <a:gd name="connsiteX2" fmla="*/ 1129755 w 4287187"/>
              <a:gd name="connsiteY2" fmla="*/ 120554 h 2027541"/>
              <a:gd name="connsiteX3" fmla="*/ 2766988 w 4287187"/>
              <a:gd name="connsiteY3" fmla="*/ 43816 h 2027541"/>
              <a:gd name="connsiteX4" fmla="*/ 3701705 w 4287187"/>
              <a:gd name="connsiteY4" fmla="*/ 1710005 h 2027541"/>
              <a:gd name="connsiteX5" fmla="*/ 1866222 w 4287187"/>
              <a:gd name="connsiteY5" fmla="*/ 2019019 h 2027541"/>
              <a:gd name="connsiteX6" fmla="*/ 1250444 w 4287187"/>
              <a:gd name="connsiteY6" fmla="*/ 2280984 h 2027541"/>
              <a:gd name="connsiteX0" fmla="*/ 2456959 w 5494837"/>
              <a:gd name="connsiteY0" fmla="*/ 2313106 h 2313106"/>
              <a:gd name="connsiteX1" fmla="*/ 422909 w 5494837"/>
              <a:gd name="connsiteY1" fmla="*/ 1434127 h 2313106"/>
              <a:gd name="connsiteX2" fmla="*/ 2336270 w 5494837"/>
              <a:gd name="connsiteY2" fmla="*/ 152676 h 2313106"/>
              <a:gd name="connsiteX3" fmla="*/ 3973503 w 5494837"/>
              <a:gd name="connsiteY3" fmla="*/ 75938 h 2313106"/>
              <a:gd name="connsiteX4" fmla="*/ 4908220 w 5494837"/>
              <a:gd name="connsiteY4" fmla="*/ 1742127 h 2313106"/>
              <a:gd name="connsiteX5" fmla="*/ 3072737 w 5494837"/>
              <a:gd name="connsiteY5" fmla="*/ 2051141 h 2313106"/>
              <a:gd name="connsiteX6" fmla="*/ 2456959 w 5494837"/>
              <a:gd name="connsiteY6" fmla="*/ 2313106 h 2313106"/>
              <a:gd name="connsiteX0" fmla="*/ 2277077 w 5494837"/>
              <a:gd name="connsiteY0" fmla="*/ 1968332 h 2059674"/>
              <a:gd name="connsiteX1" fmla="*/ 422909 w 5494837"/>
              <a:gd name="connsiteY1" fmla="*/ 1434127 h 2059674"/>
              <a:gd name="connsiteX2" fmla="*/ 2336270 w 5494837"/>
              <a:gd name="connsiteY2" fmla="*/ 152676 h 2059674"/>
              <a:gd name="connsiteX3" fmla="*/ 3973503 w 5494837"/>
              <a:gd name="connsiteY3" fmla="*/ 75938 h 2059674"/>
              <a:gd name="connsiteX4" fmla="*/ 4908220 w 5494837"/>
              <a:gd name="connsiteY4" fmla="*/ 1742127 h 2059674"/>
              <a:gd name="connsiteX5" fmla="*/ 3072737 w 5494837"/>
              <a:gd name="connsiteY5" fmla="*/ 2051141 h 2059674"/>
              <a:gd name="connsiteX6" fmla="*/ 2277077 w 5494837"/>
              <a:gd name="connsiteY6" fmla="*/ 1968332 h 2059674"/>
              <a:gd name="connsiteX0" fmla="*/ 2493817 w 5711577"/>
              <a:gd name="connsiteY0" fmla="*/ 1968608 h 2059950"/>
              <a:gd name="connsiteX1" fmla="*/ 639649 w 5711577"/>
              <a:gd name="connsiteY1" fmla="*/ 1434403 h 2059950"/>
              <a:gd name="connsiteX2" fmla="*/ 104121 w 5711577"/>
              <a:gd name="connsiteY2" fmla="*/ 1438852 h 2059950"/>
              <a:gd name="connsiteX3" fmla="*/ 2553010 w 5711577"/>
              <a:gd name="connsiteY3" fmla="*/ 152952 h 2059950"/>
              <a:gd name="connsiteX4" fmla="*/ 4190243 w 5711577"/>
              <a:gd name="connsiteY4" fmla="*/ 76214 h 2059950"/>
              <a:gd name="connsiteX5" fmla="*/ 5124960 w 5711577"/>
              <a:gd name="connsiteY5" fmla="*/ 1742403 h 2059950"/>
              <a:gd name="connsiteX6" fmla="*/ 3289477 w 5711577"/>
              <a:gd name="connsiteY6" fmla="*/ 2051417 h 2059950"/>
              <a:gd name="connsiteX7" fmla="*/ 2493817 w 5711577"/>
              <a:gd name="connsiteY7" fmla="*/ 1968608 h 205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1577" h="2059950">
                <a:moveTo>
                  <a:pt x="2493817" y="1968608"/>
                </a:moveTo>
                <a:cubicBezTo>
                  <a:pt x="2440391" y="1840507"/>
                  <a:pt x="693075" y="1562504"/>
                  <a:pt x="639649" y="1434403"/>
                </a:cubicBezTo>
                <a:cubicBezTo>
                  <a:pt x="266350" y="1306137"/>
                  <a:pt x="-214773" y="1652427"/>
                  <a:pt x="104121" y="1438852"/>
                </a:cubicBezTo>
                <a:cubicBezTo>
                  <a:pt x="423015" y="1225277"/>
                  <a:pt x="1871990" y="380058"/>
                  <a:pt x="2553010" y="152952"/>
                </a:cubicBezTo>
                <a:cubicBezTo>
                  <a:pt x="3234030" y="-74154"/>
                  <a:pt x="3644641" y="-2216"/>
                  <a:pt x="4190243" y="76214"/>
                </a:cubicBezTo>
                <a:cubicBezTo>
                  <a:pt x="5713371" y="295163"/>
                  <a:pt x="6218262" y="1195163"/>
                  <a:pt x="5124960" y="1742403"/>
                </a:cubicBezTo>
                <a:cubicBezTo>
                  <a:pt x="4653175" y="1978550"/>
                  <a:pt x="3970658" y="2093456"/>
                  <a:pt x="3289477" y="2051417"/>
                </a:cubicBezTo>
                <a:lnTo>
                  <a:pt x="2493817" y="19686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</a:rPr>
              <a:t>		সরীসৃপ </a:t>
            </a:r>
            <a:r>
              <a:rPr lang="bn-BD" sz="2800" dirty="0">
                <a:solidFill>
                  <a:schemeClr val="tx1"/>
                </a:solidFill>
              </a:rPr>
              <a:t>দেখতে কেমন ? </a:t>
            </a:r>
            <a:endParaRPr lang="bn-BD" sz="2800" dirty="0" smtClean="0">
              <a:solidFill>
                <a:schemeClr val="tx1"/>
              </a:solidFill>
            </a:endParaRPr>
          </a:p>
          <a:p>
            <a:r>
              <a:rPr lang="bn-BD" sz="2800" dirty="0">
                <a:solidFill>
                  <a:schemeClr val="tx1"/>
                </a:solidFill>
              </a:rPr>
              <a:t>	</a:t>
            </a:r>
            <a:r>
              <a:rPr lang="bn-BD" sz="2800" dirty="0" smtClean="0">
                <a:solidFill>
                  <a:schemeClr val="tx1"/>
                </a:solidFill>
              </a:rPr>
              <a:t>	তারা </a:t>
            </a:r>
            <a:r>
              <a:rPr lang="bn-BD" sz="2800" dirty="0">
                <a:solidFill>
                  <a:schemeClr val="tx1"/>
                </a:solidFill>
              </a:rPr>
              <a:t>কীভাবে চলে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616" y="4704437"/>
            <a:ext cx="1047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/>
              <a:t>স</a:t>
            </a:r>
            <a:r>
              <a:rPr lang="bn-BD" sz="3600" dirty="0" smtClean="0"/>
              <a:t>রি</a:t>
            </a:r>
            <a:r>
              <a:rPr lang="en-US" sz="3600" dirty="0" err="1" smtClean="0"/>
              <a:t>সৃপ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শুষ্ক</a:t>
            </a:r>
            <a:r>
              <a:rPr lang="en-US" sz="3600" dirty="0" smtClean="0"/>
              <a:t> ও </a:t>
            </a:r>
            <a:r>
              <a:rPr lang="en-US" sz="3600" dirty="0" err="1" smtClean="0"/>
              <a:t>আঁইশযুক্ত</a:t>
            </a:r>
            <a:r>
              <a:rPr lang="en-US" sz="3600" dirty="0" smtClean="0"/>
              <a:t>। </a:t>
            </a:r>
            <a:r>
              <a:rPr lang="en-US" sz="3600" dirty="0" err="1" smtClean="0"/>
              <a:t>এরা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স্থলে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ডিম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পাড়ে</a:t>
            </a:r>
            <a:r>
              <a:rPr lang="bn-BD" sz="3600" dirty="0" smtClean="0"/>
              <a:t>।সরিসৃপ বুকে ভর দিয়ে চলে।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911"/>
          <a:stretch/>
        </p:blipFill>
        <p:spPr>
          <a:xfrm>
            <a:off x="509872" y="442451"/>
            <a:ext cx="5486401" cy="37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7830" y="4396508"/>
            <a:ext cx="7271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/>
              <a:t>স্তন্যপায়ী বাচ্চাদের বুকের দুধ পান করান। এদের অনেকের দেহে পশম থাকে।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7596" r="3826" b="5548"/>
          <a:stretch/>
        </p:blipFill>
        <p:spPr>
          <a:xfrm>
            <a:off x="796412" y="899652"/>
            <a:ext cx="4397830" cy="33332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9135" y="899652"/>
            <a:ext cx="4542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/>
              <a:t>স্তন্যপায়ী</a:t>
            </a:r>
            <a:r>
              <a:rPr lang="bn-BD" sz="3200" dirty="0"/>
              <a:t> প্রানী কীভাবে 	</a:t>
            </a:r>
            <a:endParaRPr lang="bn-BD" sz="3200" dirty="0" smtClean="0"/>
          </a:p>
          <a:p>
            <a:r>
              <a:rPr lang="bn-BD" sz="3200" dirty="0" smtClean="0"/>
              <a:t>জীবন </a:t>
            </a:r>
            <a:r>
              <a:rPr lang="bn-BD" sz="3200" dirty="0"/>
              <a:t>যাপন করে?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228" y="81459"/>
            <a:ext cx="878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			দলীয় কাজ</a:t>
            </a:r>
            <a:r>
              <a:rPr lang="bn-BD" sz="4800" dirty="0"/>
              <a:t>	</a:t>
            </a:r>
            <a:r>
              <a:rPr lang="bn-BD" sz="4800" dirty="0" smtClean="0"/>
              <a:t>		</a:t>
            </a:r>
            <a:r>
              <a:rPr lang="bn-BD" sz="3200" dirty="0" smtClean="0"/>
              <a:t>১০মি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42339"/>
              </p:ext>
            </p:extLst>
          </p:nvPr>
        </p:nvGraphicFramePr>
        <p:xfrm>
          <a:off x="2075542" y="1278683"/>
          <a:ext cx="8128000" cy="13881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0303"/>
                <a:gridCol w="1985899"/>
                <a:gridCol w="1985899"/>
                <a:gridCol w="1985899"/>
              </a:tblGrid>
              <a:tr h="462708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প্রানী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কোথায়</a:t>
                      </a:r>
                      <a:r>
                        <a:rPr lang="bn-BD" sz="2400" baseline="0" dirty="0" smtClean="0"/>
                        <a:t> বাস করে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</a:t>
                      </a:r>
                      <a:r>
                        <a:rPr lang="bn-BD" sz="2400" baseline="0" dirty="0" smtClean="0"/>
                        <a:t> দিয়ে ঢাকা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কীভাবে চলে</a:t>
                      </a:r>
                      <a:endParaRPr lang="en-US" sz="2400" dirty="0"/>
                    </a:p>
                  </a:txBody>
                  <a:tcPr/>
                </a:tc>
              </a:tr>
              <a:tr h="462708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মাছ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62708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উভচর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77406"/>
              </p:ext>
            </p:extLst>
          </p:nvPr>
        </p:nvGraphicFramePr>
        <p:xfrm>
          <a:off x="2075542" y="3093005"/>
          <a:ext cx="8103882" cy="150032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93046"/>
                <a:gridCol w="1878484"/>
                <a:gridCol w="1985765"/>
                <a:gridCol w="2146587"/>
              </a:tblGrid>
              <a:tr h="325513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প্রানী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কোথায়</a:t>
                      </a:r>
                      <a:r>
                        <a:rPr lang="bn-BD" sz="2400" baseline="0" dirty="0" smtClean="0"/>
                        <a:t> বাস করে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</a:t>
                      </a:r>
                      <a:r>
                        <a:rPr lang="bn-BD" sz="2400" baseline="0" dirty="0" smtClean="0"/>
                        <a:t> দিয়ে ঢাকা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কীভাবে চলে</a:t>
                      </a:r>
                      <a:endParaRPr lang="en-US" sz="2400" dirty="0"/>
                    </a:p>
                  </a:txBody>
                  <a:tcPr/>
                </a:tc>
              </a:tr>
              <a:tr h="585923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সরিসৃপ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25513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পাখি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84334"/>
              </p:ext>
            </p:extLst>
          </p:nvPr>
        </p:nvGraphicFramePr>
        <p:xfrm>
          <a:off x="2131679" y="4897825"/>
          <a:ext cx="8128000" cy="14026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456574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প্রানী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কোথায়</a:t>
                      </a:r>
                      <a:r>
                        <a:rPr lang="bn-BD" sz="2400" baseline="0" dirty="0" smtClean="0"/>
                        <a:t> বাস করে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</a:t>
                      </a:r>
                      <a:r>
                        <a:rPr lang="bn-BD" sz="2400" baseline="0" dirty="0" smtClean="0"/>
                        <a:t> দিয়ে ঢাকা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কীভাবে চলে</a:t>
                      </a:r>
                      <a:endParaRPr lang="en-US" sz="2400" dirty="0"/>
                    </a:p>
                  </a:txBody>
                  <a:tcPr/>
                </a:tc>
              </a:tr>
              <a:tr h="472712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স্তন্যপায়ী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72712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মাছ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19485" y="669823"/>
            <a:ext cx="248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দল ১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9485" y="2633927"/>
            <a:ext cx="201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দল ২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07851" y="4499910"/>
            <a:ext cx="188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দল ৩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53144" y="564807"/>
            <a:ext cx="3585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উপযুক্ত শব্দ দিয়ে ছক পূরন কর।</a:t>
            </a:r>
            <a:endParaRPr lang="en-US" sz="3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97817"/>
              </p:ext>
            </p:extLst>
          </p:nvPr>
        </p:nvGraphicFramePr>
        <p:xfrm>
          <a:off x="4303487" y="1771961"/>
          <a:ext cx="5900055" cy="93020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66685"/>
                <a:gridCol w="1966685"/>
                <a:gridCol w="1966685"/>
              </a:tblGrid>
              <a:tr h="465103"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পানিতে</a:t>
                      </a:r>
                      <a:endParaRPr lang="en-US" sz="2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আঁইশ</a:t>
                      </a:r>
                      <a:endParaRPr lang="en-US" sz="2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পাখনার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সাহায্যে</a:t>
                      </a:r>
                      <a:endParaRPr lang="en-US" sz="2400" b="0" dirty="0"/>
                    </a:p>
                  </a:txBody>
                  <a:tcPr>
                    <a:noFill/>
                  </a:tcPr>
                </a:tc>
              </a:tr>
              <a:tr h="465103"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জল</a:t>
                      </a:r>
                      <a:r>
                        <a:rPr lang="en-US" sz="2400" b="0" dirty="0" smtClean="0"/>
                        <a:t> ও </a:t>
                      </a:r>
                      <a:r>
                        <a:rPr lang="en-US" sz="2400" b="0" dirty="0" err="1" smtClean="0"/>
                        <a:t>স্থল</a:t>
                      </a:r>
                      <a:r>
                        <a:rPr lang="en-US" sz="2400" b="0" dirty="0" smtClean="0"/>
                        <a:t> </a:t>
                      </a:r>
                      <a:endParaRPr lang="en-US" sz="2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0" dirty="0" smtClean="0"/>
                        <a:t> চামড়া</a:t>
                      </a:r>
                      <a:endParaRPr lang="en-US" sz="2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baseline="0" dirty="0" smtClean="0"/>
                        <a:t>লাপ দিয়ে</a:t>
                      </a:r>
                      <a:endParaRPr lang="en-US" sz="24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93576"/>
              </p:ext>
            </p:extLst>
          </p:nvPr>
        </p:nvGraphicFramePr>
        <p:xfrm>
          <a:off x="4238172" y="3577607"/>
          <a:ext cx="5900910" cy="101572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60600"/>
                <a:gridCol w="1960600"/>
                <a:gridCol w="1979710"/>
              </a:tblGrid>
              <a:tr h="503509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স্থলে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খসখসে</a:t>
                      </a:r>
                      <a:r>
                        <a:rPr lang="bn-BD" sz="2400" baseline="0" dirty="0" smtClean="0"/>
                        <a:t> চামড়া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বুকে</a:t>
                      </a:r>
                      <a:r>
                        <a:rPr lang="bn-BD" sz="2400" baseline="0" dirty="0" smtClean="0"/>
                        <a:t> ভর দিয়ে</a:t>
                      </a:r>
                      <a:endParaRPr lang="en-US" sz="2400" dirty="0"/>
                    </a:p>
                  </a:txBody>
                  <a:tcPr/>
                </a:tc>
              </a:tr>
              <a:tr h="512212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গাছে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পালক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উড়ে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758455"/>
              </p:ext>
            </p:extLst>
          </p:nvPr>
        </p:nvGraphicFramePr>
        <p:xfrm>
          <a:off x="4114802" y="5378146"/>
          <a:ext cx="6088740" cy="92230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29580"/>
                <a:gridCol w="2029580"/>
                <a:gridCol w="2029580"/>
              </a:tblGrid>
              <a:tr h="353209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স্থলে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লোম</a:t>
                      </a:r>
                      <a:r>
                        <a:rPr lang="bn-BD" sz="2400" baseline="0" dirty="0" smtClean="0"/>
                        <a:t> বা চামড়া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পা দিয়ে</a:t>
                      </a:r>
                      <a:endParaRPr lang="en-US" sz="2400" dirty="0"/>
                    </a:p>
                  </a:txBody>
                  <a:tcPr/>
                </a:tc>
              </a:tr>
              <a:tr h="465103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জলে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/>
                        <a:t> আঁইশ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পাখনার</a:t>
                      </a:r>
                      <a:r>
                        <a:rPr lang="bn-BD" sz="2400" baseline="0" dirty="0" smtClean="0"/>
                        <a:t> সাহায্যে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2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57" y="307945"/>
            <a:ext cx="878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</a:rPr>
              <a:t>		</a:t>
            </a:r>
            <a:r>
              <a:rPr lang="bn-BD" sz="4800" b="1" u="sng" dirty="0" smtClean="0">
                <a:solidFill>
                  <a:schemeClr val="accent4">
                    <a:lumMod val="50000"/>
                  </a:schemeClr>
                </a:solidFill>
              </a:rPr>
              <a:t>জোড়ায় </a:t>
            </a: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</a:rPr>
              <a:t>কাজ </a:t>
            </a:r>
            <a:r>
              <a:rPr lang="bn-BD" sz="4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</a:rPr>
              <a:t>           		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</a:rPr>
              <a:t>১০মি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099" y="914008"/>
            <a:ext cx="11146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বাম পাশের শব্দের সাথে ডান পাশের ছবির মিল কর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7982857" y="1846827"/>
            <a:ext cx="36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567964" y="2778442"/>
            <a:ext cx="1623786" cy="9873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টিকটিকি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75436" y="1531939"/>
            <a:ext cx="1716314" cy="1197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পাখি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21487" y="3765747"/>
            <a:ext cx="1623786" cy="1178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গরু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797924" y="5129993"/>
            <a:ext cx="1623786" cy="1109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ব্যাঙ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3797" y="1931533"/>
            <a:ext cx="31786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বাচ্চাদের দুধ পান করান</a:t>
            </a:r>
          </a:p>
          <a:p>
            <a:endParaRPr lang="bn-BD" sz="1400" dirty="0"/>
          </a:p>
          <a:p>
            <a:endParaRPr lang="bn-BD" sz="1400" dirty="0" smtClean="0"/>
          </a:p>
          <a:p>
            <a:endParaRPr lang="bn-BD" sz="1400" dirty="0"/>
          </a:p>
          <a:p>
            <a:endParaRPr lang="bn-BD" sz="1400" dirty="0" smtClean="0"/>
          </a:p>
          <a:p>
            <a:r>
              <a:rPr lang="bn-BD" sz="3200" dirty="0" smtClean="0"/>
              <a:t>উড়তে পারে</a:t>
            </a:r>
          </a:p>
          <a:p>
            <a:endParaRPr lang="bn-BD" sz="1400" dirty="0"/>
          </a:p>
          <a:p>
            <a:endParaRPr lang="bn-BD" sz="1400" dirty="0" smtClean="0"/>
          </a:p>
          <a:p>
            <a:r>
              <a:rPr lang="bn-BD" sz="3200" dirty="0" smtClean="0"/>
              <a:t>জলে ও স্থলে বাস করে </a:t>
            </a:r>
          </a:p>
          <a:p>
            <a:endParaRPr lang="bn-BD" sz="2400" dirty="0"/>
          </a:p>
          <a:p>
            <a:endParaRPr lang="bn-BD" sz="1400" dirty="0" smtClean="0"/>
          </a:p>
          <a:p>
            <a:endParaRPr lang="bn-BD" sz="1400" dirty="0"/>
          </a:p>
          <a:p>
            <a:r>
              <a:rPr lang="bn-BD" sz="3200" dirty="0" smtClean="0"/>
              <a:t>বুকে ভর দিয়ে চলে</a:t>
            </a:r>
            <a:endParaRPr lang="bn-BD" sz="32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83188" y="2366125"/>
            <a:ext cx="5092248" cy="18139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254374" y="3425371"/>
            <a:ext cx="5367113" cy="2259296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537175" y="4520489"/>
            <a:ext cx="5261203" cy="1008786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540000" y="2246289"/>
            <a:ext cx="5829300" cy="1243185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66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612" y="282388"/>
            <a:ext cx="5271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002060"/>
                </a:solidFill>
              </a:rPr>
              <a:t>ধারণা বর্ধন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5647" y="990274"/>
            <a:ext cx="572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হাঁস আমরা জলেও দেখতে পাই।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247" y="4509412"/>
            <a:ext cx="9439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হাঁস উভয় জায়গায় বিচরন করলেও এ</a:t>
            </a:r>
            <a:r>
              <a:rPr lang="en-US" sz="4400" dirty="0" smtClean="0"/>
              <a:t>র</a:t>
            </a:r>
            <a:r>
              <a:rPr lang="bn-BD" sz="4400" dirty="0" smtClean="0"/>
              <a:t> দুটি পাখা আছে এবং এর দেহ পালক</a:t>
            </a:r>
            <a:r>
              <a:rPr lang="en-US" sz="4400" dirty="0" smtClean="0"/>
              <a:t> </a:t>
            </a:r>
            <a:r>
              <a:rPr lang="en-US" sz="4400" dirty="0" err="1" smtClean="0"/>
              <a:t>দিয়ে</a:t>
            </a:r>
            <a:r>
              <a:rPr lang="bn-BD" sz="4400" dirty="0" smtClean="0"/>
              <a:t> ঢাকা</a:t>
            </a:r>
            <a:r>
              <a:rPr lang="en-US" sz="4400" dirty="0" smtClean="0"/>
              <a:t> </a:t>
            </a:r>
            <a:r>
              <a:rPr lang="bn-BD" sz="4400" dirty="0" smtClean="0"/>
              <a:t>এবং এরা ডিম পাড়ে যা পাখির বৈশিষ্ট্য</a:t>
            </a:r>
            <a:r>
              <a:rPr lang="bn-BD" sz="4400" dirty="0"/>
              <a:t>।</a:t>
            </a:r>
            <a:endParaRPr lang="bn-BD" sz="4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71138" y="2194560"/>
            <a:ext cx="433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</a:rPr>
              <a:t>হাঁস কি  উভচর প্রানী</a:t>
            </a:r>
            <a:r>
              <a:rPr lang="en-US" sz="48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3" y="1073548"/>
            <a:ext cx="4302228" cy="307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1146" y="470647"/>
            <a:ext cx="9108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পাঠ্যবইয়ের</a:t>
            </a:r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u="sng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সাথে</a:t>
            </a:r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u="sng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সংযোগ</a:t>
            </a:r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u="sng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স্থাপন</a:t>
            </a:r>
            <a:r>
              <a:rPr lang="bn-BD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-৫মি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77" y="1546412"/>
            <a:ext cx="3119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/>
              <a:t>পাঠ্যবইয়ের ১২-১৩ পৃষ্ঠা।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/>
              <a:t>শিক্ষার্থীরা আজকের পাঠের নির্ধারিত অংশ নীরবে পড়বে </a:t>
            </a:r>
            <a:endParaRPr lang="en-US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83" y="1393977"/>
            <a:ext cx="3506908" cy="471653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55" y="1546411"/>
            <a:ext cx="3352439" cy="31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9131" y="824061"/>
            <a:ext cx="872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/>
              <a:t>নিচের প্রানীর নামগুলো উল্লেখিত শ্রেনী অনুযায়ী সাজাও </a:t>
            </a:r>
            <a:endParaRPr lang="en-US" sz="3600" u="sng" dirty="0"/>
          </a:p>
        </p:txBody>
      </p:sp>
      <p:sp>
        <p:nvSpPr>
          <p:cNvPr id="2" name="Rectangle 1"/>
          <p:cNvSpPr/>
          <p:nvPr/>
        </p:nvSpPr>
        <p:spPr>
          <a:xfrm>
            <a:off x="3052482" y="88851"/>
            <a:ext cx="77316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মূল্যায়ন	      	</a:t>
            </a:r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৫মি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23106" y="2673156"/>
            <a:ext cx="8302172" cy="6451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481943" y="3525897"/>
            <a:ext cx="8302172" cy="6451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423106" y="4283195"/>
            <a:ext cx="8302172" cy="6451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470377" y="5074077"/>
            <a:ext cx="8302172" cy="6451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470377" y="5890270"/>
            <a:ext cx="8302172" cy="6451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84023" y="1390900"/>
            <a:ext cx="120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কোকিল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72196" y="1949474"/>
            <a:ext cx="76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/>
              <a:t>কাক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7872" y="200138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হাঁস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5944244" y="1978928"/>
            <a:ext cx="97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কবুতর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171543" y="1421516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ছাগল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8978104" y="1399031"/>
            <a:ext cx="103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সাপ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7425151" y="1422695"/>
            <a:ext cx="1040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বাদুর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6450230" y="1390900"/>
            <a:ext cx="1052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কুমির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5355673" y="1457866"/>
            <a:ext cx="1407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টিকটিকি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16389" y="1421053"/>
            <a:ext cx="108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ইলিশ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241271" y="1377874"/>
            <a:ext cx="129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ব্যাঙ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4228436" y="1427967"/>
            <a:ext cx="121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বিড়াল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132" y="2586161"/>
            <a:ext cx="14996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পাখি</a:t>
            </a:r>
          </a:p>
          <a:p>
            <a:endParaRPr lang="en-US" sz="2800" dirty="0"/>
          </a:p>
          <a:p>
            <a:r>
              <a:rPr lang="bn-BD" sz="2800" dirty="0" smtClean="0"/>
              <a:t>স্তন্যপায়ী</a:t>
            </a:r>
          </a:p>
          <a:p>
            <a:endParaRPr lang="bn-BD" sz="2800" dirty="0"/>
          </a:p>
          <a:p>
            <a:r>
              <a:rPr lang="bn-BD" sz="2800" dirty="0" smtClean="0"/>
              <a:t>মাছ</a:t>
            </a:r>
          </a:p>
          <a:p>
            <a:endParaRPr lang="bn-BD" sz="2800" dirty="0"/>
          </a:p>
          <a:p>
            <a:r>
              <a:rPr lang="bn-BD" sz="2800" dirty="0" smtClean="0"/>
              <a:t>উভচর</a:t>
            </a:r>
            <a:endParaRPr lang="en-US" sz="2800" dirty="0" smtClean="0"/>
          </a:p>
          <a:p>
            <a:endParaRPr lang="en-US" sz="2800" dirty="0"/>
          </a:p>
          <a:p>
            <a:r>
              <a:rPr lang="bn-BD" sz="2800" dirty="0" smtClean="0"/>
              <a:t>সরিসৃপ</a:t>
            </a:r>
          </a:p>
          <a:p>
            <a:endParaRPr lang="bn-BD" sz="2800" dirty="0"/>
          </a:p>
        </p:txBody>
      </p:sp>
    </p:spTree>
    <p:extLst>
      <p:ext uri="{BB962C8B-B14F-4D97-AF65-F5344CB8AC3E}">
        <p14:creationId xmlns:p14="http://schemas.microsoft.com/office/powerpoint/2010/main" val="40562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0892 0.1062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8568 0.1013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07019 0.1118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60625 0.1833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02916 0.424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-0.01133 0.5451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01145 0.3076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19909 0.6481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3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17657 0.6599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9922 0.3129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04297 0.3131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405 0.66088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6" grpId="0" animBg="1"/>
      <p:bldP spid="17" grpId="0" animBg="1"/>
      <p:bldP spid="18" grpId="0" animBg="1"/>
      <p:bldP spid="19" grpId="0" animBg="1"/>
      <p:bldP spid="20" grpId="0" animBg="1"/>
      <p:bldP spid="29" grpId="0"/>
      <p:bldP spid="29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676" y="351516"/>
            <a:ext cx="961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বিষয়বস্তু সারসংক্ষেপ উপস্থাপন			৫মি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2623" y="1183341"/>
            <a:ext cx="879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শিক্ষার্থীর মধ্যে ২/৩ জন আজকের পাঠ্যাংশের সারসংক্ষেপ বলবে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72036" y="3935300"/>
            <a:ext cx="9599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শিক্ষার্থীদের বাড়ির  আশপাশের ৫ টি প্রানীর </a:t>
            </a:r>
            <a:r>
              <a:rPr lang="en-US" sz="3600" dirty="0" err="1" smtClean="0"/>
              <a:t>বৈ</a:t>
            </a:r>
            <a:r>
              <a:rPr lang="bn-BD" sz="3600" dirty="0" smtClean="0"/>
              <a:t>শিষ্ট উল্লেখপূর্বক সেটি কোন শ্রেনীর প্রানী তা খাতায় লিখে আনবে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19082" y="2588109"/>
            <a:ext cx="59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পরিকল্পিত কাজ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65088"/>
            <a:ext cx="10515600" cy="1031875"/>
          </a:xfrm>
        </p:spPr>
        <p:txBody>
          <a:bodyPr>
            <a:normAutofit fontScale="90000"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b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    </a:t>
            </a:r>
            <a:r>
              <a:rPr lang="bn-BD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72203" y="1288636"/>
            <a:ext cx="4590532" cy="3814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আক্তারুজ্জামান সুমন</a:t>
            </a:r>
          </a:p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পশ্চিম অলিনগর 	মজুমদার সরকারী 	প্রাথমিক বিদ্যালয়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3364" y="845017"/>
            <a:ext cx="3265713" cy="3984398"/>
          </a:xfrm>
          <a:prstGeom prst="round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 w="57150"/>
          <a:effectLst>
            <a:outerShdw blurRad="50800" dist="50800" dir="5400000" algn="ctr" rotWithShape="0">
              <a:srgbClr val="000000">
                <a:alpha val="98000"/>
              </a:srgbClr>
            </a:outerShdw>
            <a:softEdge rad="25400"/>
          </a:effectLst>
          <a:scene3d>
            <a:camera prst="isometricOffAxis2Left"/>
            <a:lightRig rig="threePt" dir="t"/>
          </a:scene3d>
          <a:sp3d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2395" y="4829415"/>
            <a:ext cx="5175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শ্রেনীঃ  তৃতীয়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১ ঘন্টা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3604892" y="2431601"/>
            <a:ext cx="4789712" cy="1944909"/>
          </a:xfrm>
          <a:prstGeom prst="bentConnector3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8202" y="334840"/>
            <a:ext cx="3276859" cy="304698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/>
        </p:spPr>
        <p:txBody>
          <a:bodyPr wrap="none" lIns="91440" tIns="45720" rIns="91440" bIns="45720">
            <a:spAutoFit/>
            <a:flatTx/>
          </a:bodyPr>
          <a:lstStyle/>
          <a:p>
            <a:pPr algn="ctr"/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</a:t>
            </a:r>
          </a:p>
          <a:p>
            <a:pPr algn="ctr"/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6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78013" y="1238250"/>
            <a:ext cx="10313987" cy="4348163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আধ্যায় ২</a:t>
            </a:r>
          </a:p>
          <a:p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১২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-13</a:t>
            </a:r>
          </a:p>
          <a:p>
            <a:pPr marL="0" indent="0">
              <a:buNone/>
            </a:pPr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মেরুদন্ডী প্রানীর </a:t>
            </a:r>
            <a:endParaRPr lang="bn-BD" sz="40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শ্রেনীবিন্যাস</a:t>
            </a:r>
            <a:endParaRPr lang="en-US" sz="4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08" y="878121"/>
            <a:ext cx="4113840" cy="5403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6676" y="314716"/>
            <a:ext cx="979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20308"/>
            <a:ext cx="10515600" cy="805317"/>
          </a:xfrm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98713" y="856906"/>
            <a:ext cx="11234057" cy="445157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2.2.2</a:t>
            </a:r>
            <a:r>
              <a:rPr lang="bn-BD" sz="4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পরিবেশের বিভিন্ন প্রানীর নাম উল্লেখ করতে 				পারবে।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2.2.3 </a:t>
            </a:r>
            <a:r>
              <a:rPr lang="bn-BD" sz="4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উদ্ভিদ ও প্রানীর  বৈশিষ্ট উল্লেখ  করতে ও 			শ্রেনীকরণ করতে পারবে।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8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7751" y="2388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ছবি দেখি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356"/>
            <a:ext cx="12192000" cy="5338916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961536" y="2652919"/>
            <a:ext cx="9620631" cy="217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 smtClean="0"/>
              <a:t>ছবিতে তোমরা কী কী</a:t>
            </a:r>
            <a:r>
              <a:rPr lang="bn-BD" sz="4400" dirty="0"/>
              <a:t> </a:t>
            </a:r>
            <a:r>
              <a:rPr lang="bn-BD" sz="4400" dirty="0" smtClean="0"/>
              <a:t>প্রানী দেখলে ? </a:t>
            </a:r>
          </a:p>
          <a:p>
            <a:r>
              <a:rPr lang="bn-BD" sz="4400" dirty="0" smtClean="0"/>
              <a:t>প্রানীগুলো কি একি রকম দেখতে?</a:t>
            </a:r>
          </a:p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008671" y="2235200"/>
            <a:ext cx="7987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এরা কোথায় কোথায় বাস করে?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770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800" y="624115"/>
            <a:ext cx="103109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			</a:t>
            </a:r>
            <a:r>
              <a:rPr lang="bn-BD" sz="6000" b="1" u="sng" dirty="0" smtClean="0">
                <a:solidFill>
                  <a:srgbClr val="C00000"/>
                </a:solidFill>
              </a:rPr>
              <a:t>পাঠ ঘোষণা</a:t>
            </a:r>
          </a:p>
          <a:p>
            <a:r>
              <a:rPr lang="bn-BD" dirty="0" smtClean="0"/>
              <a:t>									</a:t>
            </a:r>
            <a:r>
              <a:rPr lang="bn-BD" sz="3200" dirty="0" smtClean="0"/>
              <a:t>৫ মিনিট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3999" y="1916777"/>
            <a:ext cx="911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আমাদের আজকের পাঠঃ মেরুদন্ডী প্রানীর শ্রেনী বিন্যাস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67658" y="3091543"/>
            <a:ext cx="10537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পাঠের উদ্দেশ্যঃ আমরা আজকের পাঠে মেরুদনডী প্রানীর বিভিন্ন শ্রেনী বিন্যাস সম্পর্কে জানব।মেরুদন্ডি প্রানীকে কয়টি ভাগে ভাগ করা যায় এবং প্রানীগুলো বৈশিষ্ট কী সে বিষয়ে আমরা বিস্তারিত জানব।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270000" y="3383931"/>
            <a:ext cx="910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মূল প্রশ্নঃ </a:t>
            </a:r>
            <a:r>
              <a:rPr lang="bn-BD" sz="4400" dirty="0" smtClean="0"/>
              <a:t>মেরুদন্ডী প্রানীর শ্রেনীগুলো কী কী??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635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9306" y="199155"/>
            <a:ext cx="3777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ছবিতে প্রানীগুলো </a:t>
            </a:r>
          </a:p>
          <a:p>
            <a:r>
              <a:rPr lang="bn-BD" sz="5400" dirty="0" smtClean="0"/>
              <a:t>পর্যবেক্ষন করি  </a:t>
            </a:r>
          </a:p>
          <a:p>
            <a:r>
              <a:rPr lang="bn-BD" sz="5400" dirty="0"/>
              <a:t>	</a:t>
            </a:r>
            <a:r>
              <a:rPr lang="bn-BD" sz="5400" dirty="0" smtClean="0"/>
              <a:t>		</a:t>
            </a:r>
            <a:r>
              <a:rPr lang="bn-BD" sz="4000" dirty="0" smtClean="0"/>
              <a:t>৫ মি</a:t>
            </a:r>
          </a:p>
          <a:p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6900472" y="3642300"/>
            <a:ext cx="529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এখানে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সবগুলোই</a:t>
            </a:r>
            <a:r>
              <a:rPr lang="en-US" sz="3600" dirty="0" smtClean="0"/>
              <a:t> </a:t>
            </a:r>
            <a:r>
              <a:rPr lang="en-US" sz="3600" dirty="0" err="1" smtClean="0"/>
              <a:t>মেরুদন্ডী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প্রানী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799102" y="4439968"/>
            <a:ext cx="517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ছবিতে প্রানীগুলোর আবাস্থল কোথায় ?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99102" y="5114525"/>
            <a:ext cx="612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প্রানীগুলো কীভাবে চলাচল করে?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" y="114127"/>
            <a:ext cx="2730224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-1033" r="18915" b="5836"/>
          <a:stretch/>
        </p:blipFill>
        <p:spPr>
          <a:xfrm>
            <a:off x="27725" y="2632587"/>
            <a:ext cx="3175000" cy="2949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1" y="99577"/>
            <a:ext cx="2390467" cy="239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t="-956" r="18318"/>
          <a:stretch/>
        </p:blipFill>
        <p:spPr>
          <a:xfrm>
            <a:off x="5359541" y="99379"/>
            <a:ext cx="2234262" cy="2491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t="3505" r="7932" b="3505"/>
          <a:stretch/>
        </p:blipFill>
        <p:spPr>
          <a:xfrm>
            <a:off x="3320484" y="2674629"/>
            <a:ext cx="3259489" cy="25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8285"/>
              </p:ext>
            </p:extLst>
          </p:nvPr>
        </p:nvGraphicFramePr>
        <p:xfrm>
          <a:off x="969682" y="1549953"/>
          <a:ext cx="8127999" cy="3474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09333"/>
                <a:gridCol w="2709333"/>
                <a:gridCol w="2709333"/>
              </a:tblGrid>
              <a:tr h="182680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প্রানী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কোথায়</a:t>
                      </a:r>
                      <a:r>
                        <a:rPr lang="bn-BD" sz="3200" baseline="0" dirty="0" smtClean="0"/>
                        <a:t> থাকে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কীভাবে চলে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বাঘ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পাখি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মাছ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ব্যাঙ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কুমির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9682" y="349624"/>
            <a:ext cx="9453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</a:rPr>
              <a:t>ছবিতে দেখানো প্রানী গুলো দেখে এবং চিন্তা করে নিচের দেখানো ছকটি পূরণ কর						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৫মিনিট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8116" y="1549953"/>
            <a:ext cx="1779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শিক্ষার্থীরা ছক পূরন করে উপস্থাপন করবে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592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2543" y="240783"/>
            <a:ext cx="10948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মেরুদণ্ডী প্রানীকে ৫ ভাগে ভাগ করা যায়। এগুলো হচ্ছে মাছ , উভচর , সরিসৃপ , পাখি ও স্তন্যপায়ী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543" y="5302769"/>
            <a:ext cx="11650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dirty="0" smtClean="0"/>
              <a:t>মাছ মেরুদন্ডী প্রানী । এরা পানিতে বাস করে । বেশিরভাগ মাছের দেহে আঁইশ থাকে এবং ফুলকা দিয়ে শ্বাসকার্য চালায়</a:t>
            </a:r>
            <a:endParaRPr lang="en-US" sz="3600" dirty="0"/>
          </a:p>
        </p:txBody>
      </p:sp>
      <p:sp>
        <p:nvSpPr>
          <p:cNvPr id="13" name="Oval Callout 12"/>
          <p:cNvSpPr/>
          <p:nvPr/>
        </p:nvSpPr>
        <p:spPr>
          <a:xfrm>
            <a:off x="6879774" y="3315709"/>
            <a:ext cx="4858762" cy="1213856"/>
          </a:xfrm>
          <a:custGeom>
            <a:avLst/>
            <a:gdLst>
              <a:gd name="connsiteX0" fmla="*/ 1336013 w 4580565"/>
              <a:gd name="connsiteY0" fmla="*/ 2955471 h 2627085"/>
              <a:gd name="connsiteX1" fmla="*/ 1164767 w 4580565"/>
              <a:gd name="connsiteY1" fmla="*/ 2457528 h 2627085"/>
              <a:gd name="connsiteX2" fmla="*/ 890583 w 4580565"/>
              <a:gd name="connsiteY2" fmla="*/ 273850 h 2627085"/>
              <a:gd name="connsiteX3" fmla="*/ 2975775 w 4580565"/>
              <a:gd name="connsiteY3" fmla="*/ 60214 h 2627085"/>
              <a:gd name="connsiteX4" fmla="*/ 4201350 w 4580565"/>
              <a:gd name="connsiteY4" fmla="*/ 2037465 h 2627085"/>
              <a:gd name="connsiteX5" fmla="*/ 1993930 w 4580565"/>
              <a:gd name="connsiteY5" fmla="*/ 2616041 h 2627085"/>
              <a:gd name="connsiteX6" fmla="*/ 1336013 w 4580565"/>
              <a:gd name="connsiteY6" fmla="*/ 2955471 h 2627085"/>
              <a:gd name="connsiteX0" fmla="*/ 2208173 w 5453921"/>
              <a:gd name="connsiteY0" fmla="*/ 2939555 h 2939555"/>
              <a:gd name="connsiteX1" fmla="*/ 2036927 w 5453921"/>
              <a:gd name="connsiteY1" fmla="*/ 2441612 h 2939555"/>
              <a:gd name="connsiteX2" fmla="*/ 1304 w 5453921"/>
              <a:gd name="connsiteY2" fmla="*/ 1043626 h 2939555"/>
              <a:gd name="connsiteX3" fmla="*/ 1762743 w 5453921"/>
              <a:gd name="connsiteY3" fmla="*/ 257934 h 2939555"/>
              <a:gd name="connsiteX4" fmla="*/ 3847935 w 5453921"/>
              <a:gd name="connsiteY4" fmla="*/ 44298 h 2939555"/>
              <a:gd name="connsiteX5" fmla="*/ 5073510 w 5453921"/>
              <a:gd name="connsiteY5" fmla="*/ 2021549 h 2939555"/>
              <a:gd name="connsiteX6" fmla="*/ 2866090 w 5453921"/>
              <a:gd name="connsiteY6" fmla="*/ 2600125 h 2939555"/>
              <a:gd name="connsiteX7" fmla="*/ 2208173 w 5453921"/>
              <a:gd name="connsiteY7" fmla="*/ 2939555 h 2939555"/>
              <a:gd name="connsiteX0" fmla="*/ 2222688 w 5453921"/>
              <a:gd name="connsiteY0" fmla="*/ 2518640 h 2611198"/>
              <a:gd name="connsiteX1" fmla="*/ 2036927 w 5453921"/>
              <a:gd name="connsiteY1" fmla="*/ 2441612 h 2611198"/>
              <a:gd name="connsiteX2" fmla="*/ 1304 w 5453921"/>
              <a:gd name="connsiteY2" fmla="*/ 1043626 h 2611198"/>
              <a:gd name="connsiteX3" fmla="*/ 1762743 w 5453921"/>
              <a:gd name="connsiteY3" fmla="*/ 257934 h 2611198"/>
              <a:gd name="connsiteX4" fmla="*/ 3847935 w 5453921"/>
              <a:gd name="connsiteY4" fmla="*/ 44298 h 2611198"/>
              <a:gd name="connsiteX5" fmla="*/ 5073510 w 5453921"/>
              <a:gd name="connsiteY5" fmla="*/ 2021549 h 2611198"/>
              <a:gd name="connsiteX6" fmla="*/ 2866090 w 5453921"/>
              <a:gd name="connsiteY6" fmla="*/ 2600125 h 2611198"/>
              <a:gd name="connsiteX7" fmla="*/ 2222688 w 5453921"/>
              <a:gd name="connsiteY7" fmla="*/ 2518640 h 2611198"/>
              <a:gd name="connsiteX0" fmla="*/ 2309700 w 5540933"/>
              <a:gd name="connsiteY0" fmla="*/ 2520974 h 2613532"/>
              <a:gd name="connsiteX1" fmla="*/ 2123939 w 5540933"/>
              <a:gd name="connsiteY1" fmla="*/ 2443946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309700 w 5540933"/>
              <a:gd name="connsiteY7" fmla="*/ 2520974 h 2613532"/>
              <a:gd name="connsiteX0" fmla="*/ 2309700 w 5540933"/>
              <a:gd name="connsiteY0" fmla="*/ 2520974 h 2613532"/>
              <a:gd name="connsiteX1" fmla="*/ 2181996 w 5540933"/>
              <a:gd name="connsiteY1" fmla="*/ 2153660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309700 w 5540933"/>
              <a:gd name="connsiteY7" fmla="*/ 2520974 h 2613532"/>
              <a:gd name="connsiteX0" fmla="*/ 2454843 w 5540933"/>
              <a:gd name="connsiteY0" fmla="*/ 2303259 h 2613532"/>
              <a:gd name="connsiteX1" fmla="*/ 2181996 w 5540933"/>
              <a:gd name="connsiteY1" fmla="*/ 2153660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454843 w 5540933"/>
              <a:gd name="connsiteY7" fmla="*/ 2303259 h 261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0933" h="2613532">
                <a:moveTo>
                  <a:pt x="2454843" y="2303259"/>
                </a:moveTo>
                <a:lnTo>
                  <a:pt x="2181996" y="2153660"/>
                </a:lnTo>
                <a:cubicBezTo>
                  <a:pt x="1964166" y="1852186"/>
                  <a:pt x="46927" y="1511506"/>
                  <a:pt x="1230" y="1147560"/>
                </a:cubicBezTo>
                <a:cubicBezTo>
                  <a:pt x="-44467" y="783614"/>
                  <a:pt x="1194136" y="443756"/>
                  <a:pt x="1849755" y="260268"/>
                </a:cubicBezTo>
                <a:cubicBezTo>
                  <a:pt x="2505375" y="76780"/>
                  <a:pt x="3220774" y="-81852"/>
                  <a:pt x="3934947" y="46632"/>
                </a:cubicBezTo>
                <a:cubicBezTo>
                  <a:pt x="5388124" y="308069"/>
                  <a:pt x="5999880" y="1295030"/>
                  <a:pt x="5160522" y="2023883"/>
                </a:cubicBezTo>
                <a:cubicBezTo>
                  <a:pt x="4678013" y="2442868"/>
                  <a:pt x="3821243" y="2667432"/>
                  <a:pt x="2953102" y="2602459"/>
                </a:cubicBezTo>
                <a:lnTo>
                  <a:pt x="2454843" y="230325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/>
            <a:r>
              <a:rPr lang="bn-BD" sz="2800" dirty="0">
                <a:solidFill>
                  <a:schemeClr val="tx1"/>
                </a:solidFill>
              </a:rPr>
              <a:t>কীভাবে চলে?</a:t>
            </a:r>
          </a:p>
          <a:p>
            <a:pPr lvl="5"/>
            <a:r>
              <a:rPr lang="bn-BD" sz="2800" dirty="0">
                <a:solidFill>
                  <a:schemeClr val="tx1"/>
                </a:solidFill>
              </a:rPr>
              <a:t>দেহ কী দিয়ে ঢাকা?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Oval Callout 12"/>
          <p:cNvSpPr/>
          <p:nvPr/>
        </p:nvSpPr>
        <p:spPr>
          <a:xfrm>
            <a:off x="6761233" y="1935577"/>
            <a:ext cx="4858762" cy="1213856"/>
          </a:xfrm>
          <a:custGeom>
            <a:avLst/>
            <a:gdLst>
              <a:gd name="connsiteX0" fmla="*/ 1336013 w 4580565"/>
              <a:gd name="connsiteY0" fmla="*/ 2955471 h 2627085"/>
              <a:gd name="connsiteX1" fmla="*/ 1164767 w 4580565"/>
              <a:gd name="connsiteY1" fmla="*/ 2457528 h 2627085"/>
              <a:gd name="connsiteX2" fmla="*/ 890583 w 4580565"/>
              <a:gd name="connsiteY2" fmla="*/ 273850 h 2627085"/>
              <a:gd name="connsiteX3" fmla="*/ 2975775 w 4580565"/>
              <a:gd name="connsiteY3" fmla="*/ 60214 h 2627085"/>
              <a:gd name="connsiteX4" fmla="*/ 4201350 w 4580565"/>
              <a:gd name="connsiteY4" fmla="*/ 2037465 h 2627085"/>
              <a:gd name="connsiteX5" fmla="*/ 1993930 w 4580565"/>
              <a:gd name="connsiteY5" fmla="*/ 2616041 h 2627085"/>
              <a:gd name="connsiteX6" fmla="*/ 1336013 w 4580565"/>
              <a:gd name="connsiteY6" fmla="*/ 2955471 h 2627085"/>
              <a:gd name="connsiteX0" fmla="*/ 2208173 w 5453921"/>
              <a:gd name="connsiteY0" fmla="*/ 2939555 h 2939555"/>
              <a:gd name="connsiteX1" fmla="*/ 2036927 w 5453921"/>
              <a:gd name="connsiteY1" fmla="*/ 2441612 h 2939555"/>
              <a:gd name="connsiteX2" fmla="*/ 1304 w 5453921"/>
              <a:gd name="connsiteY2" fmla="*/ 1043626 h 2939555"/>
              <a:gd name="connsiteX3" fmla="*/ 1762743 w 5453921"/>
              <a:gd name="connsiteY3" fmla="*/ 257934 h 2939555"/>
              <a:gd name="connsiteX4" fmla="*/ 3847935 w 5453921"/>
              <a:gd name="connsiteY4" fmla="*/ 44298 h 2939555"/>
              <a:gd name="connsiteX5" fmla="*/ 5073510 w 5453921"/>
              <a:gd name="connsiteY5" fmla="*/ 2021549 h 2939555"/>
              <a:gd name="connsiteX6" fmla="*/ 2866090 w 5453921"/>
              <a:gd name="connsiteY6" fmla="*/ 2600125 h 2939555"/>
              <a:gd name="connsiteX7" fmla="*/ 2208173 w 5453921"/>
              <a:gd name="connsiteY7" fmla="*/ 2939555 h 2939555"/>
              <a:gd name="connsiteX0" fmla="*/ 2222688 w 5453921"/>
              <a:gd name="connsiteY0" fmla="*/ 2518640 h 2611198"/>
              <a:gd name="connsiteX1" fmla="*/ 2036927 w 5453921"/>
              <a:gd name="connsiteY1" fmla="*/ 2441612 h 2611198"/>
              <a:gd name="connsiteX2" fmla="*/ 1304 w 5453921"/>
              <a:gd name="connsiteY2" fmla="*/ 1043626 h 2611198"/>
              <a:gd name="connsiteX3" fmla="*/ 1762743 w 5453921"/>
              <a:gd name="connsiteY3" fmla="*/ 257934 h 2611198"/>
              <a:gd name="connsiteX4" fmla="*/ 3847935 w 5453921"/>
              <a:gd name="connsiteY4" fmla="*/ 44298 h 2611198"/>
              <a:gd name="connsiteX5" fmla="*/ 5073510 w 5453921"/>
              <a:gd name="connsiteY5" fmla="*/ 2021549 h 2611198"/>
              <a:gd name="connsiteX6" fmla="*/ 2866090 w 5453921"/>
              <a:gd name="connsiteY6" fmla="*/ 2600125 h 2611198"/>
              <a:gd name="connsiteX7" fmla="*/ 2222688 w 5453921"/>
              <a:gd name="connsiteY7" fmla="*/ 2518640 h 2611198"/>
              <a:gd name="connsiteX0" fmla="*/ 2309700 w 5540933"/>
              <a:gd name="connsiteY0" fmla="*/ 2520974 h 2613532"/>
              <a:gd name="connsiteX1" fmla="*/ 2123939 w 5540933"/>
              <a:gd name="connsiteY1" fmla="*/ 2443946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309700 w 5540933"/>
              <a:gd name="connsiteY7" fmla="*/ 2520974 h 2613532"/>
              <a:gd name="connsiteX0" fmla="*/ 2309700 w 5540933"/>
              <a:gd name="connsiteY0" fmla="*/ 2520974 h 2613532"/>
              <a:gd name="connsiteX1" fmla="*/ 2181996 w 5540933"/>
              <a:gd name="connsiteY1" fmla="*/ 2153660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309700 w 5540933"/>
              <a:gd name="connsiteY7" fmla="*/ 2520974 h 2613532"/>
              <a:gd name="connsiteX0" fmla="*/ 2454843 w 5540933"/>
              <a:gd name="connsiteY0" fmla="*/ 2303259 h 2613532"/>
              <a:gd name="connsiteX1" fmla="*/ 2181996 w 5540933"/>
              <a:gd name="connsiteY1" fmla="*/ 2153660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454843 w 5540933"/>
              <a:gd name="connsiteY7" fmla="*/ 2303259 h 261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0933" h="2613532">
                <a:moveTo>
                  <a:pt x="2454843" y="2303259"/>
                </a:moveTo>
                <a:lnTo>
                  <a:pt x="2181996" y="2153660"/>
                </a:lnTo>
                <a:cubicBezTo>
                  <a:pt x="1964166" y="1852186"/>
                  <a:pt x="46927" y="1511506"/>
                  <a:pt x="1230" y="1147560"/>
                </a:cubicBezTo>
                <a:cubicBezTo>
                  <a:pt x="-44467" y="783614"/>
                  <a:pt x="1194136" y="443756"/>
                  <a:pt x="1849755" y="260268"/>
                </a:cubicBezTo>
                <a:cubicBezTo>
                  <a:pt x="2505375" y="76780"/>
                  <a:pt x="3220774" y="-81852"/>
                  <a:pt x="3934947" y="46632"/>
                </a:cubicBezTo>
                <a:cubicBezTo>
                  <a:pt x="5388124" y="308069"/>
                  <a:pt x="5999880" y="1295030"/>
                  <a:pt x="5160522" y="2023883"/>
                </a:cubicBezTo>
                <a:cubicBezTo>
                  <a:pt x="4678013" y="2442868"/>
                  <a:pt x="3821243" y="2667432"/>
                  <a:pt x="2953102" y="2602459"/>
                </a:cubicBezTo>
                <a:lnTo>
                  <a:pt x="2454843" y="230325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/>
            <a:r>
              <a:rPr lang="bn-BD" sz="3600" b="1" dirty="0" smtClean="0">
                <a:solidFill>
                  <a:schemeClr val="tx1"/>
                </a:solidFill>
              </a:rPr>
              <a:t>মাছ</a:t>
            </a:r>
            <a:r>
              <a:rPr lang="bn-BD" sz="3600" dirty="0" smtClean="0">
                <a:solidFill>
                  <a:schemeClr val="tx1"/>
                </a:solidFill>
              </a:rPr>
              <a:t> কোথায় থাকে?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13089" r="10429" b="11642"/>
          <a:stretch/>
        </p:blipFill>
        <p:spPr>
          <a:xfrm>
            <a:off x="781664" y="1687333"/>
            <a:ext cx="4984955" cy="33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8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3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490</Words>
  <Application>Microsoft Office PowerPoint</Application>
  <PresentationFormat>Widescreen</PresentationFormat>
  <Paragraphs>154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NikoshBAN</vt:lpstr>
      <vt:lpstr>Wingdings</vt:lpstr>
      <vt:lpstr>Office Theme</vt:lpstr>
      <vt:lpstr>PowerPoint Presentation</vt:lpstr>
      <vt:lpstr>             পরিচিতি  </vt:lpstr>
      <vt:lpstr>PowerPoint Presentation</vt:lpstr>
      <vt:lpstr>শিখনফল </vt:lpstr>
      <vt:lpstr>   চল আমরা একটি ছবি দেখি           2 মিনিট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</dc:creator>
  <cp:lastModifiedBy>SUMON</cp:lastModifiedBy>
  <cp:revision>223</cp:revision>
  <dcterms:created xsi:type="dcterms:W3CDTF">2019-04-23T15:20:33Z</dcterms:created>
  <dcterms:modified xsi:type="dcterms:W3CDTF">2019-05-03T15:53:29Z</dcterms:modified>
</cp:coreProperties>
</file>