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19"/>
  </p:notesMasterIdLst>
  <p:sldIdLst>
    <p:sldId id="316" r:id="rId2"/>
    <p:sldId id="317" r:id="rId3"/>
    <p:sldId id="293" r:id="rId4"/>
    <p:sldId id="294" r:id="rId5"/>
    <p:sldId id="295" r:id="rId6"/>
    <p:sldId id="296" r:id="rId7"/>
    <p:sldId id="283" r:id="rId8"/>
    <p:sldId id="299" r:id="rId9"/>
    <p:sldId id="309" r:id="rId10"/>
    <p:sldId id="300" r:id="rId11"/>
    <p:sldId id="301" r:id="rId12"/>
    <p:sldId id="302" r:id="rId13"/>
    <p:sldId id="303" r:id="rId14"/>
    <p:sldId id="273" r:id="rId15"/>
    <p:sldId id="319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CB9DB-7029-46FE-A27C-EB6C482B8018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153F7-958A-4447-8EF2-0C0400831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0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9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045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9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3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73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5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8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8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4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7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2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7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9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9ED0-893B-442E-BD5F-0918B738C3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8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A9ED0-893B-442E-BD5F-0918B738C34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065480-7DD0-4D48-92D4-E14A3DD0C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parimalcdm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89" y="343368"/>
            <a:ext cx="11630462" cy="6300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6318" y="4341184"/>
            <a:ext cx="4125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মাল্টিমিডিয়া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শ্রেণীতে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সবাইকে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স্বাগত</a:t>
            </a:r>
            <a:r>
              <a:rPr lang="en-US" sz="2800" dirty="0" smtClean="0">
                <a:solidFill>
                  <a:srgbClr val="0000FF"/>
                </a:solidFill>
              </a:rPr>
              <a:t> 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69" y="2827435"/>
            <a:ext cx="4363333" cy="3633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456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00404 -0.4523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8467" y="362151"/>
            <a:ext cx="721118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 জীবিকার প্রধান উপায় হচ্ছে কৃষি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1014891"/>
            <a:ext cx="5859236" cy="4762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99620" y="5880100"/>
            <a:ext cx="719848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চাষাবাদের প্রধান পদ্ধতিকে জুম বলা হয় 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976791"/>
            <a:ext cx="58229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0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4" y="850900"/>
            <a:ext cx="3840513" cy="2544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5" y="3435267"/>
            <a:ext cx="3840512" cy="24915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83024" y="287212"/>
            <a:ext cx="478777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মারমারা বৌদ্ধ ধর্মাবলম্বী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627" y="867332"/>
            <a:ext cx="6096000" cy="4067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40770" y="5031875"/>
            <a:ext cx="478777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 বিহারকে কিয়াং বলে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824" y="5978249"/>
            <a:ext cx="478777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 ভিক্ষুদের ভান্তে ব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962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3024" y="287212"/>
            <a:ext cx="478777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মারমারা নানাবিধ উৎসব পালন করে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4" y="961156"/>
            <a:ext cx="4465496" cy="33466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3076" y="3322402"/>
            <a:ext cx="2205653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অশ্বিনী পূর্ণিমা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30" y="941451"/>
            <a:ext cx="5076825" cy="2996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8" y="3918743"/>
            <a:ext cx="4464028" cy="26784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21022" y="6105345"/>
            <a:ext cx="2205653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কার্ত্তিকী পূর্ণিমা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42165" y="3461588"/>
            <a:ext cx="2205653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মাঘী  পূর্ণিমা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5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29" y="387927"/>
            <a:ext cx="6144057" cy="47711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3075" y="5248193"/>
            <a:ext cx="11527251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চন্দ্রঘোনার কাছে কর্ণফুলী নদীর দক্ষিন তীরে অবস্থিত ‘চিৎমরম বৌদ্ধবিহার’ মারমাদের তৈরি বৌদ্ধমন্দির 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075" y="5899359"/>
            <a:ext cx="5763761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 বছর বৌদ্ধরা এখানে বুদ্ধ প্রণাম ও পূজা করে 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842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3254" y="246744"/>
            <a:ext cx="2438400" cy="762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54" y="1036453"/>
            <a:ext cx="7924800" cy="3251135"/>
          </a:xfrm>
          <a:prstGeom prst="ellipse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82800" y="4396180"/>
            <a:ext cx="8153746" cy="202744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দাও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30057" y="343729"/>
            <a:ext cx="24384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78419" y="2211240"/>
            <a:ext cx="8612908" cy="4321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মারমারা কোন সার্কেলের অন্তর্ভূক্ত ?  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78417" y="2740347"/>
            <a:ext cx="8612910" cy="4321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গ্রাম প্রধানকে কি বলে ডাকে ? 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78417" y="3269454"/>
            <a:ext cx="8612910" cy="4321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তাদের চাষাবাদের প্রধান পদ্ধতিকে কি বলা হয় ? 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78417" y="3798561"/>
            <a:ext cx="8612910" cy="4321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মারমারা কোন ধর্মের অনুসারী ? 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78417" y="4283150"/>
            <a:ext cx="8612910" cy="4321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চিৎমরম বৌদ্ধ বিহার কোথায় অবস্থিত ? 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234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F13A77-7058-48CC-BC0F-770AC53A0B9A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2941472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DOEL\Desktop\MTS_Oksia-929138-1.jpg">
            <a:extLst>
              <a:ext uri="{FF2B5EF4-FFF2-40B4-BE49-F238E27FC236}">
                <a16:creationId xmlns:a16="http://schemas.microsoft.com/office/drawing/2014/main" id="{60A41411-6CAB-45DD-89CB-857974A8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185321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47273" y="3868056"/>
            <a:ext cx="8153746" cy="202744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সমুজ্জ্বল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 । 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2646" y="4112328"/>
            <a:ext cx="6598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65" y="1888236"/>
            <a:ext cx="10048505" cy="474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00325 -0.5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39582" y="3644695"/>
            <a:ext cx="4705350" cy="292387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পরিমল মন্ডল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 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চিতলমারি দাখিল মাদ্রাসা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চিতলমারী, বাগেরহাট।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মোবাইল- ০১৯১২-৬২৯৬৮৪</a:t>
            </a:r>
          </a:p>
          <a:p>
            <a:pPr algn="ctr"/>
            <a:r>
              <a:rPr lang="en-US" sz="2400" dirty="0">
                <a:solidFill>
                  <a:srgbClr val="050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parimalcdm@gmail.com</a:t>
            </a:r>
            <a:r>
              <a:rPr lang="en-US" sz="2400" dirty="0">
                <a:solidFill>
                  <a:srgbClr val="050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>
                <a:solidFill>
                  <a:srgbClr val="05041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12" y="1106534"/>
            <a:ext cx="2026640" cy="24995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57800" y="582543"/>
            <a:ext cx="1828800" cy="707886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3644695"/>
            <a:ext cx="4401457" cy="295465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শ্রেণী- 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IN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1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বিষয়- </a:t>
            </a:r>
            <a:r>
              <a:rPr lang="bn-IN" sz="3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াংলা</a:t>
            </a:r>
            <a:r>
              <a:rPr lang="bn-IN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দেশ ও বিশ্ব পরিচয় 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IN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পাঠ- </a:t>
            </a:r>
            <a:r>
              <a:rPr lang="bn-IN" sz="3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 </a:t>
            </a:r>
            <a:endParaRPr lang="bn-IN" sz="31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bn-BD" sz="3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bn-IN" sz="3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bn-BD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1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িখ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IN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bn-IN" sz="31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/২০১৮ </a:t>
            </a:r>
            <a:endParaRPr lang="en-US" sz="31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109" y="1087216"/>
            <a:ext cx="1874230" cy="253816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38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7757" y="5946834"/>
            <a:ext cx="8925635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উপরের ছবিগুলো কাদের কথা মনে করিয়ে দেয় 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05" y="3020437"/>
            <a:ext cx="3916330" cy="2713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78" y="3020436"/>
            <a:ext cx="4255949" cy="27131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05" y="507135"/>
            <a:ext cx="3916330" cy="2433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79" y="445002"/>
            <a:ext cx="4255948" cy="24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92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02525" y="405597"/>
            <a:ext cx="6432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আলোচ্য বিষয়- </a:t>
            </a:r>
            <a:endParaRPr lang="en-US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5907" y="3533776"/>
            <a:ext cx="2098917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  </a:t>
            </a:r>
            <a:endParaRPr lang="en-US" sz="60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75" y="1113483"/>
            <a:ext cx="6209180" cy="413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31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28021 0.2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74563" y="1771031"/>
            <a:ext cx="4859372" cy="1212377"/>
            <a:chOff x="1180568" y="1335700"/>
            <a:chExt cx="4436708" cy="1003021"/>
          </a:xfrm>
        </p:grpSpPr>
        <p:sp>
          <p:nvSpPr>
            <p:cNvPr id="4" name="Rectangular Callout 3"/>
            <p:cNvSpPr/>
            <p:nvPr/>
          </p:nvSpPr>
          <p:spPr>
            <a:xfrm>
              <a:off x="1180568" y="1335700"/>
              <a:ext cx="4219451" cy="548227"/>
            </a:xfrm>
            <a:prstGeom prst="wedgeRectCallout">
              <a:avLst>
                <a:gd name="adj1" fmla="val -17836"/>
                <a:gd name="adj2" fmla="val 7742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64225" y="1345668"/>
              <a:ext cx="4353051" cy="99305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2863" y="2686798"/>
            <a:ext cx="11093823" cy="3297960"/>
            <a:chOff x="2318237" y="2294955"/>
            <a:chExt cx="10545218" cy="3427518"/>
          </a:xfrm>
        </p:grpSpPr>
        <p:sp>
          <p:nvSpPr>
            <p:cNvPr id="8" name="TextBox 7"/>
            <p:cNvSpPr txBox="1"/>
            <p:nvPr/>
          </p:nvSpPr>
          <p:spPr>
            <a:xfrm>
              <a:off x="2318237" y="2511271"/>
              <a:ext cx="10545218" cy="278284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1714431" lvl="4">
                <a:buSzPct val="140000"/>
              </a:pP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মারমাদের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জীবনের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   </a:t>
              </a:r>
              <a:endParaRPr lang="bn-IN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1714431" lvl="4">
                <a:buSzPct val="140000"/>
              </a:pPr>
              <a:endParaRPr lang="en-US" sz="2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1714431" lvl="4">
                <a:buSzPct val="140000"/>
              </a:pP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মারমাদের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অর্থনৈতিক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জীবনের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bn-IN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1714431" lvl="4">
                <a:buSzPct val="140000"/>
              </a:pP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1714431" lvl="4">
                <a:buSzPct val="140000"/>
              </a:pP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মারমাদের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ধর্মীয়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জীবনের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  </a:t>
              </a:r>
            </a:p>
            <a:p>
              <a:pPr lvl="4">
                <a:buSzPct val="140000"/>
              </a:pP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05835" y="2294955"/>
              <a:ext cx="9970024" cy="3427518"/>
            </a:xfrm>
            <a:prstGeom prst="roundRect">
              <a:avLst>
                <a:gd name="adj" fmla="val 3342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52682" y="347782"/>
            <a:ext cx="2796013" cy="1170138"/>
            <a:chOff x="3866770" y="467907"/>
            <a:chExt cx="3495016" cy="1323336"/>
          </a:xfrm>
        </p:grpSpPr>
        <p:sp>
          <p:nvSpPr>
            <p:cNvPr id="10" name="TextBox 9"/>
            <p:cNvSpPr txBox="1"/>
            <p:nvPr/>
          </p:nvSpPr>
          <p:spPr>
            <a:xfrm>
              <a:off x="4434168" y="636764"/>
              <a:ext cx="2360222" cy="8701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</a:p>
          </p:txBody>
        </p:sp>
        <p:sp>
          <p:nvSpPr>
            <p:cNvPr id="11" name="32-Point Star 10"/>
            <p:cNvSpPr/>
            <p:nvPr/>
          </p:nvSpPr>
          <p:spPr>
            <a:xfrm>
              <a:off x="3866770" y="467907"/>
              <a:ext cx="3495016" cy="1323336"/>
            </a:xfrm>
            <a:prstGeom prst="star32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86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457" y="310684"/>
            <a:ext cx="11629622" cy="6475749"/>
          </a:xfrm>
          <a:prstGeom prst="rect">
            <a:avLst/>
          </a:prstGeom>
          <a:noFill/>
          <a:ln w="85725" cap="flat">
            <a:solidFill>
              <a:srgbClr val="0000FF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                   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78" y="580191"/>
            <a:ext cx="6324634" cy="4945476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852917" y="4161865"/>
            <a:ext cx="757886" cy="44795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434316" y="969333"/>
            <a:ext cx="148760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াঙামাটি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34316" y="1668829"/>
            <a:ext cx="148760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বান্দরবন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34316" y="2368045"/>
            <a:ext cx="148760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24427" y="5559589"/>
            <a:ext cx="518604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তিনটি জেলায় মারমাদের বসবাস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141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7714" y="373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362538" y="2998480"/>
            <a:ext cx="757886" cy="26150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741481" y="3229852"/>
            <a:ext cx="757886" cy="353846"/>
          </a:xfrm>
          <a:prstGeom prst="ellipse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0700" y="6169189"/>
            <a:ext cx="10909299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ক্ষুদ্র নৃগোষ্ঠীগুলোর মধ্যে  জনসংখ্যার দিক দিয়ে মারমারা দ্বিতীয়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54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2" grpId="0" animBg="1"/>
      <p:bldP spid="33" grpId="0" animBg="1"/>
      <p:bldP spid="35" grpId="0" animBg="1"/>
      <p:bldP spid="23" grpId="0" animBg="1"/>
      <p:bldP spid="2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7527" y="339889"/>
            <a:ext cx="518604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 শব্দটি ম্রাইমা শব্দ থেকে এসেছে ।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552" y="3103889"/>
            <a:ext cx="11493499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পার্বত্য অঞ্চল বোমাং সার্কেলের অন্তভুর্ক্ত , মারমা সমাজের প্রধান হলেন বোমাং চিফ বা বোমাং রাজা 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924664"/>
            <a:ext cx="213360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4" y="3644169"/>
            <a:ext cx="4301066" cy="30360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99000" y="3674349"/>
            <a:ext cx="4787775" cy="52322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মৌজায় কতকগুলো গ্রাম রয়েছে 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1420" y="4337074"/>
            <a:ext cx="4787775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গ্রামবাসী গ্রামের প্রধান মনোনীত করে 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99000" y="4979910"/>
            <a:ext cx="4787775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মারমারা গ্রামকে তাদের ভাষায় রোয়া এবং গ্রামের প্রধানকে রোয়াজা বলে 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19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3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750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0693" y="345528"/>
            <a:ext cx="459739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 পরিবারে পিতার স্থান সর্বোচ্চ ।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414" y="5663442"/>
            <a:ext cx="989801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 সমাজে পারিবারিক সিদ্ধান্ত গ্রহনের ক্ষেত্রে মেয়েদের মতামত বেশ গুরুত্ব দেওয়া হয় 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00" y="1065672"/>
            <a:ext cx="7655936" cy="385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89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14515"/>
            <a:ext cx="12281151" cy="6933345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14" y="246744"/>
            <a:ext cx="11872686" cy="64878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0258" y="328738"/>
            <a:ext cx="2904506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414" y="5663442"/>
            <a:ext cx="989801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মারমারাদের “রোয়াজা” সম্পর্কে লেখ 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557" y="851958"/>
            <a:ext cx="6508999" cy="433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92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684</TotalTime>
  <Words>299</Words>
  <Application>Microsoft Office PowerPoint</Application>
  <PresentationFormat>Widescreen</PresentationFormat>
  <Paragraphs>570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মূল্যায়ন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Pretom Mandal</dc:creator>
  <cp:lastModifiedBy>Pretom Mandal</cp:lastModifiedBy>
  <cp:revision>85</cp:revision>
  <dcterms:created xsi:type="dcterms:W3CDTF">2018-08-24T15:11:13Z</dcterms:created>
  <dcterms:modified xsi:type="dcterms:W3CDTF">2019-03-06T23:24:06Z</dcterms:modified>
</cp:coreProperties>
</file>