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5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690" r:id="rId3"/>
    <p:sldMasterId id="2147483702" r:id="rId4"/>
    <p:sldMasterId id="2147483719" r:id="rId5"/>
    <p:sldMasterId id="2147483736" r:id="rId6"/>
  </p:sldMasterIdLst>
  <p:notesMasterIdLst>
    <p:notesMasterId r:id="rId18"/>
  </p:notesMasterIdLst>
  <p:sldIdLst>
    <p:sldId id="256" r:id="rId7"/>
    <p:sldId id="257" r:id="rId8"/>
    <p:sldId id="259" r:id="rId9"/>
    <p:sldId id="261" r:id="rId10"/>
    <p:sldId id="260" r:id="rId11"/>
    <p:sldId id="262" r:id="rId12"/>
    <p:sldId id="263" r:id="rId13"/>
    <p:sldId id="264" r:id="rId14"/>
    <p:sldId id="266" r:id="rId15"/>
    <p:sldId id="268" r:id="rId16"/>
    <p:sldId id="26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6E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660"/>
  </p:normalViewPr>
  <p:slideViewPr>
    <p:cSldViewPr snapToGrid="0">
      <p:cViewPr varScale="1">
        <p:scale>
          <a:sx n="69" d="100"/>
          <a:sy n="69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21DFF-CA87-40BA-8400-8612501C5528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222BB6-6F04-4A7B-BB26-D8F55ECFA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391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bn-BD" sz="1200" b="1" dirty="0" smtClean="0"/>
              <a:t>জুয়েল চন্দ্র পাল</a:t>
            </a:r>
            <a:r>
              <a:rPr lang="bn-BD" sz="1200" b="1" baseline="0" dirty="0" smtClean="0"/>
              <a:t> ,বি,বি,এস(অর্নাস); এম,বি,এস(হিসাববিজ্ঞান), বি,এড্(১ম শ্রেণি);প্রশিক্ষণপ্রাপ্ত-আইসিটি-০১৬৮৭ ৬২২ ৪৬৩</a:t>
            </a:r>
            <a:endParaRPr lang="bn-BD" sz="1200" dirty="0" smtClean="0">
              <a:solidFill>
                <a:schemeClr val="bg1"/>
              </a:solidFill>
              <a:latin typeface="NikoshB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22BB6-6F04-4A7B-BB26-D8F55ECFAB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716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bn-BD" sz="1200" b="1" dirty="0" smtClean="0"/>
              <a:t>জুয়েল চন্দ্র পাল</a:t>
            </a:r>
            <a:r>
              <a:rPr lang="bn-BD" sz="1200" b="1" baseline="0" dirty="0" smtClean="0"/>
              <a:t> ,বি,বি,এস(অর্নাস); এম,বি,এস(হিসাববিজ্ঞান), বি,এড্(১ম শ্রেণি);প্রশিক্ষণপ্রাপ্ত-আইসিটি-০১৬৮৭ ৬২২ ৪৬৩</a:t>
            </a:r>
            <a:endParaRPr lang="bn-BD" sz="1200" dirty="0" smtClean="0">
              <a:solidFill>
                <a:schemeClr val="bg1"/>
              </a:solidFill>
              <a:latin typeface="NikoshB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22BB6-6F04-4A7B-BB26-D8F55ECFAB3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187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bn-BD" sz="1200" b="1" dirty="0" smtClean="0"/>
              <a:t>জুয়েল চন্দ্র পাল</a:t>
            </a:r>
            <a:r>
              <a:rPr lang="bn-BD" sz="1200" b="1" baseline="0" dirty="0" smtClean="0"/>
              <a:t> ,বি,বি,এস(অর্নাস); এম,বি,এস(হিসাববিজ্ঞান), বি,এড্(১ম শ্রেণি);প্রশিক্ষণপ্রাপ্ত-আইসিটি-০১৬৮৭ ৬২২ ৪৬৩</a:t>
            </a:r>
            <a:endParaRPr lang="bn-BD" sz="1200" dirty="0" smtClean="0">
              <a:solidFill>
                <a:schemeClr val="bg1"/>
              </a:solidFill>
              <a:latin typeface="NikoshB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22BB6-6F04-4A7B-BB26-D8F55ECFAB3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290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b="1" dirty="0" smtClean="0"/>
              <a:t>জুয়েল চন্দ্র পাল</a:t>
            </a:r>
            <a:r>
              <a:rPr lang="bn-BD" sz="1200" b="1" baseline="0" dirty="0" smtClean="0"/>
              <a:t> ,বি,বি,এস(অর্নাস); এম,বি,এস(হিসাববিজ্ঞান), বি,এড্(১ম শ্রেণি);প্রশিক্ষণপ্রাপ্ত-আইসিটি-০১৬৮৭ ৬২২ ৪৬৩</a:t>
            </a:r>
            <a:endParaRPr lang="bn-BD" sz="1200" dirty="0" smtClean="0">
              <a:solidFill>
                <a:schemeClr val="bg1"/>
              </a:solidFill>
              <a:latin typeface="NikoshBAN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22BB6-6F04-4A7B-BB26-D8F55ECFAB3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559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b="1" dirty="0" smtClean="0"/>
              <a:t>জুয়েল চন্দ্র পাল</a:t>
            </a:r>
            <a:r>
              <a:rPr lang="bn-BD" sz="1200" b="1" baseline="0" dirty="0" smtClean="0"/>
              <a:t> ,বি,বি,এস(অর্নাস); এম,বি,এস(হিসাববিজ্ঞান), বি,এড্(১ম শ্রেণি);প্রশিক্ষণপ্রাপ্ত-আইসিটি-০১৬৮৭ ৬২২ ৪৬৩</a:t>
            </a:r>
            <a:endParaRPr lang="bn-BD" sz="1200" dirty="0" smtClean="0">
              <a:solidFill>
                <a:schemeClr val="bg1"/>
              </a:solidFill>
              <a:latin typeface="NikoshBAN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22BB6-6F04-4A7B-BB26-D8F55ECFAB3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3434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bn-BD" sz="1200" b="1" dirty="0" smtClean="0"/>
              <a:t>জুয়েল চন্দ্র পাল</a:t>
            </a:r>
            <a:r>
              <a:rPr lang="bn-BD" sz="1200" b="1" baseline="0" dirty="0" smtClean="0"/>
              <a:t> ,বি,বি,এস(অর্নাস); এম,বি,এস(হিসাববিজ্ঞান), বি,এড্(১ম শ্রেণি);প্রশিক্ষণপ্রাপ্ত-আইসিটি-০১৬৮৭ ৬২২ ৪৬৩</a:t>
            </a:r>
            <a:endParaRPr lang="bn-BD" sz="1200" dirty="0" smtClean="0">
              <a:solidFill>
                <a:schemeClr val="bg1"/>
              </a:solidFill>
              <a:latin typeface="NikoshB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7C6D3-C34F-4F08-A62A-76EE29EE249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4303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bn-BD" sz="1200" b="1" smtClean="0"/>
              <a:t>জুয়েল চন্দ্র পাল</a:t>
            </a:r>
            <a:r>
              <a:rPr lang="bn-BD" sz="1200" b="1" baseline="0" smtClean="0"/>
              <a:t> ,বি,বি,এস(অর্নাস); এম,বি,এস(হিসাববিজ্ঞান), বি,এড্(১ম শ্রেণি);প্রশিক্ষণপ্রাপ্ত-আইসিটি-০১৬৮৭ ৬২২ ৪৬৩</a:t>
            </a:r>
            <a:endParaRPr lang="bn-BD" sz="1200" dirty="0" smtClean="0">
              <a:solidFill>
                <a:schemeClr val="bg1"/>
              </a:solidFill>
              <a:latin typeface="NikoshB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7C6D3-C34F-4F08-A62A-76EE29EE249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561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96CF-7FE8-4411-83E7-CC4E50DAA79E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57E6-ECE4-4F49-AA57-533B88CAD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77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96CF-7FE8-4411-83E7-CC4E50DAA79E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57E6-ECE4-4F49-AA57-533B88CAD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081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96CF-7FE8-4411-83E7-CC4E50DAA79E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57E6-ECE4-4F49-AA57-533B88CAD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1765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96CF-7FE8-4411-83E7-CC4E50DAA79E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57E6-ECE4-4F49-AA57-533B88CAD1D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65078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96CF-7FE8-4411-83E7-CC4E50DAA79E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57E6-ECE4-4F49-AA57-533B88CAD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6405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96CF-7FE8-4411-83E7-CC4E50DAA79E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57E6-ECE4-4F49-AA57-533B88CAD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6103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96CF-7FE8-4411-83E7-CC4E50DAA79E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57E6-ECE4-4F49-AA57-533B88CAD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9066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96CF-7FE8-4411-83E7-CC4E50DAA79E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57E6-ECE4-4F49-AA57-533B88CAD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4196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96CF-7FE8-4411-83E7-CC4E50DAA79E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57E6-ECE4-4F49-AA57-533B88CAD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3871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07AF96CF-7FE8-4411-83E7-CC4E50DAA79E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A7AA57E6-ECE4-4F49-AA57-533B88CAD1DA}" type="slidenum">
              <a:rPr lang="en-US" smtClean="0"/>
              <a:t>‹#›</a:t>
            </a:fld>
            <a:endParaRPr lang="en-US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64906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96CF-7FE8-4411-83E7-CC4E50DAA79E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57E6-ECE4-4F49-AA57-533B88CAD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270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96CF-7FE8-4411-83E7-CC4E50DAA79E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57E6-ECE4-4F49-AA57-533B88CAD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5506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7AF96CF-7FE8-4411-83E7-CC4E50DAA79E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A7AA57E6-ECE4-4F49-AA57-533B88CAD1D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29217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96CF-7FE8-4411-83E7-CC4E50DAA79E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57E6-ECE4-4F49-AA57-533B88CAD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8957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96CF-7FE8-4411-83E7-CC4E50DAA79E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57E6-ECE4-4F49-AA57-533B88CAD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2524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96CF-7FE8-4411-83E7-CC4E50DAA79E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57E6-ECE4-4F49-AA57-533B88CAD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140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96CF-7FE8-4411-83E7-CC4E50DAA79E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57E6-ECE4-4F49-AA57-533B88CAD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93085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07AF96CF-7FE8-4411-83E7-CC4E50DAA79E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A7AA57E6-ECE4-4F49-AA57-533B88CAD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58803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07AF96CF-7FE8-4411-83E7-CC4E50DAA79E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A7AA57E6-ECE4-4F49-AA57-533B88CAD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9521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96CF-7FE8-4411-83E7-CC4E50DAA79E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57E6-ECE4-4F49-AA57-533B88CAD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0163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07AF96CF-7FE8-4411-83E7-CC4E50DAA79E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A7AA57E6-ECE4-4F49-AA57-533B88CAD1D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81143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96CF-7FE8-4411-83E7-CC4E50DAA79E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57E6-ECE4-4F49-AA57-533B88CAD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553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96CF-7FE8-4411-83E7-CC4E50DAA79E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57E6-ECE4-4F49-AA57-533B88CAD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4976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96CF-7FE8-4411-83E7-CC4E50DAA79E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57E6-ECE4-4F49-AA57-533B88CAD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4983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96CF-7FE8-4411-83E7-CC4E50DAA79E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57E6-ECE4-4F49-AA57-533B88CAD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1492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96CF-7FE8-4411-83E7-CC4E50DAA79E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57E6-ECE4-4F49-AA57-533B88CAD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2146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96CF-7FE8-4411-83E7-CC4E50DAA79E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57E6-ECE4-4F49-AA57-533B88CAD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2205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96CF-7FE8-4411-83E7-CC4E50DAA79E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57E6-ECE4-4F49-AA57-533B88CAD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034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96CF-7FE8-4411-83E7-CC4E50DAA79E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57E6-ECE4-4F49-AA57-533B88CAD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714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96CF-7FE8-4411-83E7-CC4E50DAA79E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57E6-ECE4-4F49-AA57-533B88CAD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5175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96CF-7FE8-4411-83E7-CC4E50DAA79E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57E6-ECE4-4F49-AA57-533B88CAD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6424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96CF-7FE8-4411-83E7-CC4E50DAA79E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57E6-ECE4-4F49-AA57-533B88CAD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4062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96CF-7FE8-4411-83E7-CC4E50DAA79E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57E6-ECE4-4F49-AA57-533B88CAD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036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96CF-7FE8-4411-83E7-CC4E50DAA79E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57E6-ECE4-4F49-AA57-533B88CAD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7797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96CF-7FE8-4411-83E7-CC4E50DAA79E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57E6-ECE4-4F49-AA57-533B88CAD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3803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96CF-7FE8-4411-83E7-CC4E50DAA79E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57E6-ECE4-4F49-AA57-533B88CAD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0476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96CF-7FE8-4411-83E7-CC4E50DAA79E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57E6-ECE4-4F49-AA57-533B88CAD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7951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96CF-7FE8-4411-83E7-CC4E50DAA79E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57E6-ECE4-4F49-AA57-533B88CAD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4251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96CF-7FE8-4411-83E7-CC4E50DAA79E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57E6-ECE4-4F49-AA57-533B88CAD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1682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96CF-7FE8-4411-83E7-CC4E50DAA79E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57E6-ECE4-4F49-AA57-533B88CAD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0009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96CF-7FE8-4411-83E7-CC4E50DAA79E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57E6-ECE4-4F49-AA57-533B88CAD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2588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96CF-7FE8-4411-83E7-CC4E50DAA79E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57E6-ECE4-4F49-AA57-533B88CAD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7241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96CF-7FE8-4411-83E7-CC4E50DAA79E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57E6-ECE4-4F49-AA57-533B88CAD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2905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96CF-7FE8-4411-83E7-CC4E50DAA79E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57E6-ECE4-4F49-AA57-533B88CAD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323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96CF-7FE8-4411-83E7-CC4E50DAA79E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57E6-ECE4-4F49-AA57-533B88CAD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37421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96CF-7FE8-4411-83E7-CC4E50DAA79E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57E6-ECE4-4F49-AA57-533B88CAD1DA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298470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96CF-7FE8-4411-83E7-CC4E50DAA79E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57E6-ECE4-4F49-AA57-533B88CAD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4835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96CF-7FE8-4411-83E7-CC4E50DAA79E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57E6-ECE4-4F49-AA57-533B88CAD1D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1032681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96CF-7FE8-4411-83E7-CC4E50DAA79E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57E6-ECE4-4F49-AA57-533B88CAD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8362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96CF-7FE8-4411-83E7-CC4E50DAA79E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57E6-ECE4-4F49-AA57-533B88CAD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926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96CF-7FE8-4411-83E7-CC4E50DAA79E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57E6-ECE4-4F49-AA57-533B88CAD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09986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96CF-7FE8-4411-83E7-CC4E50DAA79E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57E6-ECE4-4F49-AA57-533B88CAD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99210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96CF-7FE8-4411-83E7-CC4E50DAA79E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57E6-ECE4-4F49-AA57-533B88CAD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35297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96CF-7FE8-4411-83E7-CC4E50DAA79E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57E6-ECE4-4F49-AA57-533B88CAD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14525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96CF-7FE8-4411-83E7-CC4E50DAA79E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57E6-ECE4-4F49-AA57-533B88CAD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28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96CF-7FE8-4411-83E7-CC4E50DAA79E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57E6-ECE4-4F49-AA57-533B88CAD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77245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96CF-7FE8-4411-83E7-CC4E50DAA79E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57E6-ECE4-4F49-AA57-533B88CAD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459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96CF-7FE8-4411-83E7-CC4E50DAA79E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57E6-ECE4-4F49-AA57-533B88CAD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88966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96CF-7FE8-4411-83E7-CC4E50DAA79E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57E6-ECE4-4F49-AA57-533B88CAD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28738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96CF-7FE8-4411-83E7-CC4E50DAA79E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57E6-ECE4-4F49-AA57-533B88CAD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77595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96CF-7FE8-4411-83E7-CC4E50DAA79E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57E6-ECE4-4F49-AA57-533B88CAD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9845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96CF-7FE8-4411-83E7-CC4E50DAA79E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57E6-ECE4-4F49-AA57-533B88CAD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06875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96CF-7FE8-4411-83E7-CC4E50DAA79E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57E6-ECE4-4F49-AA57-533B88CAD1DA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684565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96CF-7FE8-4411-83E7-CC4E50DAA79E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57E6-ECE4-4F49-AA57-533B88CAD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22406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96CF-7FE8-4411-83E7-CC4E50DAA79E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57E6-ECE4-4F49-AA57-533B88CAD1D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7551225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96CF-7FE8-4411-83E7-CC4E50DAA79E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57E6-ECE4-4F49-AA57-533B88CAD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723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96CF-7FE8-4411-83E7-CC4E50DAA79E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57E6-ECE4-4F49-AA57-533B88CAD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8786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96CF-7FE8-4411-83E7-CC4E50DAA79E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57E6-ECE4-4F49-AA57-533B88CAD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56544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96CF-7FE8-4411-83E7-CC4E50DAA79E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57E6-ECE4-4F49-AA57-533B88CAD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72090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96CF-7FE8-4411-83E7-CC4E50DAA79E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57E6-ECE4-4F49-AA57-533B88CAD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82984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96CF-7FE8-4411-83E7-CC4E50DAA79E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57E6-ECE4-4F49-AA57-533B88CAD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74130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96CF-7FE8-4411-83E7-CC4E50DAA79E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57E6-ECE4-4F49-AA57-533B88CAD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45726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96CF-7FE8-4411-83E7-CC4E50DAA79E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57E6-ECE4-4F49-AA57-533B88CAD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66985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96CF-7FE8-4411-83E7-CC4E50DAA79E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57E6-ECE4-4F49-AA57-533B88CAD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53241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96CF-7FE8-4411-83E7-CC4E50DAA79E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57E6-ECE4-4F49-AA57-533B88CAD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8122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96CF-7FE8-4411-83E7-CC4E50DAA79E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57E6-ECE4-4F49-AA57-533B88CAD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43129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96CF-7FE8-4411-83E7-CC4E50DAA79E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57E6-ECE4-4F49-AA57-533B88CAD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163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96CF-7FE8-4411-83E7-CC4E50DAA79E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57E6-ECE4-4F49-AA57-533B88CAD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57720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96CF-7FE8-4411-83E7-CC4E50DAA79E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57E6-ECE4-4F49-AA57-533B88CAD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19480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96CF-7FE8-4411-83E7-CC4E50DAA79E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57E6-ECE4-4F49-AA57-533B88CAD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31412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96CF-7FE8-4411-83E7-CC4E50DAA79E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57E6-ECE4-4F49-AA57-533B88CAD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43468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96CF-7FE8-4411-83E7-CC4E50DAA79E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57E6-ECE4-4F49-AA57-533B88CAD1D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3629668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96CF-7FE8-4411-83E7-CC4E50DAA79E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57E6-ECE4-4F49-AA57-533B88CAD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52988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96CF-7FE8-4411-83E7-CC4E50DAA79E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57E6-ECE4-4F49-AA57-533B88CAD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73632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96CF-7FE8-4411-83E7-CC4E50DAA79E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57E6-ECE4-4F49-AA57-533B88CAD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8451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96CF-7FE8-4411-83E7-CC4E50DAA79E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57E6-ECE4-4F49-AA57-533B88CAD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45145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96CF-7FE8-4411-83E7-CC4E50DAA79E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57E6-ECE4-4F49-AA57-533B88CAD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746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96CF-7FE8-4411-83E7-CC4E50DAA79E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57E6-ECE4-4F49-AA57-533B88CAD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488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17" Type="http://schemas.openxmlformats.org/officeDocument/2006/relationships/slideLayout" Target="../slideLayouts/slideLayout88.xml"/><Relationship Id="rId2" Type="http://schemas.openxmlformats.org/officeDocument/2006/relationships/slideLayout" Target="../slideLayouts/slideLayout73.xml"/><Relationship Id="rId16" Type="http://schemas.openxmlformats.org/officeDocument/2006/relationships/slideLayout" Target="../slideLayouts/slideLayout87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8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F96CF-7FE8-4411-83E7-CC4E50DAA79E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A57E6-ECE4-4F49-AA57-533B88CAD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1678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07AF96CF-7FE8-4411-83E7-CC4E50DAA79E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A7AA57E6-ECE4-4F49-AA57-533B88CAD1D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672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F96CF-7FE8-4411-83E7-CC4E50DAA79E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A57E6-ECE4-4F49-AA57-533B88CAD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32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F96CF-7FE8-4411-83E7-CC4E50DAA79E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7AA57E6-ECE4-4F49-AA57-533B88CAD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109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F96CF-7FE8-4411-83E7-CC4E50DAA79E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7AA57E6-ECE4-4F49-AA57-533B88CAD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164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07AF96CF-7FE8-4411-83E7-CC4E50DAA79E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A7AA57E6-ECE4-4F49-AA57-533B88CAD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5158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  <p:sldLayoutId id="214748375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70933" y="2517422"/>
            <a:ext cx="11593689" cy="434057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70933" y="553156"/>
            <a:ext cx="11593689" cy="176106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96711" y="801511"/>
            <a:ext cx="11164711" cy="127564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35378" y="1004711"/>
            <a:ext cx="10532533" cy="86924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rgbClr val="7030A0"/>
                </a:solidFill>
              </a:rPr>
              <a:t>আজকের ক্লাসে সবাইকে অভিনন্দন</a:t>
            </a:r>
            <a:endParaRPr lang="en-US" sz="4800" b="1" dirty="0">
              <a:solidFill>
                <a:srgbClr val="7030A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90" y="2912533"/>
            <a:ext cx="10905066" cy="3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873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53344" y="166256"/>
            <a:ext cx="3893129" cy="83127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bg1"/>
                </a:solidFill>
              </a:rPr>
              <a:t>বাড়ির কাজ</a:t>
            </a:r>
            <a:endParaRPr lang="en-US" sz="4800" b="1" dirty="0">
              <a:solidFill>
                <a:schemeClr val="bg1"/>
              </a:solidFill>
            </a:endParaRPr>
          </a:p>
        </p:txBody>
      </p:sp>
      <p:pic>
        <p:nvPicPr>
          <p:cNvPr id="5" name="Picture 2" descr="C:\Users\Kazi Habib\Desktop\gnhn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162" y="1302327"/>
            <a:ext cx="11859491" cy="367145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96983" y="4862945"/>
            <a:ext cx="11970326" cy="162098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48145" y="4973782"/>
            <a:ext cx="105294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i="1" dirty="0" smtClean="0"/>
              <a:t>**** </a:t>
            </a:r>
            <a:r>
              <a:rPr lang="en-US" sz="3600" i="1" dirty="0" err="1" smtClean="0"/>
              <a:t>কম্পিউটার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গেমের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আসক্তির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ভয়াবহতা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নিয়ে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নাটক</a:t>
            </a:r>
            <a:r>
              <a:rPr lang="bn-BD" sz="3600" i="1" dirty="0" smtClean="0"/>
              <a:t>টি </a:t>
            </a:r>
            <a:r>
              <a:rPr lang="en-US" sz="3600" i="1" dirty="0" smtClean="0"/>
              <a:t> </a:t>
            </a:r>
            <a:r>
              <a:rPr lang="bn-BD" sz="3600" i="1" dirty="0" smtClean="0"/>
              <a:t>তোমরা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সবাই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মিলে</a:t>
            </a:r>
            <a:r>
              <a:rPr lang="en-US" sz="3600" i="1" dirty="0" smtClean="0"/>
              <a:t> </a:t>
            </a:r>
            <a:r>
              <a:rPr lang="bn-BD" sz="3600" i="1" dirty="0" smtClean="0"/>
              <a:t>স্কুলে </a:t>
            </a:r>
            <a:r>
              <a:rPr lang="en-US" sz="3600" i="1" dirty="0" err="1" smtClean="0"/>
              <a:t>অভিনয়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কর</a:t>
            </a:r>
            <a:r>
              <a:rPr lang="bn-BD" sz="3600" i="1" dirty="0" smtClean="0"/>
              <a:t>বে</a:t>
            </a:r>
            <a:r>
              <a:rPr lang="en-US" sz="3600" i="1" dirty="0" smtClean="0"/>
              <a:t>।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324624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193" y="4611305"/>
            <a:ext cx="1497864" cy="1695560"/>
          </a:xfrm>
          <a:prstGeom prst="rect">
            <a:avLst/>
          </a:prstGeom>
        </p:spPr>
      </p:pic>
      <p:sp>
        <p:nvSpPr>
          <p:cNvPr id="48" name="Rectangle 47"/>
          <p:cNvSpPr/>
          <p:nvPr/>
        </p:nvSpPr>
        <p:spPr>
          <a:xfrm>
            <a:off x="717381" y="665944"/>
            <a:ext cx="11127545" cy="274319"/>
          </a:xfrm>
          <a:prstGeom prst="rect">
            <a:avLst/>
          </a:prstGeom>
          <a:gradFill>
            <a:gsLst>
              <a:gs pos="37000">
                <a:schemeClr val="tx1"/>
              </a:gs>
              <a:gs pos="20350">
                <a:schemeClr val="tx1"/>
              </a:gs>
              <a:gs pos="0">
                <a:schemeClr val="tx1"/>
              </a:gs>
              <a:gs pos="74000">
                <a:schemeClr val="tx1">
                  <a:lumMod val="7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 rot="19144489">
            <a:off x="952616" y="4267893"/>
            <a:ext cx="2095313" cy="2353194"/>
            <a:chOff x="1178002" y="4022798"/>
            <a:chExt cx="1957389" cy="2185988"/>
          </a:xfrm>
          <a:noFill/>
        </p:grpSpPr>
        <p:sp>
          <p:nvSpPr>
            <p:cNvPr id="8" name="Rounded Rectangle 7"/>
            <p:cNvSpPr/>
            <p:nvPr/>
          </p:nvSpPr>
          <p:spPr>
            <a:xfrm>
              <a:off x="1178002" y="4022798"/>
              <a:ext cx="1957389" cy="2185988"/>
            </a:xfrm>
            <a:prstGeom prst="roundRect">
              <a:avLst/>
            </a:prstGeom>
            <a:grpFill/>
            <a:ln w="603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2371725" y="4271963"/>
              <a:ext cx="400050" cy="400050"/>
            </a:xfrm>
            <a:prstGeom prst="ellipse">
              <a:avLst/>
            </a:prstGeom>
            <a:grpFill/>
            <a:ln w="603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" name="Freeform 54"/>
          <p:cNvSpPr/>
          <p:nvPr/>
        </p:nvSpPr>
        <p:spPr>
          <a:xfrm>
            <a:off x="1527155" y="218046"/>
            <a:ext cx="904601" cy="1026944"/>
          </a:xfrm>
          <a:custGeom>
            <a:avLst/>
            <a:gdLst>
              <a:gd name="connsiteX0" fmla="*/ 457200 w 904601"/>
              <a:gd name="connsiteY0" fmla="*/ 0 h 1097280"/>
              <a:gd name="connsiteX1" fmla="*/ 878471 w 904601"/>
              <a:gd name="connsiteY1" fmla="*/ 335084 h 1097280"/>
              <a:gd name="connsiteX2" fmla="*/ 882767 w 904601"/>
              <a:gd name="connsiteY2" fmla="*/ 351691 h 1097280"/>
              <a:gd name="connsiteX3" fmla="*/ 751084 w 904601"/>
              <a:gd name="connsiteY3" fmla="*/ 351691 h 1097280"/>
              <a:gd name="connsiteX4" fmla="*/ 733766 w 904601"/>
              <a:gd name="connsiteY4" fmla="*/ 311037 h 1097280"/>
              <a:gd name="connsiteX5" fmla="*/ 457200 w 904601"/>
              <a:gd name="connsiteY5" fmla="*/ 123673 h 1097280"/>
              <a:gd name="connsiteX6" fmla="*/ 123673 w 904601"/>
              <a:gd name="connsiteY6" fmla="*/ 548640 h 1097280"/>
              <a:gd name="connsiteX7" fmla="*/ 457200 w 904601"/>
              <a:gd name="connsiteY7" fmla="*/ 973607 h 1097280"/>
              <a:gd name="connsiteX8" fmla="*/ 764517 w 904601"/>
              <a:gd name="connsiteY8" fmla="*/ 714056 h 1097280"/>
              <a:gd name="connsiteX9" fmla="*/ 777399 w 904601"/>
              <a:gd name="connsiteY9" fmla="*/ 661181 h 1097280"/>
              <a:gd name="connsiteX10" fmla="*/ 904601 w 904601"/>
              <a:gd name="connsiteY10" fmla="*/ 661181 h 1097280"/>
              <a:gd name="connsiteX11" fmla="*/ 878471 w 904601"/>
              <a:gd name="connsiteY11" fmla="*/ 762196 h 1097280"/>
              <a:gd name="connsiteX12" fmla="*/ 457200 w 904601"/>
              <a:gd name="connsiteY12" fmla="*/ 1097280 h 1097280"/>
              <a:gd name="connsiteX13" fmla="*/ 0 w 904601"/>
              <a:gd name="connsiteY13" fmla="*/ 548640 h 1097280"/>
              <a:gd name="connsiteX14" fmla="*/ 457200 w 904601"/>
              <a:gd name="connsiteY14" fmla="*/ 0 h 1097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04601" h="1097280">
                <a:moveTo>
                  <a:pt x="457200" y="0"/>
                </a:moveTo>
                <a:cubicBezTo>
                  <a:pt x="646579" y="0"/>
                  <a:pt x="809064" y="138169"/>
                  <a:pt x="878471" y="335084"/>
                </a:cubicBezTo>
                <a:lnTo>
                  <a:pt x="882767" y="351691"/>
                </a:lnTo>
                <a:lnTo>
                  <a:pt x="751084" y="351691"/>
                </a:lnTo>
                <a:lnTo>
                  <a:pt x="733766" y="311037"/>
                </a:lnTo>
                <a:cubicBezTo>
                  <a:pt x="673829" y="197995"/>
                  <a:pt x="572326" y="123673"/>
                  <a:pt x="457200" y="123673"/>
                </a:cubicBezTo>
                <a:cubicBezTo>
                  <a:pt x="272998" y="123673"/>
                  <a:pt x="123673" y="313937"/>
                  <a:pt x="123673" y="548640"/>
                </a:cubicBezTo>
                <a:cubicBezTo>
                  <a:pt x="123673" y="783343"/>
                  <a:pt x="272998" y="973607"/>
                  <a:pt x="457200" y="973607"/>
                </a:cubicBezTo>
                <a:cubicBezTo>
                  <a:pt x="595352" y="973607"/>
                  <a:pt x="713885" y="866584"/>
                  <a:pt x="764517" y="714056"/>
                </a:cubicBezTo>
                <a:lnTo>
                  <a:pt x="777399" y="661181"/>
                </a:lnTo>
                <a:lnTo>
                  <a:pt x="904601" y="661181"/>
                </a:lnTo>
                <a:lnTo>
                  <a:pt x="878471" y="762196"/>
                </a:lnTo>
                <a:cubicBezTo>
                  <a:pt x="809064" y="959111"/>
                  <a:pt x="646579" y="1097280"/>
                  <a:pt x="457200" y="1097280"/>
                </a:cubicBezTo>
                <a:cubicBezTo>
                  <a:pt x="204695" y="1097280"/>
                  <a:pt x="0" y="851646"/>
                  <a:pt x="0" y="548640"/>
                </a:cubicBezTo>
                <a:cubicBezTo>
                  <a:pt x="0" y="245634"/>
                  <a:pt x="204695" y="0"/>
                  <a:pt x="457200" y="0"/>
                </a:cubicBezTo>
                <a:close/>
              </a:path>
            </a:pathLst>
          </a:custGeom>
          <a:solidFill>
            <a:schemeClr val="accent4"/>
          </a:solidFill>
          <a:ln w="85725" cap="rnd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Connector 58"/>
          <p:cNvCxnSpPr/>
          <p:nvPr/>
        </p:nvCxnSpPr>
        <p:spPr>
          <a:xfrm>
            <a:off x="1979456" y="1294308"/>
            <a:ext cx="18155" cy="2629801"/>
          </a:xfrm>
          <a:prstGeom prst="line">
            <a:avLst/>
          </a:prstGeom>
          <a:ln w="76200" cap="rnd">
            <a:solidFill>
              <a:schemeClr val="tx1"/>
            </a:solidFill>
            <a:prstDash val="sys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Group 67"/>
          <p:cNvGrpSpPr/>
          <p:nvPr/>
        </p:nvGrpSpPr>
        <p:grpSpPr>
          <a:xfrm rot="19144489">
            <a:off x="5063899" y="4183816"/>
            <a:ext cx="2005070" cy="2482651"/>
            <a:chOff x="1026123" y="4015851"/>
            <a:chExt cx="1957389" cy="2185988"/>
          </a:xfrm>
          <a:solidFill>
            <a:srgbClr val="00B050"/>
          </a:solidFill>
        </p:grpSpPr>
        <p:sp>
          <p:nvSpPr>
            <p:cNvPr id="69" name="Rounded Rectangle 68"/>
            <p:cNvSpPr/>
            <p:nvPr/>
          </p:nvSpPr>
          <p:spPr>
            <a:xfrm>
              <a:off x="1026123" y="4015851"/>
              <a:ext cx="1957389" cy="2185988"/>
            </a:xfrm>
            <a:prstGeom prst="roundRect">
              <a:avLst/>
            </a:prstGeom>
            <a:grpFill/>
            <a:ln w="603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Oval 69"/>
            <p:cNvSpPr/>
            <p:nvPr/>
          </p:nvSpPr>
          <p:spPr>
            <a:xfrm>
              <a:off x="2371725" y="4271963"/>
              <a:ext cx="400050" cy="400050"/>
            </a:xfrm>
            <a:prstGeom prst="ellipse">
              <a:avLst/>
            </a:prstGeom>
            <a:grpFill/>
            <a:ln w="603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Group 70"/>
          <p:cNvGrpSpPr/>
          <p:nvPr/>
        </p:nvGrpSpPr>
        <p:grpSpPr>
          <a:xfrm rot="19390879">
            <a:off x="9016776" y="4141153"/>
            <a:ext cx="2072120" cy="2484719"/>
            <a:chOff x="1033169" y="4038097"/>
            <a:chExt cx="1957389" cy="2185988"/>
          </a:xfrm>
        </p:grpSpPr>
        <p:sp>
          <p:nvSpPr>
            <p:cNvPr id="72" name="Rounded Rectangle 71"/>
            <p:cNvSpPr/>
            <p:nvPr/>
          </p:nvSpPr>
          <p:spPr>
            <a:xfrm>
              <a:off x="1033169" y="4038097"/>
              <a:ext cx="1957389" cy="2185988"/>
            </a:xfrm>
            <a:prstGeom prst="roundRect">
              <a:avLst/>
            </a:prstGeom>
            <a:solidFill>
              <a:srgbClr val="0070C0"/>
            </a:solidFill>
            <a:ln w="603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Oval 72"/>
            <p:cNvSpPr/>
            <p:nvPr/>
          </p:nvSpPr>
          <p:spPr>
            <a:xfrm>
              <a:off x="2371725" y="4271963"/>
              <a:ext cx="400050" cy="400050"/>
            </a:xfrm>
            <a:prstGeom prst="ellipse">
              <a:avLst/>
            </a:prstGeom>
            <a:solidFill>
              <a:schemeClr val="tx1"/>
            </a:solidFill>
            <a:ln w="603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3" name="Freeform 82"/>
          <p:cNvSpPr/>
          <p:nvPr/>
        </p:nvSpPr>
        <p:spPr>
          <a:xfrm>
            <a:off x="5376553" y="319797"/>
            <a:ext cx="904601" cy="910887"/>
          </a:xfrm>
          <a:custGeom>
            <a:avLst/>
            <a:gdLst>
              <a:gd name="connsiteX0" fmla="*/ 457200 w 904601"/>
              <a:gd name="connsiteY0" fmla="*/ 0 h 1097280"/>
              <a:gd name="connsiteX1" fmla="*/ 878471 w 904601"/>
              <a:gd name="connsiteY1" fmla="*/ 335084 h 1097280"/>
              <a:gd name="connsiteX2" fmla="*/ 882767 w 904601"/>
              <a:gd name="connsiteY2" fmla="*/ 351691 h 1097280"/>
              <a:gd name="connsiteX3" fmla="*/ 751084 w 904601"/>
              <a:gd name="connsiteY3" fmla="*/ 351691 h 1097280"/>
              <a:gd name="connsiteX4" fmla="*/ 733766 w 904601"/>
              <a:gd name="connsiteY4" fmla="*/ 311037 h 1097280"/>
              <a:gd name="connsiteX5" fmla="*/ 457200 w 904601"/>
              <a:gd name="connsiteY5" fmla="*/ 123673 h 1097280"/>
              <a:gd name="connsiteX6" fmla="*/ 123673 w 904601"/>
              <a:gd name="connsiteY6" fmla="*/ 548640 h 1097280"/>
              <a:gd name="connsiteX7" fmla="*/ 457200 w 904601"/>
              <a:gd name="connsiteY7" fmla="*/ 973607 h 1097280"/>
              <a:gd name="connsiteX8" fmla="*/ 764517 w 904601"/>
              <a:gd name="connsiteY8" fmla="*/ 714056 h 1097280"/>
              <a:gd name="connsiteX9" fmla="*/ 777399 w 904601"/>
              <a:gd name="connsiteY9" fmla="*/ 661181 h 1097280"/>
              <a:gd name="connsiteX10" fmla="*/ 904601 w 904601"/>
              <a:gd name="connsiteY10" fmla="*/ 661181 h 1097280"/>
              <a:gd name="connsiteX11" fmla="*/ 878471 w 904601"/>
              <a:gd name="connsiteY11" fmla="*/ 762196 h 1097280"/>
              <a:gd name="connsiteX12" fmla="*/ 457200 w 904601"/>
              <a:gd name="connsiteY12" fmla="*/ 1097280 h 1097280"/>
              <a:gd name="connsiteX13" fmla="*/ 0 w 904601"/>
              <a:gd name="connsiteY13" fmla="*/ 548640 h 1097280"/>
              <a:gd name="connsiteX14" fmla="*/ 457200 w 904601"/>
              <a:gd name="connsiteY14" fmla="*/ 0 h 1097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04601" h="1097280">
                <a:moveTo>
                  <a:pt x="457200" y="0"/>
                </a:moveTo>
                <a:cubicBezTo>
                  <a:pt x="646579" y="0"/>
                  <a:pt x="809064" y="138169"/>
                  <a:pt x="878471" y="335084"/>
                </a:cubicBezTo>
                <a:lnTo>
                  <a:pt x="882767" y="351691"/>
                </a:lnTo>
                <a:lnTo>
                  <a:pt x="751084" y="351691"/>
                </a:lnTo>
                <a:lnTo>
                  <a:pt x="733766" y="311037"/>
                </a:lnTo>
                <a:cubicBezTo>
                  <a:pt x="673829" y="197995"/>
                  <a:pt x="572326" y="123673"/>
                  <a:pt x="457200" y="123673"/>
                </a:cubicBezTo>
                <a:cubicBezTo>
                  <a:pt x="272998" y="123673"/>
                  <a:pt x="123673" y="313937"/>
                  <a:pt x="123673" y="548640"/>
                </a:cubicBezTo>
                <a:cubicBezTo>
                  <a:pt x="123673" y="783343"/>
                  <a:pt x="272998" y="973607"/>
                  <a:pt x="457200" y="973607"/>
                </a:cubicBezTo>
                <a:cubicBezTo>
                  <a:pt x="595352" y="973607"/>
                  <a:pt x="713885" y="866584"/>
                  <a:pt x="764517" y="714056"/>
                </a:cubicBezTo>
                <a:lnTo>
                  <a:pt x="777399" y="661181"/>
                </a:lnTo>
                <a:lnTo>
                  <a:pt x="904601" y="661181"/>
                </a:lnTo>
                <a:lnTo>
                  <a:pt x="878471" y="762196"/>
                </a:lnTo>
                <a:cubicBezTo>
                  <a:pt x="809064" y="959111"/>
                  <a:pt x="646579" y="1097280"/>
                  <a:pt x="457200" y="1097280"/>
                </a:cubicBezTo>
                <a:cubicBezTo>
                  <a:pt x="204695" y="1097280"/>
                  <a:pt x="0" y="851646"/>
                  <a:pt x="0" y="548640"/>
                </a:cubicBezTo>
                <a:cubicBezTo>
                  <a:pt x="0" y="245634"/>
                  <a:pt x="204695" y="0"/>
                  <a:pt x="457200" y="0"/>
                </a:cubicBezTo>
                <a:close/>
              </a:path>
            </a:pathLst>
          </a:custGeom>
          <a:solidFill>
            <a:schemeClr val="accent4"/>
          </a:solidFill>
          <a:ln w="85725" cap="rnd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 84"/>
          <p:cNvSpPr/>
          <p:nvPr/>
        </p:nvSpPr>
        <p:spPr>
          <a:xfrm>
            <a:off x="9517463" y="311088"/>
            <a:ext cx="1004088" cy="919596"/>
          </a:xfrm>
          <a:custGeom>
            <a:avLst/>
            <a:gdLst>
              <a:gd name="connsiteX0" fmla="*/ 457200 w 904601"/>
              <a:gd name="connsiteY0" fmla="*/ 0 h 1097280"/>
              <a:gd name="connsiteX1" fmla="*/ 878471 w 904601"/>
              <a:gd name="connsiteY1" fmla="*/ 335084 h 1097280"/>
              <a:gd name="connsiteX2" fmla="*/ 882767 w 904601"/>
              <a:gd name="connsiteY2" fmla="*/ 351691 h 1097280"/>
              <a:gd name="connsiteX3" fmla="*/ 751084 w 904601"/>
              <a:gd name="connsiteY3" fmla="*/ 351691 h 1097280"/>
              <a:gd name="connsiteX4" fmla="*/ 733766 w 904601"/>
              <a:gd name="connsiteY4" fmla="*/ 311037 h 1097280"/>
              <a:gd name="connsiteX5" fmla="*/ 457200 w 904601"/>
              <a:gd name="connsiteY5" fmla="*/ 123673 h 1097280"/>
              <a:gd name="connsiteX6" fmla="*/ 123673 w 904601"/>
              <a:gd name="connsiteY6" fmla="*/ 548640 h 1097280"/>
              <a:gd name="connsiteX7" fmla="*/ 457200 w 904601"/>
              <a:gd name="connsiteY7" fmla="*/ 973607 h 1097280"/>
              <a:gd name="connsiteX8" fmla="*/ 764517 w 904601"/>
              <a:gd name="connsiteY8" fmla="*/ 714056 h 1097280"/>
              <a:gd name="connsiteX9" fmla="*/ 777399 w 904601"/>
              <a:gd name="connsiteY9" fmla="*/ 661181 h 1097280"/>
              <a:gd name="connsiteX10" fmla="*/ 904601 w 904601"/>
              <a:gd name="connsiteY10" fmla="*/ 661181 h 1097280"/>
              <a:gd name="connsiteX11" fmla="*/ 878471 w 904601"/>
              <a:gd name="connsiteY11" fmla="*/ 762196 h 1097280"/>
              <a:gd name="connsiteX12" fmla="*/ 457200 w 904601"/>
              <a:gd name="connsiteY12" fmla="*/ 1097280 h 1097280"/>
              <a:gd name="connsiteX13" fmla="*/ 0 w 904601"/>
              <a:gd name="connsiteY13" fmla="*/ 548640 h 1097280"/>
              <a:gd name="connsiteX14" fmla="*/ 457200 w 904601"/>
              <a:gd name="connsiteY14" fmla="*/ 0 h 1097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04601" h="1097280">
                <a:moveTo>
                  <a:pt x="457200" y="0"/>
                </a:moveTo>
                <a:cubicBezTo>
                  <a:pt x="646579" y="0"/>
                  <a:pt x="809064" y="138169"/>
                  <a:pt x="878471" y="335084"/>
                </a:cubicBezTo>
                <a:lnTo>
                  <a:pt x="882767" y="351691"/>
                </a:lnTo>
                <a:lnTo>
                  <a:pt x="751084" y="351691"/>
                </a:lnTo>
                <a:lnTo>
                  <a:pt x="733766" y="311037"/>
                </a:lnTo>
                <a:cubicBezTo>
                  <a:pt x="673829" y="197995"/>
                  <a:pt x="572326" y="123673"/>
                  <a:pt x="457200" y="123673"/>
                </a:cubicBezTo>
                <a:cubicBezTo>
                  <a:pt x="272998" y="123673"/>
                  <a:pt x="123673" y="313937"/>
                  <a:pt x="123673" y="548640"/>
                </a:cubicBezTo>
                <a:cubicBezTo>
                  <a:pt x="123673" y="783343"/>
                  <a:pt x="272998" y="973607"/>
                  <a:pt x="457200" y="973607"/>
                </a:cubicBezTo>
                <a:cubicBezTo>
                  <a:pt x="595352" y="973607"/>
                  <a:pt x="713885" y="866584"/>
                  <a:pt x="764517" y="714056"/>
                </a:cubicBezTo>
                <a:lnTo>
                  <a:pt x="777399" y="661181"/>
                </a:lnTo>
                <a:lnTo>
                  <a:pt x="904601" y="661181"/>
                </a:lnTo>
                <a:lnTo>
                  <a:pt x="878471" y="762196"/>
                </a:lnTo>
                <a:cubicBezTo>
                  <a:pt x="809064" y="959111"/>
                  <a:pt x="646579" y="1097280"/>
                  <a:pt x="457200" y="1097280"/>
                </a:cubicBezTo>
                <a:cubicBezTo>
                  <a:pt x="204695" y="1097280"/>
                  <a:pt x="0" y="851646"/>
                  <a:pt x="0" y="548640"/>
                </a:cubicBezTo>
                <a:cubicBezTo>
                  <a:pt x="0" y="245634"/>
                  <a:pt x="204695" y="0"/>
                  <a:pt x="457200" y="0"/>
                </a:cubicBezTo>
                <a:close/>
              </a:path>
            </a:pathLst>
          </a:custGeom>
          <a:solidFill>
            <a:schemeClr val="accent4"/>
          </a:solidFill>
          <a:ln w="85725" cap="rnd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6" name="Straight Connector 85"/>
          <p:cNvCxnSpPr/>
          <p:nvPr/>
        </p:nvCxnSpPr>
        <p:spPr>
          <a:xfrm>
            <a:off x="1979456" y="1342995"/>
            <a:ext cx="18155" cy="2629801"/>
          </a:xfrm>
          <a:prstGeom prst="line">
            <a:avLst/>
          </a:prstGeom>
          <a:ln w="76200" cap="rnd">
            <a:solidFill>
              <a:schemeClr val="tx1"/>
            </a:solidFill>
            <a:prstDash val="sys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5939480" y="1332583"/>
            <a:ext cx="18155" cy="2629801"/>
          </a:xfrm>
          <a:prstGeom prst="line">
            <a:avLst/>
          </a:prstGeom>
          <a:ln w="76200" cap="rnd">
            <a:solidFill>
              <a:schemeClr val="tx1"/>
            </a:solidFill>
            <a:prstDash val="sys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10052837" y="1342994"/>
            <a:ext cx="18155" cy="2629801"/>
          </a:xfrm>
          <a:prstGeom prst="line">
            <a:avLst/>
          </a:prstGeom>
          <a:ln w="76200" cap="rnd">
            <a:solidFill>
              <a:schemeClr val="tx1"/>
            </a:solidFill>
            <a:prstDash val="sys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263480" y="5260702"/>
            <a:ext cx="1842655" cy="52322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r>
              <a:rPr lang="bn-BD" sz="2800" b="1" dirty="0" smtClean="0"/>
              <a:t>পরিশেষে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918365" y="4932755"/>
            <a:ext cx="2022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/>
              <a:t>   সবাইকে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171709" y="4737482"/>
            <a:ext cx="1711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/>
              <a:t>ধন্যবাদ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873" y="1063725"/>
            <a:ext cx="3101589" cy="30559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063" y="1063724"/>
            <a:ext cx="2763847" cy="31286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flipH="1">
            <a:off x="2532985" y="3466471"/>
            <a:ext cx="2385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bg1"/>
                </a:solidFill>
              </a:rPr>
              <a:t>প্রত্যাশা পাল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14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66045" y="372533"/>
            <a:ext cx="10521244" cy="1614311"/>
          </a:xfrm>
          <a:prstGeom prst="rect">
            <a:avLst/>
          </a:prstGeom>
          <a:solidFill>
            <a:srgbClr val="F96E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903111" y="598312"/>
            <a:ext cx="10114845" cy="116275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lowchart: Terminator 4"/>
          <p:cNvSpPr/>
          <p:nvPr/>
        </p:nvSpPr>
        <p:spPr>
          <a:xfrm>
            <a:off x="2528710" y="778933"/>
            <a:ext cx="5870223" cy="801511"/>
          </a:xfrm>
          <a:prstGeom prst="flowChartTermina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40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bn-BD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পরিচিতি</a:t>
            </a:r>
            <a:endParaRPr lang="en-U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endParaRPr lang="en-US" dirty="0"/>
          </a:p>
        </p:txBody>
      </p:sp>
      <p:sp>
        <p:nvSpPr>
          <p:cNvPr id="8" name="Can 7"/>
          <p:cNvSpPr/>
          <p:nvPr/>
        </p:nvSpPr>
        <p:spPr>
          <a:xfrm>
            <a:off x="903111" y="2607732"/>
            <a:ext cx="4797778" cy="3973691"/>
          </a:xfrm>
          <a:prstGeom prst="can">
            <a:avLst>
              <a:gd name="adj" fmla="val 18836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8934" y="2912533"/>
            <a:ext cx="5181600" cy="34470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bn-BD" sz="2800" b="1" dirty="0" smtClean="0"/>
          </a:p>
          <a:p>
            <a:pPr algn="ctr"/>
            <a:r>
              <a:rPr lang="bn-BD" sz="2800" b="1" dirty="0" smtClean="0">
                <a:solidFill>
                  <a:schemeClr val="bg1"/>
                </a:solidFill>
              </a:rPr>
              <a:t>জুয়েল চন্দ্র পাল </a:t>
            </a:r>
            <a:r>
              <a:rPr lang="bn-BD" sz="2000" b="1" dirty="0" smtClean="0">
                <a:solidFill>
                  <a:schemeClr val="bg1"/>
                </a:solidFill>
              </a:rPr>
              <a:t>,</a:t>
            </a:r>
          </a:p>
          <a:p>
            <a:pPr algn="ctr"/>
            <a:r>
              <a:rPr lang="bn-BD" b="1" dirty="0" smtClean="0">
                <a:solidFill>
                  <a:schemeClr val="bg1"/>
                </a:solidFill>
              </a:rPr>
              <a:t>বি,বি,এস(অর্নাস); এম,বি,এস(হিসাববিজ্ঞান), বি,এড্(১ম শ্রেণি);প্রশিক্ষণপ্রাপ্ত-আইসিটি।</a:t>
            </a:r>
            <a:r>
              <a:rPr lang="bn-BD" b="1" dirty="0" smtClean="0">
                <a:solidFill>
                  <a:schemeClr val="bg1"/>
                </a:solidFill>
                <a:latin typeface="NikoshBAN"/>
              </a:rPr>
              <a:t> </a:t>
            </a:r>
          </a:p>
          <a:p>
            <a:pPr algn="ctr"/>
            <a:r>
              <a:rPr lang="bn-BD" sz="2400" b="1" i="1" dirty="0" smtClean="0">
                <a:solidFill>
                  <a:schemeClr val="bg1"/>
                </a:solidFill>
                <a:latin typeface="NikoshBAN"/>
              </a:rPr>
              <a:t>সহকারি শিক্ষক</a:t>
            </a:r>
          </a:p>
          <a:p>
            <a:pPr algn="ctr"/>
            <a:endParaRPr lang="bn-BD" sz="2400" b="1" i="1" dirty="0" smtClean="0">
              <a:solidFill>
                <a:schemeClr val="bg1"/>
              </a:solidFill>
              <a:latin typeface="NikoshBAN"/>
            </a:endParaRPr>
          </a:p>
          <a:p>
            <a:pPr algn="ctr"/>
            <a:r>
              <a:rPr lang="bn-BD" sz="2000" i="1" dirty="0" smtClean="0">
                <a:solidFill>
                  <a:srgbClr val="FFFF00"/>
                </a:solidFill>
                <a:latin typeface="NikoshBAN"/>
              </a:rPr>
              <a:t>শ্যামগঞ্জ বালিকা  উচ্চ বিদ্যালয়</a:t>
            </a:r>
          </a:p>
          <a:p>
            <a:pPr algn="ctr"/>
            <a:r>
              <a:rPr lang="bn-BD" sz="2000" i="1" dirty="0" smtClean="0">
                <a:solidFill>
                  <a:srgbClr val="FFFF00"/>
                </a:solidFill>
                <a:latin typeface="NikoshBAN"/>
              </a:rPr>
              <a:t>গৌরিপুর,ময়মনসিংহ ।</a:t>
            </a:r>
          </a:p>
          <a:p>
            <a:pPr algn="ctr"/>
            <a:r>
              <a:rPr lang="bn-BD" i="1" dirty="0" smtClean="0">
                <a:solidFill>
                  <a:srgbClr val="FFFF00"/>
                </a:solidFill>
                <a:latin typeface="NikoshBAN"/>
              </a:rPr>
              <a:t>মোবাইল=০১৬৮৭ ৬২২ ৪৬৩</a:t>
            </a:r>
          </a:p>
          <a:p>
            <a:pPr algn="ctr"/>
            <a:r>
              <a:rPr lang="bn-BD" sz="2000" dirty="0" smtClean="0">
                <a:solidFill>
                  <a:schemeClr val="bg1"/>
                </a:solidFill>
                <a:latin typeface="NikoshBAN"/>
              </a:rPr>
              <a:t>ইমেইল- juwel.paul02@gmail.com</a:t>
            </a:r>
            <a:endParaRPr lang="en-US" sz="2000" dirty="0" smtClean="0">
              <a:solidFill>
                <a:schemeClr val="bg1"/>
              </a:solidFill>
              <a:latin typeface="NikoshBAN"/>
            </a:endParaRPr>
          </a:p>
        </p:txBody>
      </p:sp>
      <p:sp>
        <p:nvSpPr>
          <p:cNvPr id="10" name="Can 9"/>
          <p:cNvSpPr/>
          <p:nvPr/>
        </p:nvSpPr>
        <p:spPr>
          <a:xfrm>
            <a:off x="7179733" y="2314223"/>
            <a:ext cx="4097867" cy="4267200"/>
          </a:xfrm>
          <a:prstGeom prst="can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2400" b="1" dirty="0" smtClean="0">
              <a:latin typeface="NikoshBAN"/>
            </a:endParaRPr>
          </a:p>
          <a:p>
            <a:pPr algn="ctr"/>
            <a:r>
              <a:rPr lang="bn-BD" sz="2000" b="1" dirty="0" smtClean="0">
                <a:latin typeface="NikoshBAN"/>
              </a:rPr>
              <a:t>বিষয়ঃ </a:t>
            </a:r>
            <a:r>
              <a:rPr lang="bn-BD" sz="2000" b="1" dirty="0">
                <a:latin typeface="NikoshBAN"/>
              </a:rPr>
              <a:t>তথ্য ও যোগাযোগ </a:t>
            </a:r>
            <a:r>
              <a:rPr lang="bn-BD" sz="2000" b="1" dirty="0" smtClean="0">
                <a:latin typeface="NikoshBAN"/>
              </a:rPr>
              <a:t>প্রযুক্তি</a:t>
            </a:r>
          </a:p>
          <a:p>
            <a:pPr algn="ctr"/>
            <a:r>
              <a:rPr lang="bn-BD" sz="2400" b="1" dirty="0" smtClean="0">
                <a:latin typeface="NikoshBAN"/>
              </a:rPr>
              <a:t> </a:t>
            </a:r>
            <a:endParaRPr lang="bn-BD" sz="2400" b="1" dirty="0">
              <a:latin typeface="NikoshBAN"/>
            </a:endParaRPr>
          </a:p>
          <a:p>
            <a:pPr algn="ctr"/>
            <a:r>
              <a:rPr lang="bn-BD" sz="2400" i="1" dirty="0">
                <a:latin typeface="NikoshBAN"/>
              </a:rPr>
              <a:t>শ্রেণিঃ </a:t>
            </a:r>
            <a:r>
              <a:rPr lang="bn-BD" sz="2400" i="1" dirty="0" smtClean="0">
                <a:latin typeface="NikoshBAN"/>
              </a:rPr>
              <a:t>৭ম </a:t>
            </a:r>
            <a:r>
              <a:rPr lang="bn-BD" sz="2400" i="1" dirty="0">
                <a:latin typeface="NikoshBAN"/>
              </a:rPr>
              <a:t>, অধ্যায়ঃ ৩</a:t>
            </a:r>
            <a:r>
              <a:rPr lang="bn-BD" sz="2400" i="1" dirty="0" smtClean="0">
                <a:latin typeface="NikoshBAN"/>
              </a:rPr>
              <a:t>য়।</a:t>
            </a:r>
            <a:endParaRPr lang="bn-BD" sz="2400" i="1" dirty="0">
              <a:latin typeface="NikoshBAN"/>
            </a:endParaRPr>
          </a:p>
          <a:p>
            <a:pPr algn="ctr"/>
            <a:r>
              <a:rPr lang="bn-BD" sz="2800" dirty="0" smtClean="0">
                <a:solidFill>
                  <a:schemeClr val="bg1"/>
                </a:solidFill>
                <a:latin typeface="NikoshBAN"/>
              </a:rPr>
              <a:t>পাঠঃ</a:t>
            </a:r>
            <a:r>
              <a:rPr lang="en-US" sz="2800" dirty="0" smtClean="0">
                <a:solidFill>
                  <a:schemeClr val="bg1"/>
                </a:solidFill>
                <a:latin typeface="NikoshBAN"/>
              </a:rPr>
              <a:t> </a:t>
            </a:r>
            <a:r>
              <a:rPr lang="bn-BD" sz="2800" dirty="0" smtClean="0">
                <a:solidFill>
                  <a:schemeClr val="bg1"/>
                </a:solidFill>
                <a:latin typeface="NikoshBAN"/>
              </a:rPr>
              <a:t>(২০-২২)</a:t>
            </a:r>
            <a:r>
              <a:rPr lang="bn-BD" sz="2400" dirty="0" smtClean="0">
                <a:solidFill>
                  <a:schemeClr val="bg1"/>
                </a:solidFill>
              </a:rPr>
              <a:t>(আ</a:t>
            </a:r>
            <a:r>
              <a:rPr lang="bn-BD" sz="2400" dirty="0" smtClean="0">
                <a:latin typeface="NikoshBAN"/>
              </a:rPr>
              <a:t>সক্তি )</a:t>
            </a:r>
            <a:endParaRPr lang="en-US" sz="240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</a:endParaRPr>
          </a:p>
          <a:p>
            <a:pPr algn="ctr"/>
            <a:endParaRPr lang="bn-BD" sz="2400" i="1" dirty="0" smtClean="0">
              <a:latin typeface="NikoshBAN"/>
            </a:endParaRPr>
          </a:p>
          <a:p>
            <a:pPr algn="ctr"/>
            <a:r>
              <a:rPr lang="bn-BD" sz="2400" i="1" dirty="0" smtClean="0">
                <a:latin typeface="NikoshBAN"/>
              </a:rPr>
              <a:t>সময়ঃ৫০মিনিট।</a:t>
            </a:r>
            <a:endParaRPr lang="bn-BD" sz="2400" i="1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64426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70933" y="2501309"/>
            <a:ext cx="11593689" cy="325602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70933" y="553156"/>
            <a:ext cx="11593689" cy="176106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96711" y="801511"/>
            <a:ext cx="11164711" cy="127564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37368" y="988598"/>
            <a:ext cx="10532533" cy="86924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48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bn-BD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পাঠ শিরনাম</a:t>
            </a:r>
            <a:endParaRPr lang="en-US" sz="4800" b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ctr"/>
            <a:endParaRPr lang="en-US" sz="4800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378" y="2652888"/>
            <a:ext cx="5847644" cy="29689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11" y="2652888"/>
            <a:ext cx="5283200" cy="296898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70933" y="5773446"/>
            <a:ext cx="11593689" cy="68379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আসক্তি</a:t>
            </a:r>
            <a:endParaRPr lang="en-US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003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7511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70933" y="2517422"/>
            <a:ext cx="11593689" cy="434057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70933" y="553156"/>
            <a:ext cx="11593689" cy="176106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96711" y="801511"/>
            <a:ext cx="11164711" cy="127564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38578" y="1004710"/>
            <a:ext cx="10114844" cy="85795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rgbClr val="7030A0"/>
                </a:solidFill>
              </a:rPr>
              <a:t>শিখনফল</a:t>
            </a:r>
            <a:endParaRPr lang="en-US" sz="4800" b="1" dirty="0">
              <a:solidFill>
                <a:srgbClr val="7030A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10" y="2562577"/>
            <a:ext cx="4643325" cy="411531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96000" y="2562577"/>
            <a:ext cx="5209309" cy="4115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bg1"/>
                </a:solidFill>
              </a:rPr>
              <a:t>১* আসক্তি কি ব্যাখ্যা করতে পারবে।</a:t>
            </a:r>
          </a:p>
          <a:p>
            <a:endParaRPr lang="bn-BD" sz="3200" dirty="0">
              <a:solidFill>
                <a:schemeClr val="bg1"/>
              </a:solidFill>
            </a:endParaRPr>
          </a:p>
          <a:p>
            <a:r>
              <a:rPr lang="bn-BD" sz="3200" dirty="0">
                <a:solidFill>
                  <a:schemeClr val="bg1"/>
                </a:solidFill>
              </a:rPr>
              <a:t>২* আসক্তির  কারণ ব্যাখ্যা করতে পারবন।</a:t>
            </a:r>
          </a:p>
          <a:p>
            <a:endParaRPr lang="bn-BD" sz="3200" dirty="0">
              <a:solidFill>
                <a:schemeClr val="bg1"/>
              </a:solidFill>
            </a:endParaRPr>
          </a:p>
          <a:p>
            <a:r>
              <a:rPr lang="bn-BD" sz="3200" dirty="0">
                <a:solidFill>
                  <a:schemeClr val="bg1"/>
                </a:solidFill>
              </a:rPr>
              <a:t>৩* আসক্তি থেকে উত্তরণের উপায় জানতে পারবে।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0933" y="-110836"/>
            <a:ext cx="11491576" cy="6639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b="1" dirty="0" smtClean="0">
              <a:solidFill>
                <a:schemeClr val="tx1"/>
              </a:solidFill>
            </a:endParaRPr>
          </a:p>
          <a:p>
            <a:pPr algn="ctr"/>
            <a:r>
              <a:rPr lang="bn-BD" b="1" dirty="0" smtClean="0">
                <a:solidFill>
                  <a:schemeClr val="tx1"/>
                </a:solidFill>
              </a:rPr>
              <a:t>জুয়েল </a:t>
            </a:r>
            <a:r>
              <a:rPr lang="bn-BD" b="1" dirty="0">
                <a:solidFill>
                  <a:schemeClr val="tx1"/>
                </a:solidFill>
              </a:rPr>
              <a:t>চন্দ্র পাল ,বি,বি,এস(অর্নাস); এম,বি,এস(হিসাববিজ্ঞান), বি,এড্(১ম শ্রেণি);</a:t>
            </a:r>
            <a:r>
              <a:rPr lang="bn-BD" b="1" dirty="0" smtClean="0">
                <a:solidFill>
                  <a:schemeClr val="tx1"/>
                </a:solidFill>
              </a:rPr>
              <a:t>প্রশিক্ষণপ্রাপ্ত-আইসিটি</a:t>
            </a:r>
            <a:r>
              <a:rPr lang="bn-BD" b="1" dirty="0" smtClean="0"/>
              <a:t>৬২২ </a:t>
            </a:r>
            <a:r>
              <a:rPr lang="bn-BD" b="1" dirty="0"/>
              <a:t>৪৬৩</a:t>
            </a:r>
            <a:endParaRPr lang="bn-BD" dirty="0">
              <a:solidFill>
                <a:schemeClr val="bg1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09691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746" y="1253067"/>
            <a:ext cx="4657519" cy="528319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03744" y="1253067"/>
            <a:ext cx="6298567" cy="53847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b="1" dirty="0" smtClean="0"/>
              <a:t>আইসিটি</a:t>
            </a:r>
            <a:r>
              <a:rPr lang="bn-BD" sz="3200" b="1" dirty="0"/>
              <a:t>র</a:t>
            </a:r>
            <a:r>
              <a:rPr lang="bn-BD" sz="3200" b="1" dirty="0" smtClean="0"/>
              <a:t>  </a:t>
            </a:r>
            <a:r>
              <a:rPr lang="bn-BD" sz="3200" b="1" dirty="0" smtClean="0"/>
              <a:t>প্রতি মাত্রাতিরিক্ত ঝুকেঁ পড়ার প্রবণতাই হলো আসক্তি।</a:t>
            </a:r>
          </a:p>
          <a:p>
            <a:r>
              <a:rPr lang="bn-BD" sz="2400" b="1" dirty="0" smtClean="0"/>
              <a:t> </a:t>
            </a:r>
          </a:p>
          <a:p>
            <a:r>
              <a:rPr lang="bn-BD" sz="2400" b="1" i="1" dirty="0">
                <a:solidFill>
                  <a:srgbClr val="FFFF00"/>
                </a:solidFill>
              </a:rPr>
              <a:t>যেমন- অতিরিক্ত গেম খেলা, অতিরিক্ত ফেসবুক ব্যবহার, অতিরিক্ত কাটুন দেখা ইত্যাদি।</a:t>
            </a:r>
          </a:p>
          <a:p>
            <a:r>
              <a:rPr lang="bn-BD" b="1" dirty="0" smtClean="0">
                <a:solidFill>
                  <a:srgbClr val="FFFF00"/>
                </a:solidFill>
              </a:rPr>
              <a:t> 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781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8000" y="372532"/>
            <a:ext cx="11074400" cy="101600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আসক্তির কারণ ও উদাহরণঃ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08000" y="1557867"/>
            <a:ext cx="11164711" cy="5300133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/>
              <a:t>১* চীনের এক দম্পতি তাদের সন্তান বিক্রি করে দেন গেম খেলার জন্য।</a:t>
            </a:r>
          </a:p>
          <a:p>
            <a:pPr algn="ctr"/>
            <a:endParaRPr lang="bn-BD" sz="2800" dirty="0"/>
          </a:p>
          <a:p>
            <a:pPr algn="ctr"/>
            <a:r>
              <a:rPr lang="bn-BD" sz="2800" dirty="0" smtClean="0"/>
              <a:t>২* অতিরিক্ত গেম খেলার কারণে শিশু ও কিশোর আসক্ত হচ্ছে।</a:t>
            </a:r>
          </a:p>
          <a:p>
            <a:pPr algn="ctr"/>
            <a:endParaRPr lang="bn-BD" sz="2800" dirty="0" smtClean="0"/>
          </a:p>
          <a:p>
            <a:pPr algn="ctr"/>
            <a:r>
              <a:rPr lang="bn-BD" sz="2800" dirty="0" smtClean="0"/>
              <a:t>৩* শিশুরা অতিরিক্ত কার্টুন দেখার কারণে  আসক্ত হচ্ছে।</a:t>
            </a:r>
          </a:p>
          <a:p>
            <a:pPr algn="ctr"/>
            <a:endParaRPr lang="bn-BD" sz="2800" dirty="0" smtClean="0"/>
          </a:p>
          <a:p>
            <a:pPr algn="ctr"/>
            <a:r>
              <a:rPr lang="bn-BD" sz="2800" dirty="0" smtClean="0"/>
              <a:t>     ৪* অতিরিক্ত ফেসবুক ব্যবহারের কারণে  আসক্ত হচ্ছে।</a:t>
            </a:r>
          </a:p>
          <a:p>
            <a:pPr algn="ctr"/>
            <a:endParaRPr lang="bn-BD" sz="2800" dirty="0" smtClean="0"/>
          </a:p>
          <a:p>
            <a:pPr algn="ctr"/>
            <a:r>
              <a:rPr lang="bn-BD" sz="2800" dirty="0" smtClean="0"/>
              <a:t>                   ৫*</a:t>
            </a:r>
            <a:r>
              <a:rPr lang="bn-BD" sz="2800" dirty="0"/>
              <a:t> </a:t>
            </a:r>
            <a:r>
              <a:rPr lang="bn-BD" sz="2800" dirty="0" smtClean="0"/>
              <a:t>অতিরিক্ত ইন্টারনেট ব্যবহারের কারণে  আসক্ত হচ্ছে।</a:t>
            </a:r>
          </a:p>
          <a:p>
            <a:pPr algn="ctr"/>
            <a:endParaRPr lang="bn-BD" dirty="0" smtClean="0"/>
          </a:p>
          <a:p>
            <a:pPr algn="ctr"/>
            <a:endParaRPr lang="bn-BD" dirty="0" smtClean="0"/>
          </a:p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4869078"/>
            <a:ext cx="2201334" cy="1847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489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508000" y="372532"/>
            <a:ext cx="11164711" cy="6358594"/>
            <a:chOff x="508000" y="372532"/>
            <a:chExt cx="11164711" cy="6358594"/>
          </a:xfrm>
        </p:grpSpPr>
        <p:sp>
          <p:nvSpPr>
            <p:cNvPr id="4" name="Rectangle 3"/>
            <p:cNvSpPr/>
            <p:nvPr/>
          </p:nvSpPr>
          <p:spPr>
            <a:xfrm>
              <a:off x="508000" y="372532"/>
              <a:ext cx="11074400" cy="1016001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36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endParaRPr>
            </a:p>
            <a:p>
              <a:endParaRPr lang="bn-BD" sz="36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endParaRPr>
            </a:p>
            <a:p>
              <a:endParaRPr lang="bn-BD" sz="36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endParaRPr>
            </a:p>
            <a:p>
              <a:r>
                <a:rPr lang="bn-BD" sz="3600" b="1" dirty="0" smtClean="0">
                  <a:ln w="12700">
                    <a:solidFill>
                      <a:schemeClr val="accent5"/>
                    </a:solidFill>
                    <a:prstDash val="solid"/>
                  </a:ln>
                  <a:pattFill prst="ltDnDiag">
                    <a:fgClr>
                      <a:schemeClr val="accent5">
                        <a:lumMod val="60000"/>
                        <a:lumOff val="40000"/>
                      </a:schemeClr>
                    </a:fgClr>
                    <a:bgClr>
                      <a:schemeClr val="bg1"/>
                    </a:bgClr>
                  </a:pattFill>
                </a:rPr>
                <a:t>               </a:t>
              </a:r>
              <a:r>
                <a:rPr lang="bn-BD" sz="4400" b="1" dirty="0" smtClean="0">
                  <a:ln w="12700">
                    <a:solidFill>
                      <a:schemeClr val="accent5"/>
                    </a:solidFill>
                    <a:prstDash val="solid"/>
                  </a:ln>
                  <a:pattFill prst="ltDnDiag">
                    <a:fgClr>
                      <a:schemeClr val="accent5">
                        <a:lumMod val="60000"/>
                        <a:lumOff val="40000"/>
                      </a:schemeClr>
                    </a:fgClr>
                    <a:bgClr>
                      <a:schemeClr val="bg1"/>
                    </a:bgClr>
                  </a:pattFill>
                </a:rPr>
                <a:t>আসক্তি থেকে উত্তরণের উপায়ঃ</a:t>
              </a:r>
              <a:endParaRPr lang="en-US" sz="44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endParaRPr>
            </a:p>
            <a:p>
              <a:endParaRPr lang="en-US" sz="3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endParaRPr>
            </a:p>
            <a:p>
              <a:endParaRPr lang="en-US" sz="3600" dirty="0">
                <a:solidFill>
                  <a:srgbClr val="C00000"/>
                </a:solidFill>
              </a:endParaRPr>
            </a:p>
            <a:p>
              <a:endParaRPr lang="en-US" dirty="0">
                <a:solidFill>
                  <a:srgbClr val="C00000"/>
                </a:solidFill>
              </a:endParaRPr>
            </a:p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08000" y="1537855"/>
              <a:ext cx="11164711" cy="5193271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dirty="0"/>
                <a:t>১</a:t>
              </a:r>
              <a:r>
                <a:rPr lang="bn-BD" sz="2800" dirty="0" smtClean="0"/>
                <a:t>* অতিরিক্ত গেম খেলা থেকে শিশু ও কিশোরদের বিরত থাকতে হবে।</a:t>
              </a:r>
            </a:p>
            <a:p>
              <a:pPr algn="ctr"/>
              <a:endParaRPr lang="bn-BD" sz="2800" dirty="0" smtClean="0"/>
            </a:p>
            <a:p>
              <a:pPr algn="ctr"/>
              <a:r>
                <a:rPr lang="bn-BD" sz="2800" dirty="0" smtClean="0"/>
                <a:t>২* শিশুরা অতিরিক্ত কার্টুন দেখা থেকে বিরত থাকতে  হবে</a:t>
              </a:r>
            </a:p>
            <a:p>
              <a:pPr algn="ctr"/>
              <a:r>
                <a:rPr lang="bn-BD" sz="2800" dirty="0" smtClean="0"/>
                <a:t> </a:t>
              </a:r>
            </a:p>
            <a:p>
              <a:pPr algn="ctr"/>
              <a:r>
                <a:rPr lang="bn-BD" sz="2800" dirty="0" smtClean="0"/>
                <a:t>৩* অতিরিক্ত ফেসবুক ব্যবহার করা যাবে না।</a:t>
              </a:r>
            </a:p>
            <a:p>
              <a:pPr algn="ctr"/>
              <a:endParaRPr lang="bn-BD" sz="2800" dirty="0" smtClean="0"/>
            </a:p>
            <a:p>
              <a:pPr algn="ctr"/>
              <a:r>
                <a:rPr lang="bn-BD" sz="2800" dirty="0" smtClean="0"/>
                <a:t>     ৪* অতিরিক্ত ইন্টারনেট ব্যবহার করা যাবে না।</a:t>
              </a:r>
            </a:p>
            <a:p>
              <a:pPr algn="ctr"/>
              <a:r>
                <a:rPr lang="bn-BD" sz="2800" dirty="0" smtClean="0"/>
                <a:t>                       </a:t>
              </a:r>
            </a:p>
            <a:p>
              <a:pPr algn="ctr"/>
              <a:r>
                <a:rPr lang="bn-BD" sz="2800" dirty="0" smtClean="0"/>
                <a:t>৫* বিকালে অল্প সময় মাঠে খেলা করা।</a:t>
              </a:r>
            </a:p>
            <a:p>
              <a:pPr algn="ctr"/>
              <a:endParaRPr lang="bn-BD" dirty="0" smtClean="0"/>
            </a:p>
            <a:p>
              <a:pPr algn="ctr"/>
              <a:endParaRPr lang="bn-BD" dirty="0" smtClean="0"/>
            </a:p>
            <a:p>
              <a:pPr algn="ctr"/>
              <a:endParaRPr lang="en-US" dirty="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000" y="4869078"/>
              <a:ext cx="2201334" cy="1847281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66044" y="4869078"/>
              <a:ext cx="1557867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500" dirty="0" smtClean="0"/>
                <a:t> x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7486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800" y="1670755"/>
            <a:ext cx="6716889" cy="371404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8978" y="5384800"/>
            <a:ext cx="10239021" cy="1106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/>
              <a:t>**** </a:t>
            </a:r>
            <a:r>
              <a:rPr lang="en-US" sz="2000" dirty="0" err="1" smtClean="0"/>
              <a:t>কম্পিউটার</a:t>
            </a:r>
            <a:r>
              <a:rPr lang="en-US" sz="2000" dirty="0" smtClean="0"/>
              <a:t> </a:t>
            </a:r>
            <a:r>
              <a:rPr lang="en-US" sz="2000" dirty="0" err="1" smtClean="0"/>
              <a:t>গেমের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আসক্তির</a:t>
            </a:r>
            <a:r>
              <a:rPr lang="en-US" sz="2000" dirty="0" smtClean="0"/>
              <a:t> </a:t>
            </a:r>
            <a:r>
              <a:rPr lang="en-US" sz="2000" dirty="0" err="1" smtClean="0"/>
              <a:t>ভয়াবহতা</a:t>
            </a:r>
            <a:r>
              <a:rPr lang="en-US" sz="2000" dirty="0" smtClean="0"/>
              <a:t> </a:t>
            </a:r>
            <a:r>
              <a:rPr lang="en-US" sz="2000" dirty="0" err="1" smtClean="0"/>
              <a:t>নিয়ে</a:t>
            </a:r>
            <a:r>
              <a:rPr lang="en-US" sz="2000" dirty="0" smtClean="0"/>
              <a:t> </a:t>
            </a:r>
            <a:r>
              <a:rPr lang="en-US" sz="2000" dirty="0" err="1" smtClean="0"/>
              <a:t>একটি</a:t>
            </a:r>
            <a:r>
              <a:rPr lang="en-US" sz="2000" dirty="0" smtClean="0"/>
              <a:t> </a:t>
            </a:r>
            <a:r>
              <a:rPr lang="en-US" sz="2000" dirty="0" err="1" smtClean="0"/>
              <a:t>নাটক</a:t>
            </a:r>
            <a:r>
              <a:rPr lang="en-US" sz="2000" dirty="0" smtClean="0"/>
              <a:t> </a:t>
            </a:r>
            <a:r>
              <a:rPr lang="en-US" sz="2000" dirty="0" err="1" smtClean="0"/>
              <a:t>লিখে</a:t>
            </a:r>
            <a:r>
              <a:rPr lang="en-US" sz="2000" dirty="0" smtClean="0"/>
              <a:t> </a:t>
            </a:r>
            <a:r>
              <a:rPr lang="en-US" sz="2000" dirty="0" err="1" smtClean="0"/>
              <a:t>সবাই</a:t>
            </a:r>
            <a:r>
              <a:rPr lang="en-US" sz="2000" dirty="0" smtClean="0"/>
              <a:t> </a:t>
            </a:r>
            <a:r>
              <a:rPr lang="en-US" sz="2000" dirty="0" err="1" smtClean="0"/>
              <a:t>মিলে</a:t>
            </a:r>
            <a:r>
              <a:rPr lang="en-US" sz="2000" dirty="0" smtClean="0"/>
              <a:t> </a:t>
            </a:r>
            <a:r>
              <a:rPr lang="en-US" sz="2000" dirty="0" err="1" smtClean="0"/>
              <a:t>অভিনয়</a:t>
            </a:r>
            <a:r>
              <a:rPr lang="en-US" sz="2000" dirty="0" smtClean="0"/>
              <a:t> </a:t>
            </a:r>
            <a:r>
              <a:rPr lang="en-US" sz="2000" dirty="0" err="1" smtClean="0"/>
              <a:t>কর</a:t>
            </a:r>
            <a:r>
              <a:rPr lang="en-US" sz="2000" dirty="0" smtClean="0"/>
              <a:t>।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575734" y="417689"/>
            <a:ext cx="10239020" cy="12530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4800" b="1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  <a:p>
            <a:pPr algn="ctr"/>
            <a:r>
              <a:rPr lang="bn-BD" sz="48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দলগত </a:t>
            </a:r>
            <a:r>
              <a:rPr lang="bn-BD" sz="48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কাজ</a:t>
            </a:r>
            <a:endParaRPr lang="en-US" sz="48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  <a:p>
            <a:pPr algn="ctr"/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55135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4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643745" y="124691"/>
            <a:ext cx="3491345" cy="127461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মূল্যায়ণ</a:t>
            </a:r>
            <a:endParaRPr lang="en-US" dirty="0"/>
          </a:p>
        </p:txBody>
      </p:sp>
      <p:sp>
        <p:nvSpPr>
          <p:cNvPr id="8" name="Diamond 7"/>
          <p:cNvSpPr/>
          <p:nvPr/>
        </p:nvSpPr>
        <p:spPr>
          <a:xfrm>
            <a:off x="263236" y="1399308"/>
            <a:ext cx="10875818" cy="5458691"/>
          </a:xfrm>
          <a:prstGeom prst="diamon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740727" y="3075709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632364" y="2202873"/>
            <a:ext cx="5805053" cy="340821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iamond 12"/>
          <p:cNvSpPr/>
          <p:nvPr/>
        </p:nvSpPr>
        <p:spPr>
          <a:xfrm>
            <a:off x="263236" y="1427018"/>
            <a:ext cx="10875818" cy="5458691"/>
          </a:xfrm>
          <a:prstGeom prst="diamon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283527" y="2202872"/>
            <a:ext cx="4710545" cy="381000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258290" y="3149137"/>
            <a:ext cx="75784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i="1" dirty="0" smtClean="0"/>
              <a:t>## </a:t>
            </a:r>
            <a:r>
              <a:rPr lang="bn-BD" sz="2800" b="1" dirty="0" smtClean="0"/>
              <a:t>আসক্তি</a:t>
            </a:r>
            <a:r>
              <a:rPr lang="bn-BD" sz="2800" dirty="0" smtClean="0"/>
              <a:t> বলতে কী বুঝা ?</a:t>
            </a:r>
          </a:p>
          <a:p>
            <a:endParaRPr lang="bn-BD" sz="3600" dirty="0"/>
          </a:p>
          <a:p>
            <a:r>
              <a:rPr lang="bn-BD" sz="2400" dirty="0" smtClean="0"/>
              <a:t>## </a:t>
            </a:r>
            <a:r>
              <a:rPr lang="bn-BD" sz="2400" i="1" dirty="0" smtClean="0"/>
              <a:t>আসক্তি  থেকে দূরে থাকার উপায় সমূহ</a:t>
            </a:r>
            <a:r>
              <a:rPr lang="bn-BD" sz="2400" dirty="0" smtClean="0"/>
              <a:t>  লিখ।</a:t>
            </a:r>
            <a:endParaRPr lang="en-US" sz="2400" dirty="0"/>
          </a:p>
        </p:txBody>
      </p:sp>
      <p:sp>
        <p:nvSpPr>
          <p:cNvPr id="2" name="Rectangle 1"/>
          <p:cNvSpPr/>
          <p:nvPr/>
        </p:nvSpPr>
        <p:spPr>
          <a:xfrm flipH="1">
            <a:off x="138544" y="2202872"/>
            <a:ext cx="222699" cy="43333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99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/>
      <p:bldP spid="19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5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6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227</TotalTime>
  <Words>399</Words>
  <Application>Microsoft Office PowerPoint</Application>
  <PresentationFormat>Widescreen</PresentationFormat>
  <Paragraphs>89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11</vt:i4>
      </vt:variant>
    </vt:vector>
  </HeadingPairs>
  <TitlesOfParts>
    <vt:vector size="28" baseType="lpstr">
      <vt:lpstr>Arial</vt:lpstr>
      <vt:lpstr>Bookman Old Style</vt:lpstr>
      <vt:lpstr>Calibri</vt:lpstr>
      <vt:lpstr>Calibri Light</vt:lpstr>
      <vt:lpstr>Century Schoolbook</vt:lpstr>
      <vt:lpstr>Corbel</vt:lpstr>
      <vt:lpstr>NikoshBAN</vt:lpstr>
      <vt:lpstr>Rockwell</vt:lpstr>
      <vt:lpstr>Trebuchet MS</vt:lpstr>
      <vt:lpstr>Vrinda</vt:lpstr>
      <vt:lpstr>Wingdings 3</vt:lpstr>
      <vt:lpstr>Damask</vt:lpstr>
      <vt:lpstr>Feathered</vt:lpstr>
      <vt:lpstr>Office Theme</vt:lpstr>
      <vt:lpstr>Facet</vt:lpstr>
      <vt:lpstr>1_Facet</vt:lpstr>
      <vt:lpstr>Depth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43</cp:revision>
  <dcterms:created xsi:type="dcterms:W3CDTF">2019-08-14T08:08:25Z</dcterms:created>
  <dcterms:modified xsi:type="dcterms:W3CDTF">2019-08-14T11:58:42Z</dcterms:modified>
</cp:coreProperties>
</file>