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7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953D7-4CAF-47A8-8137-27C45732A6F4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1ACA750C-6773-4CEF-8C41-B013AD273109}">
      <dgm:prSet phldrT="[Text]"/>
      <dgm:spPr/>
      <dgm:t>
        <a:bodyPr/>
        <a:lstStyle/>
        <a:p>
          <a:r>
            <a:rPr lang="bn-BD" dirty="0" smtClean="0"/>
            <a:t> </a:t>
          </a:r>
          <a:endParaRPr lang="en-US" dirty="0"/>
        </a:p>
      </dgm:t>
    </dgm:pt>
    <dgm:pt modelId="{A44A4B3C-3CC6-4717-AC34-852D058A0702}" type="parTrans" cxnId="{B412A5AD-37AB-4B92-BC06-3C8C3A9BFD00}">
      <dgm:prSet/>
      <dgm:spPr/>
      <dgm:t>
        <a:bodyPr/>
        <a:lstStyle/>
        <a:p>
          <a:endParaRPr lang="en-US"/>
        </a:p>
      </dgm:t>
    </dgm:pt>
    <dgm:pt modelId="{3B046417-920A-4509-AED3-A8A9B145DEB4}" type="sibTrans" cxnId="{B412A5AD-37AB-4B92-BC06-3C8C3A9BFD00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887AC9E-E0F4-4F55-8364-F63D6117A226}" type="pres">
      <dgm:prSet presAssocID="{D1E953D7-4CAF-47A8-8137-27C45732A6F4}" presName="Name0" presStyleCnt="0">
        <dgm:presLayoutVars>
          <dgm:dir/>
        </dgm:presLayoutVars>
      </dgm:prSet>
      <dgm:spPr/>
    </dgm:pt>
    <dgm:pt modelId="{7C1FE452-AE52-4049-A21B-86059B11801B}" type="pres">
      <dgm:prSet presAssocID="{3B046417-920A-4509-AED3-A8A9B145DEB4}" presName="picture_1" presStyleLbl="bgImgPlace1" presStyleIdx="0" presStyleCnt="1" custLinFactNeighborX="22976" custLinFactNeighborY="194"/>
      <dgm:spPr/>
      <dgm:t>
        <a:bodyPr/>
        <a:lstStyle/>
        <a:p>
          <a:endParaRPr lang="en-US"/>
        </a:p>
      </dgm:t>
    </dgm:pt>
    <dgm:pt modelId="{E36EB89C-9752-4EBC-AB9F-78FB62FE28A9}" type="pres">
      <dgm:prSet presAssocID="{1ACA750C-6773-4CEF-8C41-B013AD273109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92226-F5F4-4C14-83D6-240D2C8EAD08}" type="pres">
      <dgm:prSet presAssocID="{D1E953D7-4CAF-47A8-8137-27C45732A6F4}" presName="maxNode" presStyleCnt="0"/>
      <dgm:spPr/>
    </dgm:pt>
    <dgm:pt modelId="{9CDC32BE-4E57-4C91-9B1E-1F01DF938EAE}" type="pres">
      <dgm:prSet presAssocID="{D1E953D7-4CAF-47A8-8137-27C45732A6F4}" presName="Name33" presStyleCnt="0"/>
      <dgm:spPr/>
    </dgm:pt>
  </dgm:ptLst>
  <dgm:cxnLst>
    <dgm:cxn modelId="{E79D6033-4EC7-43B8-BF72-BB1F93813DAB}" type="presOf" srcId="{1ACA750C-6773-4CEF-8C41-B013AD273109}" destId="{E36EB89C-9752-4EBC-AB9F-78FB62FE28A9}" srcOrd="0" destOrd="0" presId="urn:microsoft.com/office/officeart/2008/layout/AccentedPicture"/>
    <dgm:cxn modelId="{D9F71A60-C9A6-498F-9F8B-F73457466225}" type="presOf" srcId="{3B046417-920A-4509-AED3-A8A9B145DEB4}" destId="{7C1FE452-AE52-4049-A21B-86059B11801B}" srcOrd="0" destOrd="0" presId="urn:microsoft.com/office/officeart/2008/layout/AccentedPicture"/>
    <dgm:cxn modelId="{F9D68C37-199A-42A5-854D-F91E8E3C9D3E}" type="presOf" srcId="{D1E953D7-4CAF-47A8-8137-27C45732A6F4}" destId="{D887AC9E-E0F4-4F55-8364-F63D6117A226}" srcOrd="0" destOrd="0" presId="urn:microsoft.com/office/officeart/2008/layout/AccentedPicture"/>
    <dgm:cxn modelId="{B412A5AD-37AB-4B92-BC06-3C8C3A9BFD00}" srcId="{D1E953D7-4CAF-47A8-8137-27C45732A6F4}" destId="{1ACA750C-6773-4CEF-8C41-B013AD273109}" srcOrd="0" destOrd="0" parTransId="{A44A4B3C-3CC6-4717-AC34-852D058A0702}" sibTransId="{3B046417-920A-4509-AED3-A8A9B145DEB4}"/>
    <dgm:cxn modelId="{0AFBBDBB-A98F-4319-821C-E1A5EE0AC3FA}" type="presParOf" srcId="{D887AC9E-E0F4-4F55-8364-F63D6117A226}" destId="{7C1FE452-AE52-4049-A21B-86059B11801B}" srcOrd="0" destOrd="0" presId="urn:microsoft.com/office/officeart/2008/layout/AccentedPicture"/>
    <dgm:cxn modelId="{96104F35-E569-4191-B12C-0DFCBD35FD95}" type="presParOf" srcId="{D887AC9E-E0F4-4F55-8364-F63D6117A226}" destId="{E36EB89C-9752-4EBC-AB9F-78FB62FE28A9}" srcOrd="1" destOrd="0" presId="urn:microsoft.com/office/officeart/2008/layout/AccentedPicture"/>
    <dgm:cxn modelId="{E73BC03C-D969-4D22-A7F6-CDCE2F22DBB1}" type="presParOf" srcId="{D887AC9E-E0F4-4F55-8364-F63D6117A226}" destId="{ED692226-F5F4-4C14-83D6-240D2C8EAD08}" srcOrd="2" destOrd="0" presId="urn:microsoft.com/office/officeart/2008/layout/AccentedPicture"/>
    <dgm:cxn modelId="{6067344E-E3AF-40B5-93B4-72BAA6A79A8D}" type="presParOf" srcId="{ED692226-F5F4-4C14-83D6-240D2C8EAD08}" destId="{9CDC32BE-4E57-4C91-9B1E-1F01DF938EA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FE452-AE52-4049-A21B-86059B11801B}">
      <dsp:nvSpPr>
        <dsp:cNvPr id="0" name=""/>
        <dsp:cNvSpPr/>
      </dsp:nvSpPr>
      <dsp:spPr>
        <a:xfrm>
          <a:off x="0" y="16676"/>
          <a:ext cx="2895600" cy="3693367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6EB89C-9752-4EBC-AB9F-78FB62FE28A9}">
      <dsp:nvSpPr>
        <dsp:cNvPr id="0" name=""/>
        <dsp:cNvSpPr/>
      </dsp:nvSpPr>
      <dsp:spPr>
        <a:xfrm>
          <a:off x="115824" y="1486858"/>
          <a:ext cx="2229612" cy="221602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/>
            <a:t> </a:t>
          </a:r>
          <a:endParaRPr lang="en-US" sz="6500" kern="1200" dirty="0"/>
        </a:p>
      </dsp:txBody>
      <dsp:txXfrm>
        <a:off x="115824" y="1486858"/>
        <a:ext cx="2229612" cy="2216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9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5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9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A6E65-E03D-4A21-AD72-C216D44640A0}" type="datetimeFigureOut">
              <a:rPr lang="en-US" smtClean="0"/>
              <a:t>20-Aug-19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19D2-9BD4-4D84-820D-7015E945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3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48047" cy="1598146"/>
          </a:xfrm>
        </p:spPr>
        <p:txBody>
          <a:bodyPr/>
          <a:lstStyle/>
          <a:p>
            <a:pPr algn="ctr"/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963271"/>
            <a:ext cx="10148046" cy="4760257"/>
          </a:xfrm>
        </p:spPr>
      </p:pic>
    </p:spTree>
    <p:extLst>
      <p:ext uri="{BB962C8B-B14F-4D97-AF65-F5344CB8AC3E}">
        <p14:creationId xmlns:p14="http://schemas.microsoft.com/office/powerpoint/2010/main" val="353540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8451"/>
          </a:xfrm>
        </p:spPr>
        <p:txBody>
          <a:bodyPr/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860"/>
            <a:ext cx="10515600" cy="4351338"/>
          </a:xfrm>
        </p:spPr>
        <p:txBody>
          <a:bodyPr/>
          <a:lstStyle/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r>
              <a:rPr lang="bn-IN" dirty="0" smtClean="0"/>
              <a:t>একটি পুকুর বাস্তুতন্ত্রের চিহ্নিত চিত্র আঁক।</a:t>
            </a:r>
          </a:p>
          <a:p>
            <a:endParaRPr lang="bn-IN" dirty="0"/>
          </a:p>
          <a:p>
            <a:pPr marL="0" indent="0">
              <a:buNone/>
            </a:pPr>
            <a:r>
              <a:rPr lang="bn-IN" dirty="0" smtClean="0"/>
              <a:t>                                        সময়ঃ১০ মিঃ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0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খাদ্য শৃঙ্খল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1906"/>
            <a:ext cx="10515599" cy="4235823"/>
          </a:xfrm>
        </p:spPr>
      </p:pic>
    </p:spTree>
    <p:extLst>
      <p:ext uri="{BB962C8B-B14F-4D97-AF65-F5344CB8AC3E}">
        <p14:creationId xmlns:p14="http://schemas.microsoft.com/office/powerpoint/2010/main" val="25891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খাদ্য জাল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67806"/>
            <a:ext cx="10515600" cy="3525418"/>
          </a:xfrm>
        </p:spPr>
      </p:pic>
    </p:spTree>
    <p:extLst>
      <p:ext uri="{BB962C8B-B14F-4D97-AF65-F5344CB8AC3E}">
        <p14:creationId xmlns:p14="http://schemas.microsoft.com/office/powerpoint/2010/main" val="39754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বাস্তুতন্ত্রে শক্তি প্রবাহ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3" y="2151529"/>
            <a:ext cx="7234518" cy="3469342"/>
          </a:xfrm>
        </p:spPr>
      </p:pic>
    </p:spTree>
    <p:extLst>
      <p:ext uri="{BB962C8B-B14F-4D97-AF65-F5344CB8AC3E}">
        <p14:creationId xmlns:p14="http://schemas.microsoft.com/office/powerpoint/2010/main" val="123947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বাস্তু তন্ত্র কাকে বলে?</a:t>
            </a:r>
          </a:p>
          <a:p>
            <a:r>
              <a:rPr lang="bn-IN" dirty="0" smtClean="0"/>
              <a:t>বাস্তুতুন্ত্রের উপাদান কয়টি?</a:t>
            </a:r>
          </a:p>
          <a:p>
            <a:r>
              <a:rPr lang="bn-IN" dirty="0" smtClean="0"/>
              <a:t>জীব উপাদানকে কয় ভাগে ভাগ করা হয়েছে?</a:t>
            </a:r>
          </a:p>
          <a:p>
            <a:r>
              <a:rPr lang="bn-IN" dirty="0" smtClean="0"/>
              <a:t>প্রাকৃতিক পরিবেশে কয় ধরনের বাস্তুতন্ত্র রয়েছে?</a:t>
            </a:r>
          </a:p>
          <a:p>
            <a:r>
              <a:rPr lang="bn-IN" dirty="0" smtClean="0"/>
              <a:t>খাদ্য শৃঙ্খল কাকে বলে?</a:t>
            </a:r>
          </a:p>
          <a:p>
            <a:r>
              <a:rPr lang="bn-IN" dirty="0" smtClean="0"/>
              <a:t>খাদ্যজাল কী?</a:t>
            </a:r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8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04969"/>
          </a:xfrm>
        </p:spPr>
        <p:txBody>
          <a:bodyPr/>
          <a:lstStyle/>
          <a:p>
            <a:pPr algn="ctr"/>
            <a:r>
              <a:rPr lang="bn-IN" dirty="0" smtClean="0"/>
              <a:t>বাড়ির কাজ</a:t>
            </a:r>
            <a:br>
              <a:rPr lang="bn-IN" dirty="0" smtClean="0"/>
            </a:br>
            <a:r>
              <a:rPr lang="bn-IN" dirty="0" smtClean="0"/>
              <a:t>বাস্তুতন্ত্রের উপাদান সমূহ ব্যাখ্যা কর।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3" y="2286001"/>
            <a:ext cx="10529887" cy="4370294"/>
          </a:xfrm>
        </p:spPr>
      </p:pic>
    </p:spTree>
    <p:extLst>
      <p:ext uri="{BB962C8B-B14F-4D97-AF65-F5344CB8AC3E}">
        <p14:creationId xmlns:p14="http://schemas.microsoft.com/office/powerpoint/2010/main" val="67345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porimiti\White-Flowers-Blooming-182-800x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38" y="476672"/>
            <a:ext cx="8823750" cy="5878824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60F7-3C7D-4FE7-805A-CEB33D04545B}" type="datetime1">
              <a:rPr lang="en-US" smtClean="0"/>
              <a:pPr/>
              <a:t>20-Aug-19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8D02-83C6-4B66-9C62-E8F076A5FE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11624" y="908720"/>
            <a:ext cx="5997156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900" b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5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gradFill>
                  <a:gsLst>
                    <a:gs pos="25000">
                      <a:srgbClr val="54A021">
                        <a:satMod val="155000"/>
                      </a:srgbClr>
                    </a:gs>
                    <a:gs pos="100000">
                      <a:srgbClr val="54A02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পরিচিতি</a:t>
            </a:r>
            <a:endParaRPr lang="en-US" sz="5400" b="1" spc="50" dirty="0">
              <a:ln w="11430"/>
              <a:gradFill>
                <a:gsLst>
                  <a:gs pos="25000">
                    <a:srgbClr val="54A021">
                      <a:satMod val="155000"/>
                    </a:srgbClr>
                  </a:gs>
                  <a:gs pos="100000">
                    <a:srgbClr val="54A021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923330"/>
            <a:ext cx="6248400" cy="47274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জি,এম আসাদুজ্জামান</a:t>
            </a:r>
          </a:p>
          <a:p>
            <a:pPr marL="342900" indent="-342900">
              <a:spcBef>
                <a:spcPct val="20000"/>
              </a:spcBef>
            </a:pP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কৃষ্ণকাটী মাধ্যমিক বিদ্যালয়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তালা,সাতক্ষীরা।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/07/২০১8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154940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en-US" sz="5400" b="1" spc="50" dirty="0">
              <a:ln w="12700" cmpd="sng">
                <a:solidFill>
                  <a:srgbClr val="918655">
                    <a:satMod val="120000"/>
                    <a:shade val="80000"/>
                  </a:srgbClr>
                </a:solidFill>
                <a:prstDash val="solid"/>
              </a:ln>
              <a:solidFill>
                <a:srgbClr val="918655">
                  <a:tint val="1000"/>
                </a:srgbClr>
              </a:solidFill>
              <a:effectLst>
                <a:glow rad="53100">
                  <a:srgbClr val="918655">
                    <a:satMod val="180000"/>
                    <a:alpha val="30000"/>
                  </a:srgbClr>
                </a:glo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544495" y="930289"/>
          <a:ext cx="2895600" cy="3712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29601" y="6231208"/>
            <a:ext cx="90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8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718"/>
            <a:ext cx="10515600" cy="2756648"/>
          </a:xfrm>
        </p:spPr>
        <p:txBody>
          <a:bodyPr/>
          <a:lstStyle/>
          <a:p>
            <a:r>
              <a:rPr lang="en-US" dirty="0" err="1" smtClean="0"/>
              <a:t>বিষয়ঃবিজ্ঞান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শ্রেণিঃ৮ম</a:t>
            </a:r>
            <a:br>
              <a:rPr lang="en-US" dirty="0" smtClean="0"/>
            </a:br>
            <a:r>
              <a:rPr lang="en-US" dirty="0" smtClean="0"/>
              <a:t>অধ্যায়ঃ১৪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চল নিচের ছবি টি দেখি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1500"/>
            <a:ext cx="10515600" cy="4335463"/>
          </a:xfrm>
        </p:spPr>
      </p:pic>
    </p:spTree>
    <p:extLst>
      <p:ext uri="{BB962C8B-B14F-4D97-AF65-F5344CB8AC3E}">
        <p14:creationId xmlns:p14="http://schemas.microsoft.com/office/powerpoint/2010/main" val="17644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812" y="365125"/>
            <a:ext cx="7691717" cy="1325563"/>
          </a:xfrm>
        </p:spPr>
        <p:txBody>
          <a:bodyPr/>
          <a:lstStyle/>
          <a:p>
            <a:pPr algn="ctr"/>
            <a:r>
              <a:rPr lang="bn-IN" dirty="0" smtClean="0"/>
              <a:t>পাঠ শিরোনাম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2" y="2675965"/>
            <a:ext cx="7691717" cy="2407023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              </a:t>
            </a:r>
          </a:p>
          <a:p>
            <a:pPr marL="0" indent="0">
              <a:buNone/>
            </a:pPr>
            <a:endParaRPr lang="bn-IN" dirty="0"/>
          </a:p>
          <a:p>
            <a:pPr marL="0" indent="0" algn="ctr">
              <a:buNone/>
            </a:pPr>
            <a:r>
              <a:rPr lang="bn-IN" sz="4400" dirty="0" smtClean="0"/>
              <a:t>                                                   বাস্তুসংস্থান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590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92587"/>
          </a:xfrm>
        </p:spPr>
        <p:txBody>
          <a:bodyPr/>
          <a:lstStyle/>
          <a:p>
            <a:r>
              <a:rPr lang="bn-IN" dirty="0" smtClean="0"/>
              <a:t>বাস্তুতন্ত্রের সংগা বলতে পারবে।</a:t>
            </a:r>
          </a:p>
          <a:p>
            <a:r>
              <a:rPr lang="bn-IN" dirty="0" smtClean="0"/>
              <a:t>বাস্তুতন্ত্রের উপাদান সমূহ ব্যাখ্যা করতে পারবে।</a:t>
            </a:r>
          </a:p>
          <a:p>
            <a:r>
              <a:rPr lang="bn-IN" dirty="0" smtClean="0"/>
              <a:t>বাস্তুতন্ত্রের প্রকারভেদ করতে পারবে।</a:t>
            </a:r>
          </a:p>
          <a:p>
            <a:r>
              <a:rPr lang="bn-IN" dirty="0" smtClean="0"/>
              <a:t>খাদ্য শৃঙ্খল ও খাদ্যজাল  ব্যাখ্যা করতে পারবে।</a:t>
            </a:r>
          </a:p>
          <a:p>
            <a:r>
              <a:rPr lang="bn-IN" dirty="0" smtClean="0"/>
              <a:t>বাস্তুতন্ত্রের শক্তি প্রবাহ ব্যাখ্যা করতে পারবে।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7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বাস্তুসংস্থান কী?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918" y="2094566"/>
            <a:ext cx="10515600" cy="1697504"/>
          </a:xfrm>
        </p:spPr>
        <p:txBody>
          <a:bodyPr/>
          <a:lstStyle/>
          <a:p>
            <a:r>
              <a:rPr lang="bn-IN" dirty="0" smtClean="0"/>
              <a:t>যে কোন একটি পরিবেশের   অজীব এবং জীব উপাদান সমূহের মধ্যে পারষ্পরিক ক্রিয়া,আদান- প্রদান ইত্যাদির মাধ্যমে পরিবেশে যে তন্ত্র গড়ে উঠে তাই বাস্তুত্নত্র।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বাস্তুতন্ত্রের উপাদান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বাস্তুতন্ত্রের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দুইটি।যথাঃঅজীব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অজীব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ক)</a:t>
            </a:r>
            <a:r>
              <a:rPr lang="en-US" dirty="0" err="1" smtClean="0"/>
              <a:t>অজৈব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ভৌত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খ)</a:t>
            </a:r>
            <a:r>
              <a:rPr lang="en-US" dirty="0" err="1" smtClean="0"/>
              <a:t>অজৈব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ধরনের;যথা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ক)</a:t>
            </a:r>
            <a:r>
              <a:rPr lang="en-US" dirty="0" err="1" smtClean="0"/>
              <a:t>উতপাদক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খ)</a:t>
            </a:r>
            <a:r>
              <a:rPr lang="en-US" dirty="0" err="1" smtClean="0"/>
              <a:t>খাদক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গ)</a:t>
            </a:r>
            <a:r>
              <a:rPr lang="en-US" dirty="0" err="1" smtClean="0"/>
              <a:t>বিয়োজক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25988" y="2420471"/>
            <a:ext cx="5015753" cy="344244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বাস্তুতন্ত্রের প্রকার ভেদঃ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bn-IN" dirty="0" smtClean="0"/>
              <a:t>প্রাকৃতিক পরিবেশে দু ধরনের বাস্তুতন্ত্র রয়েছে।</a:t>
            </a:r>
          </a:p>
          <a:p>
            <a:pPr marL="0" indent="0">
              <a:buNone/>
            </a:pPr>
            <a:r>
              <a:rPr lang="bn-IN" dirty="0" smtClean="0"/>
              <a:t>#স্থলজ বাস্তুতন্ত্র</a:t>
            </a:r>
          </a:p>
          <a:p>
            <a:pPr marL="0" indent="0">
              <a:buNone/>
            </a:pPr>
            <a:r>
              <a:rPr lang="bn-IN" dirty="0" smtClean="0"/>
              <a:t>#জলজ বাস্তুতন্ত্র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15200" y="2837329"/>
            <a:ext cx="3724835" cy="360381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15553" y="2837330"/>
            <a:ext cx="3751729" cy="360381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3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178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স্বাগতম</vt:lpstr>
      <vt:lpstr>PowerPoint Presentation</vt:lpstr>
      <vt:lpstr>বিষয়ঃবিজ্ঞান শ্রেণিঃ৮ম অধ্যায়ঃ১৪</vt:lpstr>
      <vt:lpstr>চল নিচের ছবি টি দেখি</vt:lpstr>
      <vt:lpstr>পাঠ শিরোনাম</vt:lpstr>
      <vt:lpstr>শিখন ফল</vt:lpstr>
      <vt:lpstr>বাস্তুসংস্থান কী?</vt:lpstr>
      <vt:lpstr>বাস্তুতন্ত্রের উপাদান</vt:lpstr>
      <vt:lpstr>বাস্তুতন্ত্রের প্রকার ভেদঃ</vt:lpstr>
      <vt:lpstr>একক কাজ</vt:lpstr>
      <vt:lpstr>খাদ্য শৃঙ্খল</vt:lpstr>
      <vt:lpstr>খাদ্য জাল</vt:lpstr>
      <vt:lpstr>বাস্তুতন্ত্রে শক্তি প্রবাহ</vt:lpstr>
      <vt:lpstr>মূল্যায়ন</vt:lpstr>
      <vt:lpstr>বাড়ির কাজ বাস্তুতন্ত্রের উপাদান সমূহ ব্যাখ্যা কর।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ASUS</dc:creator>
  <cp:lastModifiedBy>ASUS</cp:lastModifiedBy>
  <cp:revision>23</cp:revision>
  <dcterms:created xsi:type="dcterms:W3CDTF">2018-05-24T02:23:39Z</dcterms:created>
  <dcterms:modified xsi:type="dcterms:W3CDTF">2019-08-20T07:28:01Z</dcterms:modified>
</cp:coreProperties>
</file>