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0" r:id="rId5"/>
    <p:sldId id="258" r:id="rId6"/>
    <p:sldId id="263" r:id="rId7"/>
    <p:sldId id="264" r:id="rId8"/>
    <p:sldId id="265" r:id="rId9"/>
    <p:sldId id="266" r:id="rId10"/>
    <p:sldId id="267" r:id="rId11"/>
    <p:sldId id="268" r:id="rId12"/>
    <p:sldId id="270" r:id="rId13"/>
    <p:sldId id="277" r:id="rId14"/>
    <p:sldId id="269" r:id="rId15"/>
    <p:sldId id="271" r:id="rId16"/>
    <p:sldId id="272" r:id="rId17"/>
    <p:sldId id="273" r:id="rId18"/>
    <p:sldId id="274" r:id="rId19"/>
    <p:sldId id="275" r:id="rId20"/>
    <p:sldId id="278" r:id="rId21"/>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282" y="78"/>
      </p:cViewPr>
      <p:guideLst>
        <p:guide orient="horz" pos="216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0ED9EE-C6D5-45CD-95A7-D3631140C2C9}"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260464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ED9EE-C6D5-45CD-95A7-D3631140C2C9}"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277292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5956" y="274639"/>
            <a:ext cx="296227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9130" y="274639"/>
            <a:ext cx="870394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ED9EE-C6D5-45CD-95A7-D3631140C2C9}"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372690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ED9EE-C6D5-45CD-95A7-D3631140C2C9}"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105726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ED9EE-C6D5-45CD-95A7-D3631140C2C9}"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163092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9131" y="1600201"/>
            <a:ext cx="5833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75121" y="1600201"/>
            <a:ext cx="5833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0ED9EE-C6D5-45CD-95A7-D3631140C2C9}"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180424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0ED9EE-C6D5-45CD-95A7-D3631140C2C9}"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11729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0ED9EE-C6D5-45CD-95A7-D3631140C2C9}"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105429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ED9EE-C6D5-45CD-95A7-D3631140C2C9}" type="datetimeFigureOut">
              <a:rPr lang="en-US" smtClean="0"/>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34724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ED9EE-C6D5-45CD-95A7-D3631140C2C9}"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61811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ED9EE-C6D5-45CD-95A7-D3631140C2C9}"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FB28A-C21F-4DD0-99DD-86BE1B793CB1}" type="slidenum">
              <a:rPr lang="en-US" smtClean="0"/>
              <a:t>‹#›</a:t>
            </a:fld>
            <a:endParaRPr lang="en-US"/>
          </a:p>
        </p:txBody>
      </p:sp>
    </p:spTree>
    <p:extLst>
      <p:ext uri="{BB962C8B-B14F-4D97-AF65-F5344CB8AC3E}">
        <p14:creationId xmlns:p14="http://schemas.microsoft.com/office/powerpoint/2010/main" val="323194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ED9EE-C6D5-45CD-95A7-D3631140C2C9}" type="datetimeFigureOut">
              <a:rPr lang="en-US" smtClean="0"/>
              <a:t>8/23/2019</a:t>
            </a:fld>
            <a:endParaRPr lang="en-US"/>
          </a:p>
        </p:txBody>
      </p:sp>
      <p:sp>
        <p:nvSpPr>
          <p:cNvPr id="5" name="Footer Placeholder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FB28A-C21F-4DD0-99DD-86BE1B793CB1}" type="slidenum">
              <a:rPr lang="en-US" smtClean="0"/>
              <a:t>‹#›</a:t>
            </a:fld>
            <a:endParaRPr lang="en-US"/>
          </a:p>
        </p:txBody>
      </p:sp>
    </p:spTree>
    <p:extLst>
      <p:ext uri="{BB962C8B-B14F-4D97-AF65-F5344CB8AC3E}">
        <p14:creationId xmlns:p14="http://schemas.microsoft.com/office/powerpoint/2010/main" val="403697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jp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microsoft.com/office/2007/relationships/hdphoto" Target="../media/hdphoto1.wdp"/><Relationship Id="rId7"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399"/>
            <a:ext cx="9982200" cy="4495801"/>
          </a:xfrm>
          <a:prstGeom prst="rect">
            <a:avLst/>
          </a:prstGeom>
        </p:spPr>
      </p:pic>
      <p:sp>
        <p:nvSpPr>
          <p:cNvPr id="11" name="Rectangle 10"/>
          <p:cNvSpPr/>
          <p:nvPr/>
        </p:nvSpPr>
        <p:spPr>
          <a:xfrm>
            <a:off x="439994" y="457200"/>
            <a:ext cx="9982200" cy="1107996"/>
          </a:xfrm>
          <a:prstGeom prst="rect">
            <a:avLst/>
          </a:prstGeom>
        </p:spPr>
        <p:txBody>
          <a:bodyPr wrap="square">
            <a:spAutoFit/>
          </a:bodyPr>
          <a:lstStyle/>
          <a:p>
            <a:r>
              <a:rPr lang="bn-BD" sz="48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আজকের পাঠে </a:t>
            </a:r>
            <a:r>
              <a:rPr lang="bn-BD" sz="66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তোমাদের স্বাগত</a:t>
            </a:r>
            <a:endParaRPr lang="en-US" sz="66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330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Rectangle 9"/>
          <p:cNvSpPr>
            <a:spLocks noChangeArrowheads="1"/>
          </p:cNvSpPr>
          <p:nvPr/>
        </p:nvSpPr>
        <p:spPr bwMode="auto">
          <a:xfrm>
            <a:off x="762001" y="4343400"/>
            <a:ext cx="7010399" cy="1498600"/>
          </a:xfrm>
          <a:prstGeom prst="rect">
            <a:avLst/>
          </a:prstGeom>
          <a:solidFill>
            <a:schemeClr val="accent2">
              <a:lumMod val="20000"/>
              <a:lumOff val="80000"/>
            </a:schemeClr>
          </a:solidFill>
          <a:ln w="38100" algn="ctr">
            <a:solidFill>
              <a:schemeClr val="tx1"/>
            </a:solidFill>
            <a:miter lim="800000"/>
            <a:headEnd/>
            <a:tailEnd/>
          </a:ln>
        </p:spPr>
        <p:txBody>
          <a:bodyPr anchor="ctr"/>
          <a:lstStyle/>
          <a:p>
            <a:pPr>
              <a:defRPr/>
            </a:pPr>
            <a:r>
              <a:rPr lang="bn-BD" sz="2800" dirty="0">
                <a:effectLst>
                  <a:outerShdw blurRad="38100" dist="38100" dir="2700000" algn="tl">
                    <a:srgbClr val="FFFFFF"/>
                  </a:outerShdw>
                </a:effectLst>
                <a:latin typeface="NikoshBAN" pitchFamily="2" charset="0"/>
                <a:cs typeface="NikoshBAN" pitchFamily="2" charset="0"/>
              </a:rPr>
              <a:t>প্রথম ক্ষতিকর কম্পিউটার ভাইরাসঃ </a:t>
            </a:r>
            <a:r>
              <a:rPr lang="en-US" sz="2800" dirty="0">
                <a:effectLst>
                  <a:outerShdw blurRad="38100" dist="38100" dir="2700000" algn="tl">
                    <a:srgbClr val="FFFFFF"/>
                  </a:outerShdw>
                </a:effectLst>
                <a:latin typeface="NikoshBAN" pitchFamily="2" charset="0"/>
                <a:cs typeface="NikoshBAN" pitchFamily="2" charset="0"/>
              </a:rPr>
              <a:t>Elk Cloner</a:t>
            </a:r>
          </a:p>
          <a:p>
            <a:pPr>
              <a:defRPr/>
            </a:pPr>
            <a:r>
              <a:rPr lang="bn-BD" sz="2800" dirty="0">
                <a:effectLst>
                  <a:outerShdw blurRad="38100" dist="38100" dir="2700000" algn="tl">
                    <a:srgbClr val="FFFFFF"/>
                  </a:outerShdw>
                </a:effectLst>
                <a:latin typeface="NikoshBAN" pitchFamily="2" charset="0"/>
                <a:cs typeface="NikoshBAN" pitchFamily="2" charset="0"/>
              </a:rPr>
              <a:t>আবিস্কারঃ 	১৯৮২ সালে</a:t>
            </a:r>
          </a:p>
          <a:p>
            <a:pPr>
              <a:defRPr/>
            </a:pPr>
            <a:r>
              <a:rPr lang="bn-BD" sz="2800" dirty="0">
                <a:effectLst>
                  <a:outerShdw blurRad="38100" dist="38100" dir="2700000" algn="tl">
                    <a:srgbClr val="FFFFFF"/>
                  </a:outerShdw>
                </a:effectLst>
                <a:latin typeface="NikoshBAN" pitchFamily="2" charset="0"/>
                <a:cs typeface="NikoshBAN" pitchFamily="2" charset="0"/>
              </a:rPr>
              <a:t>আবিস্কারকঃ 	</a:t>
            </a:r>
            <a:r>
              <a:rPr lang="en-US" sz="2800" dirty="0">
                <a:effectLst>
                  <a:outerShdw blurRad="38100" dist="38100" dir="2700000" algn="tl">
                    <a:srgbClr val="FFFFFF"/>
                  </a:outerShdw>
                </a:effectLst>
                <a:latin typeface="NikoshBAN" pitchFamily="2" charset="0"/>
                <a:cs typeface="NikoshBAN" pitchFamily="2" charset="0"/>
              </a:rPr>
              <a:t>Richard </a:t>
            </a:r>
            <a:r>
              <a:rPr lang="en-US" sz="2800" dirty="0" err="1">
                <a:effectLst>
                  <a:outerShdw blurRad="38100" dist="38100" dir="2700000" algn="tl">
                    <a:srgbClr val="FFFFFF"/>
                  </a:outerShdw>
                </a:effectLst>
                <a:latin typeface="NikoshBAN" pitchFamily="2" charset="0"/>
                <a:cs typeface="NikoshBAN" pitchFamily="2" charset="0"/>
              </a:rPr>
              <a:t>Skrenta</a:t>
            </a:r>
            <a:r>
              <a:rPr lang="en-US" sz="2800" dirty="0">
                <a:effectLst>
                  <a:outerShdw blurRad="38100" dist="38100" dir="2700000" algn="tl">
                    <a:srgbClr val="FFFFFF"/>
                  </a:outerShdw>
                </a:effectLst>
                <a:latin typeface="NikoshBAN" pitchFamily="2" charset="0"/>
                <a:cs typeface="NikoshBAN" pitchFamily="2" charset="0"/>
              </a:rPr>
              <a:t>.</a:t>
            </a:r>
          </a:p>
        </p:txBody>
      </p:sp>
      <p:sp>
        <p:nvSpPr>
          <p:cNvPr id="11" name="Rectangle 3"/>
          <p:cNvSpPr>
            <a:spLocks noChangeArrowheads="1"/>
          </p:cNvSpPr>
          <p:nvPr/>
        </p:nvSpPr>
        <p:spPr bwMode="auto">
          <a:xfrm>
            <a:off x="1184131" y="382587"/>
            <a:ext cx="7578869" cy="836613"/>
          </a:xfrm>
          <a:prstGeom prst="rect">
            <a:avLst/>
          </a:prstGeom>
          <a:ln>
            <a:headEnd/>
            <a:tailEnd/>
          </a:ln>
        </p:spPr>
        <p:style>
          <a:lnRef idx="3">
            <a:schemeClr val="lt1"/>
          </a:lnRef>
          <a:fillRef idx="1">
            <a:schemeClr val="dk1"/>
          </a:fillRef>
          <a:effectRef idx="1">
            <a:schemeClr val="dk1"/>
          </a:effectRef>
          <a:fontRef idx="minor">
            <a:schemeClr val="lt1"/>
          </a:fontRef>
        </p:style>
        <p:txBody>
          <a:bodyPr anchor="ctr"/>
          <a:lstStyle/>
          <a:p>
            <a:pPr algn="ctr"/>
            <a:r>
              <a:rPr lang="bn-BD" sz="4800" b="1" dirty="0">
                <a:solidFill>
                  <a:srgbClr val="FFFFFF"/>
                </a:solidFill>
                <a:latin typeface="NikoshBAN" pitchFamily="2" charset="0"/>
                <a:cs typeface="NikoshBAN" pitchFamily="2" charset="0"/>
              </a:rPr>
              <a:t>কম্পিউটার ভাইরাসের ইতিহাস</a:t>
            </a:r>
            <a:endParaRPr lang="en-US" sz="4800" b="1" dirty="0">
              <a:solidFill>
                <a:srgbClr val="FFFFFF"/>
              </a:solidFill>
              <a:latin typeface="NikoshBAN" pitchFamily="2" charset="0"/>
              <a:cs typeface="NikoshBAN" pitchFamily="2" charset="0"/>
            </a:endParaRPr>
          </a:p>
        </p:txBody>
      </p:sp>
      <p:pic>
        <p:nvPicPr>
          <p:cNvPr id="12" name="Picture 11"/>
          <p:cNvPicPr>
            <a:picLocks noChangeAspect="1"/>
          </p:cNvPicPr>
          <p:nvPr/>
        </p:nvPicPr>
        <p:blipFill>
          <a:blip r:embed="rId4"/>
          <a:srcRect/>
          <a:stretch>
            <a:fillRect/>
          </a:stretch>
        </p:blipFill>
        <p:spPr bwMode="auto">
          <a:xfrm>
            <a:off x="8049160" y="4030613"/>
            <a:ext cx="2466768" cy="2322513"/>
          </a:xfrm>
          <a:prstGeom prst="rect">
            <a:avLst/>
          </a:prstGeom>
          <a:noFill/>
          <a:ln w="9525">
            <a:noFill/>
            <a:miter lim="800000"/>
            <a:headEnd/>
            <a:tailEnd/>
          </a:ln>
        </p:spPr>
      </p:pic>
      <p:sp>
        <p:nvSpPr>
          <p:cNvPr id="13" name="TextBox 12"/>
          <p:cNvSpPr txBox="1">
            <a:spLocks noChangeArrowheads="1"/>
          </p:cNvSpPr>
          <p:nvPr/>
        </p:nvSpPr>
        <p:spPr bwMode="auto">
          <a:xfrm>
            <a:off x="762000" y="1452027"/>
            <a:ext cx="9601200" cy="1138773"/>
          </a:xfrm>
          <a:prstGeom prst="rect">
            <a:avLst/>
          </a:prstGeom>
          <a:solidFill>
            <a:schemeClr val="accent6">
              <a:lumMod val="40000"/>
              <a:lumOff val="60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200" dirty="0">
                <a:solidFill>
                  <a:srgbClr val="FF0000"/>
                </a:solidFill>
                <a:latin typeface="Arial Black" pitchFamily="34" charset="0"/>
              </a:rPr>
              <a:t>VIRUS </a:t>
            </a:r>
            <a:r>
              <a:rPr lang="en-US" sz="3200" dirty="0" smtClean="0">
                <a:latin typeface="Arial Black" pitchFamily="34" charset="0"/>
              </a:rPr>
              <a:t>– </a:t>
            </a:r>
            <a:r>
              <a:rPr lang="en-US" sz="3200" dirty="0" smtClean="0">
                <a:latin typeface="Times New Roman" pitchFamily="18" charset="0"/>
              </a:rPr>
              <a:t>Vital Information and Resources Under siege</a:t>
            </a:r>
            <a:endParaRPr lang="en-US" sz="3200" dirty="0" smtClean="0">
              <a:latin typeface="Arial Black" pitchFamily="34" charset="0"/>
            </a:endParaRPr>
          </a:p>
          <a:p>
            <a:r>
              <a:rPr lang="en-US" sz="3600" dirty="0" err="1">
                <a:latin typeface="NikoshBAN" pitchFamily="2" charset="0"/>
                <a:cs typeface="NikoshBAN" pitchFamily="2" charset="0"/>
              </a:rPr>
              <a:t>অর্থ</a:t>
            </a:r>
            <a:r>
              <a:rPr lang="en-US" sz="3600" dirty="0">
                <a:latin typeface="NikoshBAN" pitchFamily="2" charset="0"/>
                <a:cs typeface="NikoshBAN" pitchFamily="2" charset="0"/>
              </a:rPr>
              <a:t> - </a:t>
            </a:r>
            <a:r>
              <a:rPr lang="en-US" sz="3600" dirty="0" err="1">
                <a:latin typeface="NikoshBAN" pitchFamily="2" charset="0"/>
                <a:cs typeface="NikoshBAN" pitchFamily="2" charset="0"/>
              </a:rPr>
              <a:t>গুরুত্বপূর্ণ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তথ্যসমূহ</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দখলে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নেওয়া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ক্ষতি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সাধন</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করা</a:t>
            </a:r>
            <a:endParaRPr lang="en-US" sz="3600" dirty="0">
              <a:latin typeface="NikoshBAN" pitchFamily="2" charset="0"/>
              <a:cs typeface="NikoshBAN" pitchFamily="2" charset="0"/>
            </a:endParaRPr>
          </a:p>
        </p:txBody>
      </p:sp>
      <p:sp>
        <p:nvSpPr>
          <p:cNvPr id="14" name="Rectangle 13"/>
          <p:cNvSpPr>
            <a:spLocks noChangeArrowheads="1"/>
          </p:cNvSpPr>
          <p:nvPr/>
        </p:nvSpPr>
        <p:spPr bwMode="auto">
          <a:xfrm>
            <a:off x="762001" y="2819401"/>
            <a:ext cx="9601200" cy="1066800"/>
          </a:xfrm>
          <a:prstGeom prst="rect">
            <a:avLst/>
          </a:prstGeom>
          <a:solidFill>
            <a:schemeClr val="accent5">
              <a:lumMod val="20000"/>
              <a:lumOff val="80000"/>
            </a:schemeClr>
          </a:solidFill>
          <a:ln w="38100" algn="ctr">
            <a:solidFill>
              <a:schemeClr val="tx1"/>
            </a:solidFill>
            <a:miter lim="800000"/>
            <a:headEnd/>
            <a:tailEnd/>
          </a:ln>
        </p:spPr>
        <p:txBody>
          <a:bodyPr anchor="ctr"/>
          <a:lstStyle/>
          <a:p>
            <a:pPr>
              <a:defRPr/>
            </a:pPr>
            <a:r>
              <a:rPr lang="en-US" sz="3200" dirty="0" smtClean="0">
                <a:effectLst>
                  <a:outerShdw blurRad="38100" dist="38100" dir="2700000" algn="tl">
                    <a:srgbClr val="FFFFFF"/>
                  </a:outerShdw>
                </a:effectLst>
                <a:latin typeface="NikoshBAN" pitchFamily="2" charset="0"/>
                <a:cs typeface="NikoshBAN" pitchFamily="2" charset="0"/>
              </a:rPr>
              <a:t>1980 </a:t>
            </a:r>
            <a:r>
              <a:rPr lang="en-US" sz="3200" dirty="0" err="1" smtClean="0">
                <a:effectLst>
                  <a:outerShdw blurRad="38100" dist="38100" dir="2700000" algn="tl">
                    <a:srgbClr val="FFFFFF"/>
                  </a:outerShdw>
                </a:effectLst>
                <a:latin typeface="NikoshBAN" pitchFamily="2" charset="0"/>
                <a:cs typeface="NikoshBAN" pitchFamily="2" charset="0"/>
              </a:rPr>
              <a:t>সালে</a:t>
            </a:r>
            <a:r>
              <a:rPr lang="en-US" sz="3200" dirty="0" smtClean="0">
                <a:effectLst>
                  <a:outerShdw blurRad="38100" dist="38100" dir="2700000" algn="tl">
                    <a:srgbClr val="FFFFFF"/>
                  </a:outerShdw>
                </a:effectLst>
                <a:latin typeface="NikoshBAN" pitchFamily="2" charset="0"/>
                <a:cs typeface="NikoshBAN" pitchFamily="2" charset="0"/>
              </a:rPr>
              <a:t>  এ </a:t>
            </a:r>
            <a:r>
              <a:rPr lang="en-US" sz="3200" dirty="0" err="1" smtClean="0">
                <a:effectLst>
                  <a:outerShdw blurRad="38100" dist="38100" dir="2700000" algn="tl">
                    <a:srgbClr val="FFFFFF"/>
                  </a:outerShdw>
                </a:effectLst>
                <a:latin typeface="NikoshBAN" pitchFamily="2" charset="0"/>
                <a:cs typeface="NikoshBAN" pitchFamily="2" charset="0"/>
              </a:rPr>
              <a:t>নামকরন</a:t>
            </a:r>
            <a:r>
              <a:rPr lang="en-US" sz="3200" dirty="0" smtClean="0">
                <a:effectLst>
                  <a:outerShdw blurRad="38100" dist="38100" dir="2700000" algn="tl">
                    <a:srgbClr val="FFFFFF"/>
                  </a:outerShdw>
                </a:effectLst>
                <a:latin typeface="NikoshBAN" pitchFamily="2" charset="0"/>
                <a:cs typeface="NikoshBAN" pitchFamily="2" charset="0"/>
              </a:rPr>
              <a:t> </a:t>
            </a:r>
            <a:r>
              <a:rPr lang="en-US" sz="3200" dirty="0" err="1" smtClean="0">
                <a:effectLst>
                  <a:outerShdw blurRad="38100" dist="38100" dir="2700000" algn="tl">
                    <a:srgbClr val="FFFFFF"/>
                  </a:outerShdw>
                </a:effectLst>
                <a:latin typeface="NikoshBAN" pitchFamily="2" charset="0"/>
                <a:cs typeface="NikoshBAN" pitchFamily="2" charset="0"/>
              </a:rPr>
              <a:t>করেছেন</a:t>
            </a:r>
            <a:r>
              <a:rPr lang="en-US" sz="3200" dirty="0" smtClean="0">
                <a:effectLst>
                  <a:outerShdw blurRad="38100" dist="38100" dir="2700000" algn="tl">
                    <a:srgbClr val="FFFFFF"/>
                  </a:outerShdw>
                </a:effectLst>
                <a:latin typeface="NikoshBAN" pitchFamily="2" charset="0"/>
                <a:cs typeface="NikoshBAN" pitchFamily="2" charset="0"/>
              </a:rPr>
              <a:t> </a:t>
            </a:r>
            <a:r>
              <a:rPr lang="en-US" sz="3200" dirty="0" err="1" smtClean="0">
                <a:effectLst>
                  <a:outerShdw blurRad="38100" dist="38100" dir="2700000" algn="tl">
                    <a:srgbClr val="FFFFFF"/>
                  </a:outerShdw>
                </a:effectLst>
                <a:latin typeface="NikoshBAN" pitchFamily="2" charset="0"/>
                <a:cs typeface="NikoshBAN" pitchFamily="2" charset="0"/>
              </a:rPr>
              <a:t>প্রখ্যাত</a:t>
            </a:r>
            <a:r>
              <a:rPr lang="en-US" sz="3200" dirty="0" smtClean="0">
                <a:effectLst>
                  <a:outerShdw blurRad="38100" dist="38100" dir="2700000" algn="tl">
                    <a:srgbClr val="FFFFFF"/>
                  </a:outerShdw>
                </a:effectLst>
                <a:latin typeface="NikoshBAN" pitchFamily="2" charset="0"/>
                <a:cs typeface="NikoshBAN" pitchFamily="2" charset="0"/>
              </a:rPr>
              <a:t> </a:t>
            </a:r>
            <a:r>
              <a:rPr lang="en-US" sz="3200" dirty="0" err="1" smtClean="0">
                <a:effectLst>
                  <a:outerShdw blurRad="38100" dist="38100" dir="2700000" algn="tl">
                    <a:srgbClr val="FFFFFF"/>
                  </a:outerShdw>
                </a:effectLst>
                <a:latin typeface="NikoshBAN" pitchFamily="2" charset="0"/>
                <a:cs typeface="NikoshBAN" pitchFamily="2" charset="0"/>
              </a:rPr>
              <a:t>গবেষক</a:t>
            </a:r>
            <a:r>
              <a:rPr lang="en-US" sz="3200" dirty="0" smtClean="0">
                <a:effectLst>
                  <a:outerShdw blurRad="38100" dist="38100" dir="2700000" algn="tl">
                    <a:srgbClr val="FFFFFF"/>
                  </a:outerShdw>
                </a:effectLst>
                <a:latin typeface="NikoshBAN" pitchFamily="2" charset="0"/>
                <a:cs typeface="NikoshBAN" pitchFamily="2" charset="0"/>
              </a:rPr>
              <a:t> (</a:t>
            </a:r>
            <a:r>
              <a:rPr lang="en-US" sz="3200" dirty="0" smtClean="0">
                <a:effectLst>
                  <a:outerShdw blurRad="38100" dist="38100" dir="2700000" algn="tl">
                    <a:srgbClr val="FFFFFF"/>
                  </a:outerShdw>
                </a:effectLst>
                <a:latin typeface="Times New Roman" pitchFamily="18" charset="0"/>
                <a:cs typeface="NikoshBAN" pitchFamily="2" charset="0"/>
              </a:rPr>
              <a:t>University of New Haven </a:t>
            </a:r>
            <a:r>
              <a:rPr lang="en-US" sz="3200" dirty="0" err="1" smtClean="0">
                <a:effectLst>
                  <a:outerShdw blurRad="38100" dist="38100" dir="2700000" algn="tl">
                    <a:srgbClr val="FFFFFF"/>
                  </a:outerShdw>
                </a:effectLst>
                <a:latin typeface="NikoshBAN" pitchFamily="2" charset="0"/>
                <a:cs typeface="NikoshBAN" pitchFamily="2" charset="0"/>
              </a:rPr>
              <a:t>এর</a:t>
            </a:r>
            <a:r>
              <a:rPr lang="en-US" sz="3200" dirty="0" smtClean="0">
                <a:effectLst>
                  <a:outerShdw blurRad="38100" dist="38100" dir="2700000" algn="tl">
                    <a:srgbClr val="FFFFFF"/>
                  </a:outerShdw>
                </a:effectLst>
                <a:latin typeface="NikoshBAN" pitchFamily="2" charset="0"/>
                <a:cs typeface="NikoshBAN" pitchFamily="2" charset="0"/>
              </a:rPr>
              <a:t> </a:t>
            </a:r>
            <a:r>
              <a:rPr lang="en-US" sz="3200" dirty="0" err="1" smtClean="0">
                <a:effectLst>
                  <a:outerShdw blurRad="38100" dist="38100" dir="2700000" algn="tl">
                    <a:srgbClr val="FFFFFF"/>
                  </a:outerShdw>
                </a:effectLst>
                <a:latin typeface="NikoshBAN" pitchFamily="2" charset="0"/>
                <a:cs typeface="NikoshBAN" pitchFamily="2" charset="0"/>
              </a:rPr>
              <a:t>অধ্যাপক</a:t>
            </a:r>
            <a:r>
              <a:rPr lang="en-US" sz="3200" dirty="0" smtClean="0">
                <a:effectLst>
                  <a:outerShdw blurRad="38100" dist="38100" dir="2700000" algn="tl">
                    <a:srgbClr val="FFFFFF"/>
                  </a:outerShdw>
                </a:effectLst>
                <a:latin typeface="NikoshBAN" pitchFamily="2" charset="0"/>
                <a:cs typeface="NikoshBAN" pitchFamily="2" charset="0"/>
              </a:rPr>
              <a:t> </a:t>
            </a:r>
            <a:r>
              <a:rPr lang="en-US" sz="3200" dirty="0" err="1" smtClean="0">
                <a:effectLst>
                  <a:outerShdw blurRad="38100" dist="38100" dir="2700000" algn="tl">
                    <a:srgbClr val="FFFFFF"/>
                  </a:outerShdw>
                </a:effectLst>
                <a:latin typeface="NikoshBAN" pitchFamily="2" charset="0"/>
                <a:cs typeface="NikoshBAN" pitchFamily="2" charset="0"/>
              </a:rPr>
              <a:t>ফ্রেড</a:t>
            </a:r>
            <a:r>
              <a:rPr lang="en-US" sz="3200" dirty="0" smtClean="0">
                <a:effectLst>
                  <a:outerShdw blurRad="38100" dist="38100" dir="2700000" algn="tl">
                    <a:srgbClr val="FFFFFF"/>
                  </a:outerShdw>
                </a:effectLst>
                <a:latin typeface="NikoshBAN" pitchFamily="2" charset="0"/>
                <a:cs typeface="NikoshBAN" pitchFamily="2" charset="0"/>
              </a:rPr>
              <a:t> </a:t>
            </a:r>
            <a:r>
              <a:rPr lang="en-US" sz="3200" dirty="0" err="1" smtClean="0">
                <a:effectLst>
                  <a:outerShdw blurRad="38100" dist="38100" dir="2700000" algn="tl">
                    <a:srgbClr val="FFFFFF"/>
                  </a:outerShdw>
                </a:effectLst>
                <a:latin typeface="NikoshBAN" pitchFamily="2" charset="0"/>
                <a:cs typeface="NikoshBAN" pitchFamily="2" charset="0"/>
              </a:rPr>
              <a:t>কাহন</a:t>
            </a:r>
            <a:r>
              <a:rPr lang="en-US" sz="3200" dirty="0" smtClean="0">
                <a:effectLst>
                  <a:outerShdw blurRad="38100" dist="38100" dir="2700000" algn="tl">
                    <a:srgbClr val="FFFFFF"/>
                  </a:outerShdw>
                </a:effectLst>
                <a:latin typeface="NikoshBAN" pitchFamily="2" charset="0"/>
                <a:cs typeface="NikoshBAN" pitchFamily="2" charset="0"/>
              </a:rPr>
              <a:t> (</a:t>
            </a:r>
            <a:r>
              <a:rPr lang="en-US" sz="3200" dirty="0" smtClean="0">
                <a:effectLst>
                  <a:outerShdw blurRad="38100" dist="38100" dir="2700000" algn="tl">
                    <a:srgbClr val="FFFFFF"/>
                  </a:outerShdw>
                </a:effectLst>
                <a:latin typeface="Times New Roman" pitchFamily="18" charset="0"/>
                <a:cs typeface="NikoshBAN" pitchFamily="2" charset="0"/>
              </a:rPr>
              <a:t>Fred Cohen)</a:t>
            </a:r>
            <a:endParaRPr lang="en-US" sz="3200" u="sng" dirty="0">
              <a:effectLst>
                <a:outerShdw blurRad="38100" dist="38100" dir="2700000" algn="tl">
                  <a:srgbClr val="FFFFFF"/>
                </a:outerShdw>
              </a:effectLst>
              <a:latin typeface="NikoshBAN" pitchFamily="2" charset="0"/>
              <a:cs typeface="NikoshBAN" pitchFamily="2" charset="0"/>
            </a:endParaRPr>
          </a:p>
        </p:txBody>
      </p:sp>
    </p:spTree>
    <p:extLst>
      <p:ext uri="{BB962C8B-B14F-4D97-AF65-F5344CB8AC3E}">
        <p14:creationId xmlns:p14="http://schemas.microsoft.com/office/powerpoint/2010/main" val="328783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plus(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amond(in)">
                                      <p:cBhvr>
                                        <p:cTn id="19" dur="2000"/>
                                        <p:tgtEl>
                                          <p:spTgt spid="1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Rectangle 9"/>
          <p:cNvSpPr>
            <a:spLocks noChangeArrowheads="1"/>
          </p:cNvSpPr>
          <p:nvPr/>
        </p:nvSpPr>
        <p:spPr bwMode="auto">
          <a:xfrm>
            <a:off x="1143000" y="1447800"/>
            <a:ext cx="7162800" cy="646331"/>
          </a:xfrm>
          <a:prstGeom prst="rect">
            <a:avLst/>
          </a:prstGeom>
          <a:noFill/>
          <a:ln w="12700">
            <a:solidFill>
              <a:schemeClr val="tx1"/>
            </a:solidFill>
            <a:miter lim="800000"/>
            <a:headEnd/>
            <a:tailEnd/>
          </a:ln>
        </p:spPr>
        <p:txBody>
          <a:bodyPr wrap="square">
            <a:spAutoFit/>
          </a:bodyPr>
          <a:lstStyle/>
          <a:p>
            <a:r>
              <a:rPr lang="bn-BD" sz="3600" b="1" dirty="0">
                <a:solidFill>
                  <a:srgbClr val="0D0D0D"/>
                </a:solidFill>
                <a:latin typeface="NikoshBAN" pitchFamily="2" charset="0"/>
                <a:cs typeface="NikoshBAN" pitchFamily="2" charset="0"/>
              </a:rPr>
              <a:t>সিস্টেমের কাজকে ধীরগতি সম্পন্ন করে  </a:t>
            </a:r>
            <a:endParaRPr lang="en-US" sz="3600" b="1" dirty="0">
              <a:latin typeface="Calibri" pitchFamily="34" charset="0"/>
            </a:endParaRPr>
          </a:p>
        </p:txBody>
      </p:sp>
      <p:sp>
        <p:nvSpPr>
          <p:cNvPr id="11" name="Rectangle 10"/>
          <p:cNvSpPr>
            <a:spLocks noChangeArrowheads="1"/>
          </p:cNvSpPr>
          <p:nvPr/>
        </p:nvSpPr>
        <p:spPr bwMode="auto">
          <a:xfrm>
            <a:off x="1143000" y="2209800"/>
            <a:ext cx="8839200" cy="646331"/>
          </a:xfrm>
          <a:prstGeom prst="rect">
            <a:avLst/>
          </a:prstGeom>
          <a:noFill/>
          <a:ln w="19050">
            <a:solidFill>
              <a:schemeClr val="tx1"/>
            </a:solidFill>
            <a:miter lim="800000"/>
            <a:headEnd/>
            <a:tailEnd/>
          </a:ln>
        </p:spPr>
        <p:txBody>
          <a:bodyPr wrap="square">
            <a:spAutoFit/>
          </a:bodyPr>
          <a:lstStyle/>
          <a:p>
            <a:pPr algn="ctr" fontAlgn="auto">
              <a:spcBef>
                <a:spcPts val="0"/>
              </a:spcBef>
              <a:spcAft>
                <a:spcPts val="0"/>
              </a:spcAft>
              <a:defRPr/>
            </a:pPr>
            <a:r>
              <a:rPr lang="bn-BD" sz="3600" b="1" dirty="0">
                <a:solidFill>
                  <a:schemeClr val="tx1">
                    <a:lumMod val="95000"/>
                    <a:lumOff val="5000"/>
                  </a:schemeClr>
                </a:solidFill>
                <a:latin typeface="NikoshBAN" panose="02000000000000000000" pitchFamily="2" charset="0"/>
                <a:cs typeface="NikoshBAN" panose="02000000000000000000" pitchFamily="2" charset="0"/>
              </a:rPr>
              <a:t>কম্পিউটারে কাজ করার সময় </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Hacked</a:t>
            </a:r>
            <a:r>
              <a:rPr lang="bn-BD" sz="3600" b="1" dirty="0">
                <a:solidFill>
                  <a:schemeClr val="tx1">
                    <a:lumMod val="95000"/>
                    <a:lumOff val="5000"/>
                  </a:schemeClr>
                </a:solidFill>
                <a:latin typeface="NikoshBAN" panose="02000000000000000000" pitchFamily="2" charset="0"/>
                <a:cs typeface="NikoshBAN" panose="02000000000000000000" pitchFamily="2" charset="0"/>
              </a:rPr>
              <a:t> হতে পারে  </a:t>
            </a:r>
            <a:endParaRPr lang="en-US" sz="3600" b="1" dirty="0"/>
          </a:p>
        </p:txBody>
      </p:sp>
      <p:sp>
        <p:nvSpPr>
          <p:cNvPr id="12" name="TextBox 2"/>
          <p:cNvSpPr txBox="1">
            <a:spLocks noChangeArrowheads="1"/>
          </p:cNvSpPr>
          <p:nvPr/>
        </p:nvSpPr>
        <p:spPr bwMode="auto">
          <a:xfrm>
            <a:off x="2057400" y="533400"/>
            <a:ext cx="4572000" cy="66992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a:r>
              <a:rPr lang="bn-BD" sz="3600" dirty="0">
                <a:solidFill>
                  <a:schemeClr val="bg1"/>
                </a:solidFill>
                <a:latin typeface="NikoshBAN" pitchFamily="2" charset="0"/>
                <a:cs typeface="NikoshBAN" pitchFamily="2" charset="0"/>
              </a:rPr>
              <a:t>ভাইরাস যেভাবে ক্ষতি করে</a:t>
            </a:r>
            <a:endParaRPr lang="en-US" sz="3600" dirty="0">
              <a:solidFill>
                <a:schemeClr val="bg1"/>
              </a:solidFill>
              <a:latin typeface="NikoshBAN" pitchFamily="2" charset="0"/>
              <a:cs typeface="NikoshBAN" pitchFamily="2" charset="0"/>
            </a:endParaRPr>
          </a:p>
        </p:txBody>
      </p:sp>
      <p:sp>
        <p:nvSpPr>
          <p:cNvPr id="13" name="Rectangle 12"/>
          <p:cNvSpPr>
            <a:spLocks noChangeArrowheads="1"/>
          </p:cNvSpPr>
          <p:nvPr/>
        </p:nvSpPr>
        <p:spPr bwMode="auto">
          <a:xfrm>
            <a:off x="1143000" y="2971800"/>
            <a:ext cx="9308690" cy="646331"/>
          </a:xfrm>
          <a:prstGeom prst="rect">
            <a:avLst/>
          </a:prstGeom>
          <a:noFill/>
          <a:ln w="12700">
            <a:solidFill>
              <a:schemeClr val="tx1"/>
            </a:solidFill>
            <a:miter lim="800000"/>
            <a:headEnd/>
            <a:tailEnd/>
          </a:ln>
        </p:spPr>
        <p:txBody>
          <a:bodyPr wrap="square">
            <a:spAutoFit/>
          </a:bodyPr>
          <a:lstStyle/>
          <a:p>
            <a:pPr algn="ctr" fontAlgn="auto">
              <a:spcBef>
                <a:spcPts val="0"/>
              </a:spcBef>
              <a:spcAft>
                <a:spcPts val="0"/>
              </a:spcAft>
              <a:defRPr/>
            </a:pPr>
            <a:r>
              <a:rPr lang="bn-BD" sz="3600" b="1" dirty="0">
                <a:solidFill>
                  <a:schemeClr val="tx1">
                    <a:lumMod val="95000"/>
                    <a:lumOff val="5000"/>
                  </a:schemeClr>
                </a:solidFill>
                <a:latin typeface="NikoshBAN" panose="02000000000000000000" pitchFamily="2" charset="0"/>
                <a:cs typeface="NikoshBAN" panose="02000000000000000000" pitchFamily="2" charset="0"/>
              </a:rPr>
              <a:t>কম্পিউটারে</a:t>
            </a:r>
            <a:r>
              <a:rPr lang="en-US" sz="3600" b="1" dirty="0">
                <a:solidFill>
                  <a:schemeClr val="tx1">
                    <a:lumMod val="95000"/>
                    <a:lumOff val="5000"/>
                  </a:schemeClr>
                </a:solidFill>
                <a:latin typeface="NikoshBAN" panose="02000000000000000000" pitchFamily="2" charset="0"/>
                <a:cs typeface="NikoshBAN" panose="02000000000000000000" pitchFamily="2" charset="0"/>
              </a:rPr>
              <a:t> </a:t>
            </a:r>
            <a:r>
              <a:rPr lang="bn-BD" sz="3600" b="1" dirty="0">
                <a:solidFill>
                  <a:schemeClr val="tx1">
                    <a:lumMod val="95000"/>
                    <a:lumOff val="5000"/>
                  </a:schemeClr>
                </a:solidFill>
                <a:latin typeface="NikoshBAN" panose="02000000000000000000" pitchFamily="2" charset="0"/>
                <a:cs typeface="NikoshBAN" panose="02000000000000000000" pitchFamily="2" charset="0"/>
              </a:rPr>
              <a:t>কাজ করার সময় হঠাৎ অবাঞ্ছিত বার্তা প্রদর্শন করে</a:t>
            </a:r>
            <a:endParaRPr lang="en-US" sz="3600" b="1" dirty="0"/>
          </a:p>
        </p:txBody>
      </p:sp>
      <p:sp>
        <p:nvSpPr>
          <p:cNvPr id="14" name="Rectangle 2"/>
          <p:cNvSpPr>
            <a:spLocks noChangeArrowheads="1"/>
          </p:cNvSpPr>
          <p:nvPr/>
        </p:nvSpPr>
        <p:spPr bwMode="auto">
          <a:xfrm>
            <a:off x="1143000" y="3733800"/>
            <a:ext cx="7543800" cy="646331"/>
          </a:xfrm>
          <a:prstGeom prst="rect">
            <a:avLst/>
          </a:prstGeom>
          <a:noFill/>
          <a:ln w="12700">
            <a:solidFill>
              <a:schemeClr val="tx1"/>
            </a:solidFill>
            <a:miter lim="800000"/>
            <a:headEnd/>
            <a:tailEnd/>
          </a:ln>
        </p:spPr>
        <p:txBody>
          <a:bodyPr wrap="square">
            <a:spAutoFit/>
          </a:bodyPr>
          <a:lstStyle/>
          <a:p>
            <a:r>
              <a:rPr lang="bn-BD" sz="3600" b="1" dirty="0">
                <a:solidFill>
                  <a:srgbClr val="0D0D0D"/>
                </a:solidFill>
                <a:latin typeface="NikoshBAN" pitchFamily="2" charset="0"/>
                <a:cs typeface="NikoshBAN" pitchFamily="2" charset="0"/>
              </a:rPr>
              <a:t>কম্পিউটার মনিটরের ডিসপ্লেকে </a:t>
            </a:r>
            <a:r>
              <a:rPr lang="en-US" sz="3600" b="1" dirty="0">
                <a:solidFill>
                  <a:srgbClr val="0D0D0D"/>
                </a:solidFill>
                <a:latin typeface="Times New Roman" pitchFamily="18" charset="0"/>
                <a:cs typeface="Times New Roman" pitchFamily="18" charset="0"/>
              </a:rPr>
              <a:t>Corrupt </a:t>
            </a:r>
            <a:r>
              <a:rPr lang="bn-BD" sz="3600" b="1" dirty="0">
                <a:solidFill>
                  <a:srgbClr val="0D0D0D"/>
                </a:solidFill>
                <a:latin typeface="NikoshBAN" pitchFamily="2" charset="0"/>
                <a:cs typeface="NikoshBAN" pitchFamily="2" charset="0"/>
              </a:rPr>
              <a:t>করে</a:t>
            </a:r>
            <a:endParaRPr lang="en-US" sz="3600" b="1" dirty="0">
              <a:latin typeface="Calibri" pitchFamily="34" charset="0"/>
            </a:endParaRPr>
          </a:p>
        </p:txBody>
      </p:sp>
      <p:pic>
        <p:nvPicPr>
          <p:cNvPr id="15" name="Picture 9" descr="virus 38"/>
          <p:cNvPicPr>
            <a:picLocks noChangeAspect="1" noChangeArrowheads="1"/>
          </p:cNvPicPr>
          <p:nvPr/>
        </p:nvPicPr>
        <p:blipFill rotWithShape="1">
          <a:blip r:embed="rId4"/>
          <a:srcRect/>
          <a:stretch/>
        </p:blipFill>
        <p:spPr bwMode="auto">
          <a:xfrm>
            <a:off x="457200" y="4458710"/>
            <a:ext cx="2133600" cy="1789690"/>
          </a:xfrm>
          <a:prstGeom prst="rect">
            <a:avLst/>
          </a:prstGeom>
          <a:noFill/>
          <a:ln w="9525">
            <a:noFill/>
            <a:miter lim="800000"/>
            <a:headEnd/>
            <a:tailEnd/>
          </a:ln>
        </p:spPr>
      </p:pic>
      <p:pic>
        <p:nvPicPr>
          <p:cNvPr id="16" name="Picture 10" descr="virus 34"/>
          <p:cNvPicPr>
            <a:picLocks noChangeAspect="1" noChangeArrowheads="1"/>
          </p:cNvPicPr>
          <p:nvPr/>
        </p:nvPicPr>
        <p:blipFill>
          <a:blip r:embed="rId5"/>
          <a:srcRect/>
          <a:stretch>
            <a:fillRect/>
          </a:stretch>
        </p:blipFill>
        <p:spPr bwMode="auto">
          <a:xfrm>
            <a:off x="8153400" y="4495800"/>
            <a:ext cx="2286000" cy="1752600"/>
          </a:xfrm>
          <a:prstGeom prst="rect">
            <a:avLst/>
          </a:prstGeom>
          <a:noFill/>
          <a:ln w="9525">
            <a:noFill/>
            <a:miter lim="800000"/>
            <a:headEnd/>
            <a:tailEnd/>
          </a:ln>
        </p:spPr>
      </p:pic>
      <p:pic>
        <p:nvPicPr>
          <p:cNvPr id="17" name="Picture 11" descr="virus 23"/>
          <p:cNvPicPr>
            <a:picLocks noChangeAspect="1" noChangeArrowheads="1"/>
          </p:cNvPicPr>
          <p:nvPr/>
        </p:nvPicPr>
        <p:blipFill>
          <a:blip r:embed="rId6"/>
          <a:srcRect/>
          <a:stretch>
            <a:fillRect/>
          </a:stretch>
        </p:blipFill>
        <p:spPr bwMode="auto">
          <a:xfrm>
            <a:off x="8458200" y="533400"/>
            <a:ext cx="1993490" cy="1180668"/>
          </a:xfrm>
          <a:prstGeom prst="rect">
            <a:avLst/>
          </a:prstGeom>
          <a:noFill/>
          <a:ln w="9525">
            <a:noFill/>
            <a:miter lim="800000"/>
            <a:headEnd/>
            <a:tailEnd/>
          </a:ln>
        </p:spPr>
      </p:pic>
      <p:pic>
        <p:nvPicPr>
          <p:cNvPr id="18" name="Picture 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855507" y="4495800"/>
            <a:ext cx="2469093" cy="1779587"/>
          </a:xfrm>
          <a:prstGeom prst="rect">
            <a:avLst/>
          </a:prstGeom>
          <a:noFill/>
          <a:ln w="9525">
            <a:noFill/>
            <a:miter lim="800000"/>
            <a:headEnd/>
            <a:tailEnd/>
          </a:ln>
        </p:spPr>
      </p:pic>
    </p:spTree>
    <p:extLst>
      <p:ext uri="{BB962C8B-B14F-4D97-AF65-F5344CB8AC3E}">
        <p14:creationId xmlns:p14="http://schemas.microsoft.com/office/powerpoint/2010/main" val="30438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832" y="139138"/>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Rectangle 9"/>
          <p:cNvSpPr>
            <a:spLocks noChangeArrowheads="1"/>
          </p:cNvSpPr>
          <p:nvPr/>
        </p:nvSpPr>
        <p:spPr bwMode="auto">
          <a:xfrm>
            <a:off x="614516" y="2133600"/>
            <a:ext cx="8001000" cy="4201150"/>
          </a:xfrm>
          <a:prstGeom prst="rect">
            <a:avLst/>
          </a:prstGeom>
          <a:noFill/>
          <a:ln w="9525">
            <a:noFill/>
            <a:miter lim="800000"/>
            <a:headEnd/>
            <a:tailEnd/>
          </a:ln>
        </p:spPr>
        <p:txBody>
          <a:bodyPr wrap="square">
            <a:spAutoFit/>
          </a:bodyPr>
          <a:lstStyle/>
          <a:p>
            <a:pPr algn="ctr">
              <a:lnSpc>
                <a:spcPct val="150000"/>
              </a:lnSpc>
            </a:pPr>
            <a:endParaRPr lang="bn-IN" dirty="0">
              <a:solidFill>
                <a:srgbClr val="3333FF"/>
              </a:solidFill>
              <a:latin typeface="NikoshBAN" pitchFamily="2" charset="0"/>
              <a:cs typeface="NikoshBAN" pitchFamily="2" charset="0"/>
            </a:endParaRPr>
          </a:p>
          <a:p>
            <a:pPr>
              <a:lnSpc>
                <a:spcPct val="150000"/>
              </a:lnSpc>
              <a:buFont typeface="Calibri" pitchFamily="34" charset="0"/>
              <a:buAutoNum type="arabicPeriod"/>
            </a:pPr>
            <a:r>
              <a:rPr lang="bn-BD" sz="4000" b="1" dirty="0">
                <a:latin typeface="NikoshBAN" pitchFamily="2" charset="0"/>
                <a:cs typeface="NikoshBAN" pitchFamily="2" charset="0"/>
              </a:rPr>
              <a:t>বায়োসের কার্যক্রম স্থগিত করে দেয় ।</a:t>
            </a:r>
            <a:endParaRPr lang="bn-IN" sz="4000" b="1" dirty="0">
              <a:latin typeface="NikoshBAN" pitchFamily="2" charset="0"/>
              <a:cs typeface="NikoshBAN" pitchFamily="2" charset="0"/>
            </a:endParaRPr>
          </a:p>
          <a:p>
            <a:pPr>
              <a:lnSpc>
                <a:spcPct val="150000"/>
              </a:lnSpc>
              <a:buFont typeface="Calibri" pitchFamily="34" charset="0"/>
              <a:buAutoNum type="arabicPeriod"/>
            </a:pPr>
            <a:r>
              <a:rPr lang="bn-BD" sz="4000" b="1" dirty="0">
                <a:latin typeface="NikoshBAN" pitchFamily="2" charset="0"/>
                <a:cs typeface="NikoshBAN" pitchFamily="2" charset="0"/>
              </a:rPr>
              <a:t>কম্পিউটারের কার্যক্রম স্থগিত করে দেয় </a:t>
            </a:r>
            <a:r>
              <a:rPr lang="bn-IN" sz="4000" b="1" dirty="0">
                <a:latin typeface="NikoshBAN" pitchFamily="2" charset="0"/>
                <a:cs typeface="NikoshBAN" pitchFamily="2" charset="0"/>
              </a:rPr>
              <a:t>।</a:t>
            </a:r>
          </a:p>
          <a:p>
            <a:pPr>
              <a:lnSpc>
                <a:spcPct val="150000"/>
              </a:lnSpc>
              <a:buFont typeface="Calibri" pitchFamily="34" charset="0"/>
              <a:buAutoNum type="arabicPeriod"/>
            </a:pPr>
            <a:r>
              <a:rPr lang="bn-BD" sz="4000" b="1" dirty="0">
                <a:latin typeface="NikoshBAN" pitchFamily="2" charset="0"/>
                <a:cs typeface="NikoshBAN" pitchFamily="2" charset="0"/>
              </a:rPr>
              <a:t>হার্ডওয়্যারের ক্ষতি করতে পারে</a:t>
            </a:r>
            <a:r>
              <a:rPr lang="bn-IN" sz="4000" b="1" dirty="0">
                <a:latin typeface="NikoshBAN" pitchFamily="2" charset="0"/>
                <a:cs typeface="NikoshBAN" pitchFamily="2" charset="0"/>
              </a:rPr>
              <a:t> ।</a:t>
            </a:r>
          </a:p>
          <a:p>
            <a:pPr>
              <a:lnSpc>
                <a:spcPct val="150000"/>
              </a:lnSpc>
              <a:buFont typeface="Calibri" pitchFamily="34" charset="0"/>
              <a:buAutoNum type="arabicPeriod"/>
            </a:pPr>
            <a:r>
              <a:rPr lang="bn-BD" sz="4000" b="1" dirty="0">
                <a:latin typeface="NikoshBAN" pitchFamily="2" charset="0"/>
                <a:cs typeface="NikoshBAN" pitchFamily="2" charset="0"/>
              </a:rPr>
              <a:t>মুল্যবান প্রোগ্রাম ও ডাটা নষ্ট করে দিতে পারে </a:t>
            </a:r>
            <a:r>
              <a:rPr lang="bn-IN" sz="4000" b="1" dirty="0" smtClean="0">
                <a:latin typeface="NikoshBAN" pitchFamily="2" charset="0"/>
                <a:cs typeface="NikoshBAN" pitchFamily="2" charset="0"/>
              </a:rPr>
              <a:t>।</a:t>
            </a:r>
            <a:endParaRPr lang="bn-IN" sz="2400" b="1" dirty="0">
              <a:latin typeface="NikoshBAN" pitchFamily="2" charset="0"/>
              <a:cs typeface="NikoshBAN" pitchFamily="2" charset="0"/>
            </a:endParaRPr>
          </a:p>
        </p:txBody>
      </p:sp>
      <p:grpSp>
        <p:nvGrpSpPr>
          <p:cNvPr id="11" name="Rounded Rectangle 2"/>
          <p:cNvGrpSpPr>
            <a:grpSpLocks/>
          </p:cNvGrpSpPr>
          <p:nvPr/>
        </p:nvGrpSpPr>
        <p:grpSpPr bwMode="auto">
          <a:xfrm>
            <a:off x="609600" y="609600"/>
            <a:ext cx="9448800" cy="1352550"/>
            <a:chOff x="649" y="768"/>
            <a:chExt cx="4093" cy="852"/>
          </a:xfrm>
        </p:grpSpPr>
        <p:pic>
          <p:nvPicPr>
            <p:cNvPr id="12" name="Rounded Rectangle 2"/>
            <p:cNvPicPr>
              <a:picLocks noChangeArrowheads="1"/>
            </p:cNvPicPr>
            <p:nvPr/>
          </p:nvPicPr>
          <p:blipFill>
            <a:blip r:embed="rId4"/>
            <a:srcRect/>
            <a:stretch>
              <a:fillRect/>
            </a:stretch>
          </p:blipFill>
          <p:spPr bwMode="auto">
            <a:xfrm>
              <a:off x="649" y="768"/>
              <a:ext cx="4093" cy="852"/>
            </a:xfrm>
            <a:prstGeom prst="rect">
              <a:avLst/>
            </a:prstGeom>
            <a:noFill/>
            <a:ln w="9525">
              <a:noFill/>
              <a:miter lim="800000"/>
              <a:headEnd/>
              <a:tailEnd/>
            </a:ln>
          </p:spPr>
        </p:pic>
        <p:sp>
          <p:nvSpPr>
            <p:cNvPr id="13" name="Text Box 7"/>
            <p:cNvSpPr txBox="1">
              <a:spLocks noChangeArrowheads="1"/>
            </p:cNvSpPr>
            <p:nvPr/>
          </p:nvSpPr>
          <p:spPr bwMode="auto">
            <a:xfrm>
              <a:off x="710" y="827"/>
              <a:ext cx="3979" cy="736"/>
            </a:xfrm>
            <a:prstGeom prst="rect">
              <a:avLst/>
            </a:prstGeom>
            <a:solidFill>
              <a:schemeClr val="accent2"/>
            </a:solidFill>
            <a:ln w="9525">
              <a:noFill/>
              <a:miter lim="800000"/>
              <a:headEnd/>
              <a:tailEnd/>
            </a:ln>
          </p:spPr>
          <p:txBody>
            <a:bodyPr anchor="ctr"/>
            <a:lstStyle/>
            <a:p>
              <a:pPr algn="ctr"/>
              <a:r>
                <a:rPr lang="bn-BD" sz="6000" dirty="0">
                  <a:solidFill>
                    <a:schemeClr val="bg1"/>
                  </a:solidFill>
                  <a:latin typeface="NikoshBAN" pitchFamily="2" charset="0"/>
                  <a:cs typeface="NikoshBAN" pitchFamily="2" charset="0"/>
                </a:rPr>
                <a:t>ভাইরাসের ক্ষতিকারক দিক</a:t>
              </a:r>
              <a:endParaRPr lang="bn-IN" sz="9600" dirty="0">
                <a:solidFill>
                  <a:schemeClr val="bg1"/>
                </a:solidFill>
                <a:latin typeface="NikoshBAN" pitchFamily="2" charset="0"/>
                <a:cs typeface="NikoshBAN" pitchFamily="2" charset="0"/>
              </a:endParaRPr>
            </a:p>
          </p:txBody>
        </p:sp>
      </p:grpSp>
    </p:spTree>
    <p:extLst>
      <p:ext uri="{BB962C8B-B14F-4D97-AF65-F5344CB8AC3E}">
        <p14:creationId xmlns:p14="http://schemas.microsoft.com/office/powerpoint/2010/main" val="7858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decel="50000" fill="hold">
                                          <p:stCondLst>
                                            <p:cond delay="0"/>
                                          </p:stCondLst>
                                        </p:cTn>
                                        <p:tgtEl>
                                          <p:spTgt spid="10">
                                            <p:txEl>
                                              <p:pRg st="1" end="1"/>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0">
                                            <p:txEl>
                                              <p:pRg st="1" end="1"/>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0">
                                            <p:txEl>
                                              <p:pRg st="1" end="1"/>
                                            </p:txEl>
                                          </p:spTgt>
                                        </p:tgtEl>
                                        <p:attrNameLst>
                                          <p:attrName>ppt_w</p:attrName>
                                        </p:attrNameLst>
                                      </p:cBhvr>
                                      <p:tavLst>
                                        <p:tav tm="0">
                                          <p:val>
                                            <p:strVal val="#ppt_w*.05"/>
                                          </p:val>
                                        </p:tav>
                                        <p:tav tm="100000">
                                          <p:val>
                                            <p:strVal val="#ppt_w"/>
                                          </p:val>
                                        </p:tav>
                                      </p:tavLst>
                                    </p:anim>
                                    <p:anim calcmode="lin" valueType="num">
                                      <p:cBhvr>
                                        <p:cTn id="18" dur="1000" fill="hold"/>
                                        <p:tgtEl>
                                          <p:spTgt spid="10">
                                            <p:txEl>
                                              <p:pRg st="1" end="1"/>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0">
                                            <p:txEl>
                                              <p:pRg st="1" end="1"/>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0">
                                            <p:txEl>
                                              <p:pRg st="1" end="1"/>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0">
                                            <p:txEl>
                                              <p:pRg st="1" end="1"/>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decel="50000" fill="hold">
                                          <p:stCondLst>
                                            <p:cond delay="0"/>
                                          </p:stCondLst>
                                        </p:cTn>
                                        <p:tgtEl>
                                          <p:spTgt spid="10">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10">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p:cTn id="39" dur="500" decel="50000" fill="hold">
                                          <p:stCondLst>
                                            <p:cond delay="0"/>
                                          </p:stCondLst>
                                        </p:cTn>
                                        <p:tgtEl>
                                          <p:spTgt spid="10">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10">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 calcmode="lin" valueType="num">
                                      <p:cBhvr>
                                        <p:cTn id="51" dur="500" decel="50000" fill="hold">
                                          <p:stCondLst>
                                            <p:cond delay="0"/>
                                          </p:stCondLst>
                                        </p:cTn>
                                        <p:tgtEl>
                                          <p:spTgt spid="10">
                                            <p:txEl>
                                              <p:pRg st="4" end="4"/>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0">
                                            <p:txEl>
                                              <p:pRg st="4" end="4"/>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0">
                                            <p:txEl>
                                              <p:pRg st="4" end="4"/>
                                            </p:txEl>
                                          </p:spTgt>
                                        </p:tgtEl>
                                        <p:attrNameLst>
                                          <p:attrName>ppt_w</p:attrName>
                                        </p:attrNameLst>
                                      </p:cBhvr>
                                      <p:tavLst>
                                        <p:tav tm="0">
                                          <p:val>
                                            <p:strVal val="#ppt_w*.05"/>
                                          </p:val>
                                        </p:tav>
                                        <p:tav tm="100000">
                                          <p:val>
                                            <p:strVal val="#ppt_w"/>
                                          </p:val>
                                        </p:tav>
                                      </p:tavLst>
                                    </p:anim>
                                    <p:anim calcmode="lin" valueType="num">
                                      <p:cBhvr>
                                        <p:cTn id="54" dur="1000" fill="hold"/>
                                        <p:tgtEl>
                                          <p:spTgt spid="10">
                                            <p:txEl>
                                              <p:pRg st="4" end="4"/>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0">
                                            <p:txEl>
                                              <p:pRg st="4" end="4"/>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0">
                                            <p:txEl>
                                              <p:pRg st="4" end="4"/>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0">
                                            <p:txEl>
                                              <p:pRg st="4" end="4"/>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2" name="TextBox 2"/>
          <p:cNvSpPr txBox="1">
            <a:spLocks noChangeArrowheads="1"/>
          </p:cNvSpPr>
          <p:nvPr/>
        </p:nvSpPr>
        <p:spPr bwMode="auto">
          <a:xfrm>
            <a:off x="3162300" y="561104"/>
            <a:ext cx="4572000" cy="83099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a:r>
              <a:rPr lang="en-US" sz="4800" dirty="0" err="1" smtClean="0">
                <a:solidFill>
                  <a:schemeClr val="bg1"/>
                </a:solidFill>
                <a:latin typeface="NikoshBAN" pitchFamily="2" charset="0"/>
                <a:cs typeface="NikoshBAN" pitchFamily="2" charset="0"/>
              </a:rPr>
              <a:t>জোড়ায়</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কাজ</a:t>
            </a:r>
            <a:endParaRPr lang="en-US" sz="4800" dirty="0">
              <a:solidFill>
                <a:schemeClr val="bg1"/>
              </a:solidFill>
              <a:latin typeface="NikoshBAN" pitchFamily="2" charset="0"/>
              <a:cs typeface="NikoshBAN" pitchFamily="2" charset="0"/>
            </a:endParaRPr>
          </a:p>
        </p:txBody>
      </p:sp>
      <p:sp>
        <p:nvSpPr>
          <p:cNvPr id="2" name="TextBox 1"/>
          <p:cNvSpPr txBox="1"/>
          <p:nvPr/>
        </p:nvSpPr>
        <p:spPr>
          <a:xfrm>
            <a:off x="304800" y="2573785"/>
            <a:ext cx="10724411" cy="1754326"/>
          </a:xfrm>
          <a:prstGeom prst="rect">
            <a:avLst/>
          </a:prstGeom>
          <a:noFill/>
        </p:spPr>
        <p:txBody>
          <a:bodyPr wrap="none" rtlCol="0">
            <a:spAutoFit/>
          </a:bodyPr>
          <a:lstStyle/>
          <a:p>
            <a:pPr marL="685800" indent="-685800">
              <a:buFont typeface="Arial" pitchFamily="34" charset="0"/>
              <a:buChar char="•"/>
            </a:pPr>
            <a:r>
              <a:rPr lang="en-US" sz="5400" b="1" dirty="0" err="1" smtClean="0">
                <a:latin typeface="NikoshBAN" pitchFamily="2" charset="0"/>
                <a:cs typeface="NikoshBAN" pitchFamily="2" charset="0"/>
              </a:rPr>
              <a:t>জোড়ায়</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আলোচনা</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ভাইরাসের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ক্ষতিকারক</a:t>
            </a:r>
            <a:r>
              <a:rPr lang="en-US" sz="5400" b="1" dirty="0" smtClean="0">
                <a:latin typeface="NikoshBAN" pitchFamily="2" charset="0"/>
                <a:cs typeface="NikoshBAN" pitchFamily="2" charset="0"/>
              </a:rPr>
              <a:t> </a:t>
            </a:r>
          </a:p>
          <a:p>
            <a:r>
              <a:rPr lang="en-US" sz="5400" b="1" dirty="0" err="1" smtClean="0">
                <a:latin typeface="NikoshBAN" pitchFamily="2" charset="0"/>
                <a:cs typeface="NikoshBAN" pitchFamily="2" charset="0"/>
              </a:rPr>
              <a:t>দিকগুলো</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লিখ</a:t>
            </a:r>
            <a:r>
              <a:rPr lang="en-US" sz="5400" b="1" dirty="0" smtClean="0">
                <a:latin typeface="NikoshBAN" pitchFamily="2" charset="0"/>
                <a:cs typeface="NikoshBAN" pitchFamily="2" charset="0"/>
              </a:rPr>
              <a:t>।</a:t>
            </a:r>
            <a:endParaRPr lang="en-US" sz="5400" b="1" dirty="0">
              <a:latin typeface="NikoshBAN" pitchFamily="2" charset="0"/>
              <a:cs typeface="NikoshBAN" pitchFamily="2" charset="0"/>
            </a:endParaRPr>
          </a:p>
        </p:txBody>
      </p:sp>
      <p:sp>
        <p:nvSpPr>
          <p:cNvPr id="19" name="Oval 18"/>
          <p:cNvSpPr/>
          <p:nvPr/>
        </p:nvSpPr>
        <p:spPr>
          <a:xfrm>
            <a:off x="8455416" y="784088"/>
            <a:ext cx="1295400" cy="12160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NikoshBAN" pitchFamily="2" charset="0"/>
                <a:cs typeface="NikoshBAN" pitchFamily="2" charset="0"/>
              </a:rPr>
              <a:t>৫</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a:t>
            </a:r>
            <a:r>
              <a:rPr lang="en-US" sz="28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14269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0" end="0"/>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6200" y="11749"/>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Rectangle 2"/>
          <p:cNvSpPr>
            <a:spLocks noChangeArrowheads="1"/>
          </p:cNvSpPr>
          <p:nvPr/>
        </p:nvSpPr>
        <p:spPr bwMode="auto">
          <a:xfrm>
            <a:off x="990601" y="381000"/>
            <a:ext cx="7921778" cy="769441"/>
          </a:xfrm>
          <a:prstGeom prst="rect">
            <a:avLst/>
          </a:prstGeom>
          <a:blipFill>
            <a:blip r:embed="rId4"/>
            <a:tile tx="0" ty="0" sx="100000" sy="100000" flip="none" algn="tl"/>
          </a:blipFill>
          <a:ln w="76200" cmpd="tri">
            <a:solidFill>
              <a:schemeClr val="tx1"/>
            </a:solidFill>
            <a:miter lim="800000"/>
            <a:headEnd/>
            <a:tailEnd/>
          </a:ln>
        </p:spPr>
        <p:txBody>
          <a:bodyPr wrap="square">
            <a:spAutoFit/>
          </a:bodyPr>
          <a:lstStyle/>
          <a:p>
            <a:pPr algn="ctr"/>
            <a:r>
              <a:rPr lang="bn-BD" sz="4400" b="1" dirty="0">
                <a:solidFill>
                  <a:schemeClr val="tx2"/>
                </a:solidFill>
                <a:latin typeface="NikoshBAN" pitchFamily="2" charset="0"/>
                <a:cs typeface="NikoshBAN" pitchFamily="2" charset="0"/>
              </a:rPr>
              <a:t>কম্পিউটার কিভাবে ভাইরাসে আক্রান্ত হয় ?</a:t>
            </a:r>
            <a:endParaRPr lang="en-US" sz="4400" b="1" dirty="0">
              <a:solidFill>
                <a:schemeClr val="tx2"/>
              </a:solidFill>
              <a:latin typeface="NikoshBAN" pitchFamily="2" charset="0"/>
              <a:cs typeface="NikoshBAN" pitchFamily="2" charset="0"/>
            </a:endParaRPr>
          </a:p>
        </p:txBody>
      </p:sp>
      <p:pic>
        <p:nvPicPr>
          <p:cNvPr id="11" name="Picture 10" descr="sfaass.jpg"/>
          <p:cNvPicPr>
            <a:picLocks noChangeAspect="1"/>
          </p:cNvPicPr>
          <p:nvPr/>
        </p:nvPicPr>
        <p:blipFill>
          <a:blip r:embed="rId5"/>
          <a:srcRect/>
          <a:stretch>
            <a:fillRect/>
          </a:stretch>
        </p:blipFill>
        <p:spPr bwMode="auto">
          <a:xfrm>
            <a:off x="8439194" y="5024433"/>
            <a:ext cx="1837044" cy="1301755"/>
          </a:xfrm>
          <a:prstGeom prst="rect">
            <a:avLst/>
          </a:prstGeom>
          <a:noFill/>
          <a:ln w="9525">
            <a:noFill/>
            <a:miter lim="800000"/>
            <a:headEnd/>
            <a:tailEnd/>
          </a:ln>
        </p:spPr>
      </p:pic>
      <p:pic>
        <p:nvPicPr>
          <p:cNvPr id="12" name="Picture 11" descr="fhffghm.jpg"/>
          <p:cNvPicPr>
            <a:picLocks noChangeAspect="1"/>
          </p:cNvPicPr>
          <p:nvPr/>
        </p:nvPicPr>
        <p:blipFill>
          <a:blip r:embed="rId6"/>
          <a:srcRect/>
          <a:stretch>
            <a:fillRect/>
          </a:stretch>
        </p:blipFill>
        <p:spPr bwMode="auto">
          <a:xfrm>
            <a:off x="8439194" y="1277937"/>
            <a:ext cx="1837042" cy="1160463"/>
          </a:xfrm>
          <a:prstGeom prst="rect">
            <a:avLst/>
          </a:prstGeom>
          <a:noFill/>
          <a:ln w="9525">
            <a:noFill/>
            <a:miter lim="800000"/>
            <a:headEnd/>
            <a:tailEnd/>
          </a:ln>
        </p:spPr>
      </p:pic>
      <p:pic>
        <p:nvPicPr>
          <p:cNvPr id="13" name="Picture 12" descr="external-hdd-case.jpg"/>
          <p:cNvPicPr>
            <a:picLocks noChangeAspect="1"/>
          </p:cNvPicPr>
          <p:nvPr/>
        </p:nvPicPr>
        <p:blipFill>
          <a:blip r:embed="rId7"/>
          <a:srcRect/>
          <a:stretch>
            <a:fillRect/>
          </a:stretch>
        </p:blipFill>
        <p:spPr bwMode="auto">
          <a:xfrm>
            <a:off x="8439194" y="3690933"/>
            <a:ext cx="1837043" cy="1333500"/>
          </a:xfrm>
          <a:prstGeom prst="rect">
            <a:avLst/>
          </a:prstGeom>
          <a:noFill/>
          <a:ln w="9525">
            <a:noFill/>
            <a:miter lim="800000"/>
            <a:headEnd/>
            <a:tailEnd/>
          </a:ln>
        </p:spPr>
      </p:pic>
      <p:pic>
        <p:nvPicPr>
          <p:cNvPr id="14" name="Picture 13" descr="letter_computer.jpg"/>
          <p:cNvPicPr>
            <a:picLocks noChangeAspect="1"/>
          </p:cNvPicPr>
          <p:nvPr/>
        </p:nvPicPr>
        <p:blipFill>
          <a:blip r:embed="rId8"/>
          <a:srcRect/>
          <a:stretch>
            <a:fillRect/>
          </a:stretch>
        </p:blipFill>
        <p:spPr bwMode="auto">
          <a:xfrm>
            <a:off x="8439194" y="2438400"/>
            <a:ext cx="1837043" cy="1245605"/>
          </a:xfrm>
          <a:prstGeom prst="rect">
            <a:avLst/>
          </a:prstGeom>
          <a:noFill/>
          <a:ln w="9525">
            <a:noFill/>
            <a:miter lim="800000"/>
            <a:headEnd/>
            <a:tailEnd/>
          </a:ln>
        </p:spPr>
      </p:pic>
      <p:sp>
        <p:nvSpPr>
          <p:cNvPr id="15" name="Title 5"/>
          <p:cNvSpPr>
            <a:spLocks noGrp="1"/>
          </p:cNvSpPr>
          <p:nvPr>
            <p:ph type="ctrTitle" idx="4294967295"/>
          </p:nvPr>
        </p:nvSpPr>
        <p:spPr>
          <a:xfrm>
            <a:off x="1066800" y="1408905"/>
            <a:ext cx="6629013" cy="898525"/>
          </a:xfrm>
          <a:prstGeom prst="rect">
            <a:avLst/>
          </a:prstGeom>
          <a:solidFill>
            <a:schemeClr val="accent3">
              <a:lumMod val="40000"/>
              <a:lumOff val="60000"/>
            </a:schemeClr>
          </a:solidFill>
        </p:spPr>
        <p:txBody>
          <a:bodyPr/>
          <a:lstStyle/>
          <a:p>
            <a:pPr algn="l"/>
            <a:r>
              <a:rPr lang="bn-BD" sz="32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ইন্টারনেট থেকে সফটওয়্যার ডাউনলোড </a:t>
            </a:r>
            <a:r>
              <a:rPr lang="bn-BD" sz="32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করলে</a:t>
            </a:r>
            <a:endParaRPr lang="en-US" sz="3200" b="1" dirty="0">
              <a:solidFill>
                <a:srgbClr val="002060"/>
              </a:solidFill>
              <a:effectLst>
                <a:outerShdw blurRad="38100" dist="38100" dir="2700000" algn="tl">
                  <a:srgbClr val="000000">
                    <a:alpha val="43137"/>
                  </a:srgbClr>
                </a:outerShdw>
              </a:effectLst>
            </a:endParaRPr>
          </a:p>
        </p:txBody>
      </p:sp>
      <p:sp>
        <p:nvSpPr>
          <p:cNvPr id="16" name="Title 5"/>
          <p:cNvSpPr txBox="1">
            <a:spLocks/>
          </p:cNvSpPr>
          <p:nvPr/>
        </p:nvSpPr>
        <p:spPr bwMode="auto">
          <a:xfrm>
            <a:off x="1066800" y="2590800"/>
            <a:ext cx="7125900" cy="914400"/>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200000"/>
              </a:lnSpc>
            </a:pPr>
            <a:r>
              <a:rPr lang="bn-BD" sz="3600" b="1" dirty="0">
                <a:effectLst>
                  <a:outerShdw blurRad="38100" dist="38100" dir="2700000" algn="tl">
                    <a:srgbClr val="000000">
                      <a:alpha val="43137"/>
                    </a:srgbClr>
                  </a:outerShdw>
                </a:effectLst>
                <a:latin typeface="NikoshBAN" pitchFamily="2" charset="0"/>
                <a:cs typeface="NikoshBAN" pitchFamily="2" charset="0"/>
              </a:rPr>
              <a:t>ইন্টারনেটের মাধ্যমে ই-মেইল গ্রহন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করলে</a:t>
            </a:r>
            <a:endParaRPr lang="bn-IN"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7" name="Title 5"/>
          <p:cNvSpPr txBox="1">
            <a:spLocks/>
          </p:cNvSpPr>
          <p:nvPr/>
        </p:nvSpPr>
        <p:spPr bwMode="auto">
          <a:xfrm>
            <a:off x="1066801" y="3690933"/>
            <a:ext cx="7125900" cy="957267"/>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200000"/>
              </a:lnSpc>
            </a:pPr>
            <a:r>
              <a:rPr lang="bn-BD" b="1" dirty="0">
                <a:latin typeface="NikoshBAN" pitchFamily="2" charset="0"/>
                <a:cs typeface="NikoshBAN" pitchFamily="2" charset="0"/>
              </a:rPr>
              <a:t>মোবাইল মেমোরি ব্যবহার করলে</a:t>
            </a:r>
            <a:r>
              <a:rPr lang="bn-IN" b="1" dirty="0">
                <a:latin typeface="NikoshBAN" pitchFamily="2" charset="0"/>
                <a:cs typeface="NikoshBAN" pitchFamily="2" charset="0"/>
              </a:rPr>
              <a:t> </a:t>
            </a:r>
          </a:p>
        </p:txBody>
      </p:sp>
      <p:sp>
        <p:nvSpPr>
          <p:cNvPr id="18" name="Title 5"/>
          <p:cNvSpPr txBox="1">
            <a:spLocks/>
          </p:cNvSpPr>
          <p:nvPr/>
        </p:nvSpPr>
        <p:spPr bwMode="auto">
          <a:xfrm>
            <a:off x="1066800" y="5024433"/>
            <a:ext cx="7049700" cy="919167"/>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bn-BD" sz="3200" b="1" dirty="0">
                <a:latin typeface="NikoshBAN" pitchFamily="2" charset="0"/>
                <a:cs typeface="NikoshBAN" pitchFamily="2" charset="0"/>
              </a:rPr>
              <a:t>ভাইরাস আছে এমন পেনড্রাইভ / ডিস্ক থেকে ফাইল</a:t>
            </a:r>
            <a:r>
              <a:rPr lang="en-US" sz="3200" b="1" dirty="0">
                <a:latin typeface="NikoshBAN" pitchFamily="2" charset="0"/>
                <a:cs typeface="NikoshBAN" pitchFamily="2" charset="0"/>
              </a:rPr>
              <a:t> </a:t>
            </a:r>
            <a:r>
              <a:rPr lang="bn-BD" sz="3200" b="1" dirty="0">
                <a:latin typeface="NikoshBAN" pitchFamily="2" charset="0"/>
                <a:cs typeface="NikoshBAN" pitchFamily="2" charset="0"/>
              </a:rPr>
              <a:t>কপি </a:t>
            </a:r>
            <a:r>
              <a:rPr lang="bn-BD" sz="3200" b="1" dirty="0" smtClean="0">
                <a:latin typeface="NikoshBAN" pitchFamily="2" charset="0"/>
                <a:cs typeface="NikoshBAN" pitchFamily="2" charset="0"/>
              </a:rPr>
              <a:t>করলে</a:t>
            </a:r>
            <a:endParaRPr lang="bn-IN" sz="3200" b="1" dirty="0">
              <a:latin typeface="NikoshBAN" pitchFamily="2" charset="0"/>
              <a:cs typeface="NikoshBAN" pitchFamily="2" charset="0"/>
            </a:endParaRPr>
          </a:p>
        </p:txBody>
      </p:sp>
    </p:spTree>
    <p:extLst>
      <p:ext uri="{BB962C8B-B14F-4D97-AF65-F5344CB8AC3E}">
        <p14:creationId xmlns:p14="http://schemas.microsoft.com/office/powerpoint/2010/main" val="317580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Rectangle 9"/>
          <p:cNvSpPr>
            <a:spLocks noChangeArrowheads="1"/>
          </p:cNvSpPr>
          <p:nvPr/>
        </p:nvSpPr>
        <p:spPr bwMode="auto">
          <a:xfrm>
            <a:off x="1676399" y="329189"/>
            <a:ext cx="7601125" cy="923330"/>
          </a:xfrm>
          <a:prstGeom prst="rect">
            <a:avLst/>
          </a:prstGeom>
          <a:solidFill>
            <a:schemeClr val="accent2">
              <a:lumMod val="20000"/>
              <a:lumOff val="80000"/>
            </a:schemeClr>
          </a:solidFill>
          <a:ln w="25400" algn="ctr">
            <a:solidFill>
              <a:schemeClr val="tx1"/>
            </a:solid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ভাইরাস</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থেকে</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মুক্তির</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উপায়</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endParaRPr>
          </a:p>
        </p:txBody>
      </p:sp>
      <p:sp>
        <p:nvSpPr>
          <p:cNvPr id="11" name="Rectangle 10"/>
          <p:cNvSpPr>
            <a:spLocks noChangeArrowheads="1"/>
          </p:cNvSpPr>
          <p:nvPr/>
        </p:nvSpPr>
        <p:spPr bwMode="auto">
          <a:xfrm>
            <a:off x="457200" y="1600200"/>
            <a:ext cx="9982200" cy="4339650"/>
          </a:xfrm>
          <a:prstGeom prst="rect">
            <a:avLst/>
          </a:prstGeom>
          <a:noFill/>
          <a:ln w="38100">
            <a:noFill/>
            <a:miter lim="800000"/>
            <a:headEnd/>
            <a:tailEnd/>
          </a:ln>
        </p:spPr>
        <p:txBody>
          <a:bodyPr wrap="square">
            <a:spAutoFit/>
          </a:bodyPr>
          <a:lstStyle/>
          <a:p>
            <a:pPr>
              <a:buFontTx/>
              <a:buBlip>
                <a:blip r:embed="rId4"/>
              </a:buBlip>
            </a:pP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এন্টিভাইরাস </a:t>
            </a:r>
            <a:r>
              <a:rPr lang="bn-BD" sz="4000" b="1" dirty="0">
                <a:latin typeface="NikoshBAN" pitchFamily="2" charset="0"/>
                <a:cs typeface="NikoshBAN" pitchFamily="2" charset="0"/>
              </a:rPr>
              <a:t>ব্যবহার করা</a:t>
            </a:r>
            <a:endParaRPr lang="en-US" sz="4000" b="1" dirty="0">
              <a:latin typeface="NikoshBAN" pitchFamily="2" charset="0"/>
              <a:cs typeface="NikoshBAN" pitchFamily="2" charset="0"/>
            </a:endParaRPr>
          </a:p>
          <a:p>
            <a:pPr>
              <a:buFontTx/>
              <a:buBlip>
                <a:blip r:embed="rId4"/>
              </a:buBlip>
            </a:pP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সিস্টেম </a:t>
            </a:r>
            <a:r>
              <a:rPr lang="bn-BD" sz="4000" b="1" dirty="0">
                <a:latin typeface="NikoshBAN" pitchFamily="2" charset="0"/>
                <a:cs typeface="NikoshBAN" pitchFamily="2" charset="0"/>
              </a:rPr>
              <a:t>ভাইরাস দ্বারা আক্রান্ত হলে এটি </a:t>
            </a:r>
            <a:endParaRPr lang="en-US" sz="4000" b="1" dirty="0" smtClean="0">
              <a:latin typeface="NikoshBAN" pitchFamily="2" charset="0"/>
              <a:cs typeface="NikoshBAN" pitchFamily="2" charset="0"/>
            </a:endParaRPr>
          </a:p>
          <a:p>
            <a:r>
              <a:rPr lang="en-US" sz="4000" b="1" dirty="0">
                <a:latin typeface="NikoshBAN" pitchFamily="2" charset="0"/>
                <a:cs typeface="NikoshBAN" pitchFamily="2" charset="0"/>
              </a:rPr>
              <a:t>	</a:t>
            </a:r>
            <a:r>
              <a:rPr lang="bn-BD" sz="4000" b="1" dirty="0" smtClean="0">
                <a:latin typeface="NikoshBAN" pitchFamily="2" charset="0"/>
                <a:cs typeface="NikoshBAN" pitchFamily="2" charset="0"/>
              </a:rPr>
              <a:t>নির্মুল </a:t>
            </a:r>
            <a:r>
              <a:rPr lang="bn-BD" sz="4000" b="1" dirty="0">
                <a:latin typeface="NikoshBAN" pitchFamily="2" charset="0"/>
                <a:cs typeface="NikoshBAN" pitchFamily="2" charset="0"/>
              </a:rPr>
              <a:t>করা</a:t>
            </a:r>
            <a:endParaRPr lang="en-US" sz="4000" b="1" dirty="0">
              <a:latin typeface="NikoshBAN" pitchFamily="2" charset="0"/>
              <a:cs typeface="NikoshBAN" pitchFamily="2" charset="0"/>
            </a:endParaRPr>
          </a:p>
          <a:p>
            <a:pPr>
              <a:buFontTx/>
              <a:buBlip>
                <a:blip r:embed="rId4"/>
              </a:buBlip>
            </a:pP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নতুন</a:t>
            </a:r>
            <a:r>
              <a:rPr lang="en-US" sz="3600" b="1" dirty="0" smtClean="0">
                <a:latin typeface="NikoshBAN" pitchFamily="2" charset="0"/>
                <a:cs typeface="NikoshBAN" pitchFamily="2" charset="0"/>
              </a:rPr>
              <a:t> </a:t>
            </a:r>
            <a:r>
              <a:rPr lang="en-US" sz="3600" b="1" dirty="0" err="1">
                <a:latin typeface="NikoshBAN" pitchFamily="2" charset="0"/>
                <a:cs typeface="NikoshBAN" pitchFamily="2" charset="0"/>
              </a:rPr>
              <a:t>ভাইরাস</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আবিস্কৃক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হওয়ার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সাথে</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সাথে</a:t>
            </a:r>
            <a:r>
              <a:rPr lang="en-US" sz="3600" b="1" dirty="0">
                <a:latin typeface="NikoshBAN" pitchFamily="2" charset="0"/>
                <a:cs typeface="NikoshBAN" pitchFamily="2" charset="0"/>
              </a:rPr>
              <a:t> </a:t>
            </a:r>
            <a:endParaRPr lang="en-US" sz="3600" b="1" dirty="0" smtClean="0">
              <a:latin typeface="NikoshBAN" pitchFamily="2" charset="0"/>
              <a:cs typeface="NikoshBAN" pitchFamily="2" charset="0"/>
            </a:endParaRPr>
          </a:p>
          <a:p>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এন্টিভাইরাস</a:t>
            </a:r>
            <a:r>
              <a:rPr lang="en-US" sz="3600" b="1" dirty="0" smtClean="0">
                <a:latin typeface="NikoshBAN" pitchFamily="2" charset="0"/>
                <a:cs typeface="NikoshBAN" pitchFamily="2" charset="0"/>
              </a:rPr>
              <a:t> </a:t>
            </a:r>
            <a:r>
              <a:rPr lang="en-US" sz="3600" b="1" dirty="0">
                <a:latin typeface="NikoshBAN" pitchFamily="2" charset="0"/>
                <a:cs typeface="NikoshBAN" pitchFamily="2" charset="0"/>
              </a:rPr>
              <a:t>Update </a:t>
            </a:r>
            <a:r>
              <a:rPr lang="en-US" sz="3600" b="1" dirty="0" err="1">
                <a:latin typeface="NikoshBAN" pitchFamily="2" charset="0"/>
                <a:cs typeface="NikoshBAN" pitchFamily="2" charset="0"/>
              </a:rPr>
              <a:t>করা</a:t>
            </a:r>
            <a:endParaRPr lang="en-US" sz="3600" b="1" dirty="0">
              <a:latin typeface="NikoshBAN" pitchFamily="2" charset="0"/>
              <a:cs typeface="NikoshBAN" pitchFamily="2" charset="0"/>
            </a:endParaRPr>
          </a:p>
          <a:p>
            <a:pPr>
              <a:buFontTx/>
              <a:buBlip>
                <a:blip r:embed="rId4"/>
              </a:buBlip>
            </a:pP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কম্পিউটার</a:t>
            </a:r>
            <a:r>
              <a:rPr lang="en-US" sz="4000" b="1" dirty="0" smtClean="0">
                <a:latin typeface="NikoshBAN" pitchFamily="2" charset="0"/>
                <a:cs typeface="NikoshBAN" pitchFamily="2" charset="0"/>
              </a:rPr>
              <a:t> </a:t>
            </a:r>
            <a:r>
              <a:rPr lang="en-US" sz="4000" b="1" dirty="0" err="1">
                <a:latin typeface="NikoshBAN" pitchFamily="2" charset="0"/>
                <a:cs typeface="NikoshBAN" pitchFamily="2" charset="0"/>
              </a:rPr>
              <a:t>ব্যবহারকারী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সতর্ক</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থাকা</a:t>
            </a:r>
            <a:endParaRPr lang="en-US" sz="4000" b="1" dirty="0">
              <a:latin typeface="NikoshBAN" pitchFamily="2" charset="0"/>
              <a:cs typeface="NikoshBAN" pitchFamily="2" charset="0"/>
            </a:endParaRPr>
          </a:p>
          <a:p>
            <a:pPr>
              <a:buFontTx/>
              <a:buBlip>
                <a:blip r:embed="rId4"/>
              </a:buBlip>
            </a:pP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কম্পিউটারকে</a:t>
            </a:r>
            <a:r>
              <a:rPr lang="en-US" sz="4000" b="1" dirty="0" smtClean="0">
                <a:latin typeface="NikoshBAN" pitchFamily="2" charset="0"/>
                <a:cs typeface="NikoshBAN" pitchFamily="2" charset="0"/>
              </a:rPr>
              <a:t> </a:t>
            </a:r>
            <a:r>
              <a:rPr lang="en-US" sz="4000" b="1" dirty="0" err="1">
                <a:latin typeface="NikoshBAN" pitchFamily="2" charset="0"/>
                <a:cs typeface="NikoshBAN" pitchFamily="2" charset="0"/>
              </a:rPr>
              <a:t>নিয়মিত</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স্ক্যান</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করা</a:t>
            </a:r>
            <a:r>
              <a:rPr lang="en-US" sz="4400" b="1" dirty="0">
                <a:latin typeface="NikoshBAN" pitchFamily="2" charset="0"/>
                <a:cs typeface="NikoshBAN" pitchFamily="2" charset="0"/>
              </a:rPr>
              <a:t> </a:t>
            </a:r>
            <a:endParaRPr lang="en-US" sz="4000" b="1" dirty="0">
              <a:latin typeface="NikoshBAN" pitchFamily="2" charset="0"/>
              <a:cs typeface="NikoshBAN" pitchFamily="2" charset="0"/>
            </a:endParaRPr>
          </a:p>
        </p:txBody>
      </p:sp>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29400" y="4267199"/>
            <a:ext cx="3962400" cy="1905001"/>
          </a:xfrm>
          <a:prstGeom prst="rect">
            <a:avLst/>
          </a:prstGeom>
          <a:noFill/>
          <a:ln w="9525">
            <a:noFill/>
            <a:miter lim="800000"/>
            <a:headEnd/>
            <a:tailEnd/>
          </a:ln>
        </p:spPr>
      </p:pic>
      <p:pic>
        <p:nvPicPr>
          <p:cNvPr id="13" name="Picture 12"/>
          <p:cNvPicPr>
            <a:picLocks noChangeAspect="1"/>
          </p:cNvPicPr>
          <p:nvPr/>
        </p:nvPicPr>
        <p:blipFill>
          <a:blip r:embed="rId6"/>
          <a:srcRect l="18817" t="2585" r="17526" b="4732"/>
          <a:stretch>
            <a:fillRect/>
          </a:stretch>
        </p:blipFill>
        <p:spPr bwMode="auto">
          <a:xfrm>
            <a:off x="8382000" y="1461658"/>
            <a:ext cx="1905000" cy="2306896"/>
          </a:xfrm>
          <a:prstGeom prst="rect">
            <a:avLst/>
          </a:prstGeom>
          <a:noFill/>
          <a:ln w="9525">
            <a:noFill/>
            <a:miter lim="800000"/>
            <a:headEnd/>
            <a:tailEnd/>
          </a:ln>
        </p:spPr>
      </p:pic>
    </p:spTree>
    <p:extLst>
      <p:ext uri="{BB962C8B-B14F-4D97-AF65-F5344CB8AC3E}">
        <p14:creationId xmlns:p14="http://schemas.microsoft.com/office/powerpoint/2010/main" val="260927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p:cTn id="20"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 calcmode="lin" valueType="num">
                                      <p:cBhvr>
                                        <p:cTn id="28"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1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dissolve">
                                      <p:cBhvr>
                                        <p:cTn id="36" dur="500"/>
                                        <p:tgtEl>
                                          <p:spTgt spid="1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dissolve">
                                      <p:cBhvr>
                                        <p:cTn id="41" dur="5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Effect transition="in" filter="strips(downLeft)">
                                      <p:cBhvr>
                                        <p:cTn id="46" dur="500"/>
                                        <p:tgtEl>
                                          <p:spTgt spid="1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Effect transition="in" filter="fade">
                                      <p:cBhvr>
                                        <p:cTn id="51" dur="100"/>
                                        <p:tgtEl>
                                          <p:spTgt spid="11">
                                            <p:txEl>
                                              <p:pRg st="6" end="6"/>
                                            </p:txEl>
                                          </p:spTgt>
                                        </p:tgtEl>
                                      </p:cBhvr>
                                    </p:animEffect>
                                    <p:anim calcmode="lin" valueType="num">
                                      <p:cBhvr>
                                        <p:cTn id="52" dur="4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3" dur="400" fill="hold"/>
                                        <p:tgtEl>
                                          <p:spTgt spid="11">
                                            <p:txEl>
                                              <p:pRg st="6" end="6"/>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11">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11">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diamond(in)">
                                      <p:cBhvr>
                                        <p:cTn id="60" dur="2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TextBox 9"/>
          <p:cNvSpPr txBox="1">
            <a:spLocks noChangeArrowheads="1"/>
          </p:cNvSpPr>
          <p:nvPr/>
        </p:nvSpPr>
        <p:spPr bwMode="auto">
          <a:xfrm>
            <a:off x="838200" y="547688"/>
            <a:ext cx="9448800" cy="769441"/>
          </a:xfrm>
          <a:prstGeom prst="rect">
            <a:avLst/>
          </a:prstGeom>
          <a:noFill/>
          <a:ln w="38100">
            <a:solidFill>
              <a:schemeClr val="tx1"/>
            </a:solidFill>
            <a:miter lim="800000"/>
            <a:headEnd/>
            <a:tailEnd/>
          </a:ln>
        </p:spPr>
        <p:txBody>
          <a:bodyPr wrap="square">
            <a:spAutoFit/>
          </a:bodyPr>
          <a:lstStyle/>
          <a:p>
            <a:pPr algn="ctr">
              <a:defRPr/>
            </a:pPr>
            <a:r>
              <a:rPr lang="bn-BD" sz="4400" b="1" dirty="0">
                <a:effectLst>
                  <a:outerShdw blurRad="38100" dist="38100" dir="2700000" algn="tl">
                    <a:srgbClr val="FFFFFF"/>
                  </a:outerShdw>
                </a:effectLst>
                <a:latin typeface="NikoshBAN" pitchFamily="2" charset="0"/>
                <a:cs typeface="NikoshBAN" pitchFamily="2" charset="0"/>
              </a:rPr>
              <a:t>কম্পিউটার ভাইরাসমুক্ত রাখার উপায়</a:t>
            </a:r>
            <a:endParaRPr lang="en-US" sz="4400" b="1" dirty="0">
              <a:effectLst>
                <a:outerShdw blurRad="38100" dist="38100" dir="2700000" algn="tl">
                  <a:srgbClr val="FFFFFF"/>
                </a:outerShdw>
              </a:effectLst>
              <a:latin typeface="NikoshBAN" pitchFamily="2" charset="0"/>
              <a:cs typeface="NikoshBAN" pitchFamily="2" charset="0"/>
            </a:endParaRPr>
          </a:p>
        </p:txBody>
      </p:sp>
      <p:pic>
        <p:nvPicPr>
          <p:cNvPr id="11" name="Picture 10"/>
          <p:cNvPicPr>
            <a:picLocks noChangeAspect="1"/>
          </p:cNvPicPr>
          <p:nvPr/>
        </p:nvPicPr>
        <p:blipFill>
          <a:blip r:embed="rId4"/>
          <a:srcRect l="18817" t="2585" r="17526" b="4732"/>
          <a:stretch>
            <a:fillRect/>
          </a:stretch>
        </p:blipFill>
        <p:spPr bwMode="auto">
          <a:xfrm>
            <a:off x="304800" y="2301081"/>
            <a:ext cx="1631171" cy="1501775"/>
          </a:xfrm>
          <a:prstGeom prst="rect">
            <a:avLst/>
          </a:prstGeom>
          <a:noFill/>
          <a:ln w="9525">
            <a:noFill/>
            <a:miter lim="800000"/>
            <a:headEnd/>
            <a:tailEnd/>
          </a:ln>
        </p:spPr>
      </p:pic>
      <p:pic>
        <p:nvPicPr>
          <p:cNvPr id="12" name="Picture 11"/>
          <p:cNvPicPr>
            <a:picLocks noChangeAspect="1"/>
          </p:cNvPicPr>
          <p:nvPr/>
        </p:nvPicPr>
        <p:blipFill>
          <a:blip r:embed="rId5"/>
          <a:srcRect/>
          <a:stretch>
            <a:fillRect/>
          </a:stretch>
        </p:blipFill>
        <p:spPr bwMode="auto">
          <a:xfrm>
            <a:off x="2494907" y="2301081"/>
            <a:ext cx="1616114" cy="1447800"/>
          </a:xfrm>
          <a:prstGeom prst="rect">
            <a:avLst/>
          </a:prstGeom>
          <a:noFill/>
          <a:ln w="9525">
            <a:noFill/>
            <a:miter lim="800000"/>
            <a:headEnd/>
            <a:tailEnd/>
          </a:ln>
        </p:spPr>
      </p:pic>
      <p:pic>
        <p:nvPicPr>
          <p:cNvPr id="13" name="Picture 12"/>
          <p:cNvPicPr>
            <a:picLocks noChangeAspect="1"/>
          </p:cNvPicPr>
          <p:nvPr/>
        </p:nvPicPr>
        <p:blipFill>
          <a:blip r:embed="rId6"/>
          <a:srcRect l="17741" t="2583" r="20107" b="2795"/>
          <a:stretch>
            <a:fillRect/>
          </a:stretch>
        </p:blipFill>
        <p:spPr bwMode="auto">
          <a:xfrm>
            <a:off x="4393977" y="2282825"/>
            <a:ext cx="1565925" cy="1409700"/>
          </a:xfrm>
          <a:prstGeom prst="rect">
            <a:avLst/>
          </a:prstGeom>
          <a:noFill/>
          <a:ln w="9525">
            <a:noFill/>
            <a:miter lim="800000"/>
            <a:headEnd/>
            <a:tailEnd/>
          </a:ln>
        </p:spPr>
      </p:pic>
      <p:pic>
        <p:nvPicPr>
          <p:cNvPr id="14" name="Picture 13"/>
          <p:cNvPicPr>
            <a:picLocks noChangeAspect="1"/>
          </p:cNvPicPr>
          <p:nvPr/>
        </p:nvPicPr>
        <p:blipFill>
          <a:blip r:embed="rId7"/>
          <a:srcRect l="27290" t="7333" r="22128" b="15677"/>
          <a:stretch>
            <a:fillRect/>
          </a:stretch>
        </p:blipFill>
        <p:spPr bwMode="auto">
          <a:xfrm>
            <a:off x="2133600" y="3929831"/>
            <a:ext cx="1744099" cy="1447800"/>
          </a:xfrm>
          <a:prstGeom prst="rect">
            <a:avLst/>
          </a:prstGeom>
          <a:noFill/>
          <a:ln w="9525">
            <a:noFill/>
            <a:miter lim="800000"/>
            <a:headEnd/>
            <a:tailEnd/>
          </a:ln>
        </p:spPr>
      </p:pic>
      <p:pic>
        <p:nvPicPr>
          <p:cNvPr id="15" name="Picture 14"/>
          <p:cNvPicPr>
            <a:picLocks noChangeAspect="1"/>
          </p:cNvPicPr>
          <p:nvPr/>
        </p:nvPicPr>
        <p:blipFill>
          <a:blip r:embed="rId8"/>
          <a:srcRect l="15891" r="4372" b="13635"/>
          <a:stretch>
            <a:fillRect/>
          </a:stretch>
        </p:blipFill>
        <p:spPr bwMode="auto">
          <a:xfrm>
            <a:off x="4098504" y="4042569"/>
            <a:ext cx="1693908" cy="1363662"/>
          </a:xfrm>
          <a:prstGeom prst="rect">
            <a:avLst/>
          </a:prstGeom>
          <a:noFill/>
          <a:ln w="9525">
            <a:noFill/>
            <a:miter lim="800000"/>
            <a:headEnd/>
            <a:tailEnd/>
          </a:ln>
        </p:spPr>
      </p:pic>
      <p:pic>
        <p:nvPicPr>
          <p:cNvPr id="16" name="Picture 15"/>
          <p:cNvPicPr>
            <a:picLocks noChangeAspect="1"/>
          </p:cNvPicPr>
          <p:nvPr/>
        </p:nvPicPr>
        <p:blipFill>
          <a:blip r:embed="rId9"/>
          <a:srcRect/>
          <a:stretch>
            <a:fillRect/>
          </a:stretch>
        </p:blipFill>
        <p:spPr bwMode="auto">
          <a:xfrm>
            <a:off x="409634" y="4000500"/>
            <a:ext cx="1553376" cy="1562100"/>
          </a:xfrm>
          <a:prstGeom prst="rect">
            <a:avLst/>
          </a:prstGeom>
          <a:noFill/>
          <a:ln w="9525">
            <a:noFill/>
            <a:miter lim="800000"/>
            <a:headEnd/>
            <a:tailEnd/>
          </a:ln>
        </p:spPr>
      </p:pic>
      <p:grpSp>
        <p:nvGrpSpPr>
          <p:cNvPr id="17" name="Rectangle 29"/>
          <p:cNvGrpSpPr>
            <a:grpSpLocks/>
          </p:cNvGrpSpPr>
          <p:nvPr/>
        </p:nvGrpSpPr>
        <p:grpSpPr bwMode="auto">
          <a:xfrm>
            <a:off x="5959902" y="1325563"/>
            <a:ext cx="4240138" cy="4846637"/>
            <a:chOff x="3318" y="553"/>
            <a:chExt cx="2096" cy="3053"/>
          </a:xfrm>
        </p:grpSpPr>
        <p:pic>
          <p:nvPicPr>
            <p:cNvPr id="18" name="Rectangle 29"/>
            <p:cNvPicPr>
              <a:picLocks noChangeArrowheads="1"/>
            </p:cNvPicPr>
            <p:nvPr/>
          </p:nvPicPr>
          <p:blipFill>
            <a:blip r:embed="rId10"/>
            <a:srcRect/>
            <a:stretch>
              <a:fillRect/>
            </a:stretch>
          </p:blipFill>
          <p:spPr bwMode="auto">
            <a:xfrm>
              <a:off x="3318" y="553"/>
              <a:ext cx="2096" cy="3053"/>
            </a:xfrm>
            <a:prstGeom prst="rect">
              <a:avLst/>
            </a:prstGeom>
            <a:noFill/>
            <a:ln w="9525">
              <a:noFill/>
              <a:miter lim="800000"/>
              <a:headEnd/>
              <a:tailEnd/>
            </a:ln>
          </p:spPr>
        </p:pic>
        <p:sp>
          <p:nvSpPr>
            <p:cNvPr id="19" name="Text Box 14"/>
            <p:cNvSpPr txBox="1">
              <a:spLocks noChangeArrowheads="1"/>
            </p:cNvSpPr>
            <p:nvPr/>
          </p:nvSpPr>
          <p:spPr bwMode="auto">
            <a:xfrm>
              <a:off x="3858" y="576"/>
              <a:ext cx="1519" cy="2984"/>
            </a:xfrm>
            <a:prstGeom prst="rect">
              <a:avLst/>
            </a:prstGeom>
            <a:solidFill>
              <a:schemeClr val="bg1"/>
            </a:solidFill>
            <a:ln w="9525">
              <a:noFill/>
              <a:miter lim="800000"/>
              <a:headEnd/>
              <a:tailEnd/>
            </a:ln>
          </p:spPr>
          <p:txBody>
            <a:bodyPr anchor="ctr"/>
            <a:lstStyle/>
            <a:p>
              <a:pPr algn="ctr">
                <a:defRPr/>
              </a:pPr>
              <a:r>
                <a:rPr lang="bn-BD" sz="2000" b="1" u="sng" dirty="0">
                  <a:effectLst>
                    <a:outerShdw blurRad="38100" dist="38100" dir="2700000" algn="tl">
                      <a:srgbClr val="C0C0C0"/>
                    </a:outerShdw>
                  </a:effectLst>
                  <a:latin typeface="NikoshBAN" pitchFamily="2" charset="0"/>
                  <a:cs typeface="NikoshBAN" pitchFamily="2" charset="0"/>
                </a:rPr>
                <a:t>কয়েকটি এন্টিভাইরাস প্রোগ্রাম</a:t>
              </a:r>
            </a:p>
            <a:p>
              <a:pPr algn="ctr">
                <a:defRPr/>
              </a:pPr>
              <a:endParaRPr lang="bn-BD" sz="1400" b="1" u="sng" dirty="0">
                <a:effectLst>
                  <a:outerShdw blurRad="38100" dist="38100" dir="2700000" algn="tl">
                    <a:srgbClr val="C0C0C0"/>
                  </a:outerShdw>
                </a:effectLst>
                <a:latin typeface="NikoshBAN" pitchFamily="2" charset="0"/>
                <a:cs typeface="NikoshBAN" pitchFamily="2" charset="0"/>
              </a:endParaRPr>
            </a:p>
            <a:p>
              <a:pPr>
                <a:defRPr/>
              </a:pPr>
              <a:r>
                <a:rPr lang="bn-BD" sz="2400" dirty="0">
                  <a:effectLst>
                    <a:outerShdw blurRad="38100" dist="38100" dir="2700000" algn="tl">
                      <a:srgbClr val="C0C0C0"/>
                    </a:outerShdw>
                  </a:effectLst>
                  <a:latin typeface="NikoshBAN" pitchFamily="2" charset="0"/>
                  <a:cs typeface="NikoshBAN" pitchFamily="2" charset="0"/>
                </a:rPr>
                <a:t>১। </a:t>
              </a:r>
              <a:r>
                <a:rPr lang="bn-BD" sz="2400" dirty="0" smtClean="0">
                  <a:effectLst>
                    <a:outerShdw blurRad="38100" dist="38100" dir="2700000" algn="tl">
                      <a:srgbClr val="C0C0C0"/>
                    </a:outerShdw>
                  </a:effectLst>
                  <a:latin typeface="NikoshBAN" pitchFamily="2" charset="0"/>
                  <a:cs typeface="NikoshBAN" pitchFamily="2" charset="0"/>
                </a:rPr>
                <a:t>আভাস্ট</a:t>
              </a:r>
              <a:r>
                <a:rPr lang="en-US" sz="2400" dirty="0" smtClean="0">
                  <a:effectLst>
                    <a:outerShdw blurRad="38100" dist="38100" dir="2700000" algn="tl">
                      <a:srgbClr val="C0C0C0"/>
                    </a:outerShdw>
                  </a:effectLst>
                  <a:latin typeface="NikoshBAN" pitchFamily="2" charset="0"/>
                  <a:cs typeface="NikoshBAN" pitchFamily="2" charset="0"/>
                </a:rPr>
                <a:t> (</a:t>
              </a:r>
              <a:r>
                <a:rPr lang="en-US" sz="2400" dirty="0" err="1" smtClean="0">
                  <a:effectLst>
                    <a:outerShdw blurRad="38100" dist="38100" dir="2700000" algn="tl">
                      <a:srgbClr val="C0C0C0"/>
                    </a:outerShdw>
                  </a:effectLst>
                  <a:latin typeface="Times New Roman" pitchFamily="18" charset="0"/>
                  <a:cs typeface="Times New Roman" pitchFamily="18" charset="0"/>
                </a:rPr>
                <a:t>Avast</a:t>
              </a:r>
              <a:r>
                <a:rPr lang="en-US" sz="2400" dirty="0" smtClean="0">
                  <a:effectLst>
                    <a:outerShdw blurRad="38100" dist="38100" dir="2700000" algn="tl">
                      <a:srgbClr val="C0C0C0"/>
                    </a:outerShdw>
                  </a:effectLst>
                  <a:latin typeface="Times New Roman" pitchFamily="18" charset="0"/>
                  <a:cs typeface="Times New Roman" pitchFamily="18" charset="0"/>
                </a:rPr>
                <a:t>)</a:t>
              </a:r>
              <a:endParaRPr lang="bn-BD" sz="2400" dirty="0">
                <a:effectLst>
                  <a:outerShdw blurRad="38100" dist="38100" dir="2700000" algn="tl">
                    <a:srgbClr val="C0C0C0"/>
                  </a:outerShdw>
                </a:effectLst>
                <a:latin typeface="NikoshBAN" pitchFamily="2" charset="0"/>
                <a:cs typeface="NikoshBAN" pitchFamily="2" charset="0"/>
              </a:endParaRPr>
            </a:p>
            <a:p>
              <a:pPr>
                <a:defRPr/>
              </a:pPr>
              <a:r>
                <a:rPr lang="bn-BD" sz="2400" dirty="0">
                  <a:effectLst>
                    <a:outerShdw blurRad="38100" dist="38100" dir="2700000" algn="tl">
                      <a:srgbClr val="C0C0C0"/>
                    </a:outerShdw>
                  </a:effectLst>
                  <a:latin typeface="NikoshBAN" pitchFamily="2" charset="0"/>
                  <a:cs typeface="NikoshBAN" pitchFamily="2" charset="0"/>
                </a:rPr>
                <a:t>২। </a:t>
              </a:r>
              <a:r>
                <a:rPr lang="bn-BD" sz="2400" dirty="0" smtClean="0">
                  <a:effectLst>
                    <a:outerShdw blurRad="38100" dist="38100" dir="2700000" algn="tl">
                      <a:srgbClr val="C0C0C0"/>
                    </a:outerShdw>
                  </a:effectLst>
                  <a:latin typeface="NikoshBAN" pitchFamily="2" charset="0"/>
                  <a:cs typeface="NikoshBAN" pitchFamily="2" charset="0"/>
                </a:rPr>
                <a:t>এভিজি</a:t>
              </a:r>
              <a:r>
                <a:rPr lang="en-US" sz="2400" dirty="0">
                  <a:effectLst>
                    <a:outerShdw blurRad="38100" dist="38100" dir="2700000" algn="tl">
                      <a:srgbClr val="C0C0C0"/>
                    </a:outerShdw>
                  </a:effectLst>
                  <a:latin typeface="NikoshBAN" pitchFamily="2" charset="0"/>
                  <a:cs typeface="NikoshBAN" pitchFamily="2" charset="0"/>
                </a:rPr>
                <a:t> (</a:t>
              </a:r>
              <a:r>
                <a:rPr lang="en-US" sz="2400" dirty="0" smtClean="0">
                  <a:effectLst>
                    <a:outerShdw blurRad="38100" dist="38100" dir="2700000" algn="tl">
                      <a:srgbClr val="C0C0C0"/>
                    </a:outerShdw>
                  </a:effectLst>
                  <a:latin typeface="Times New Roman" pitchFamily="18" charset="0"/>
                  <a:cs typeface="Times New Roman" pitchFamily="18" charset="0"/>
                </a:rPr>
                <a:t>AVG)</a:t>
              </a:r>
              <a:endParaRPr lang="bn-BD" sz="2400" dirty="0">
                <a:effectLst>
                  <a:outerShdw blurRad="38100" dist="38100" dir="2700000" algn="tl">
                    <a:srgbClr val="C0C0C0"/>
                  </a:outerShdw>
                </a:effectLst>
                <a:latin typeface="NikoshBAN" pitchFamily="2" charset="0"/>
                <a:cs typeface="NikoshBAN" pitchFamily="2" charset="0"/>
              </a:endParaRPr>
            </a:p>
            <a:p>
              <a:pPr>
                <a:defRPr/>
              </a:pPr>
              <a:r>
                <a:rPr lang="bn-BD" sz="2400" dirty="0">
                  <a:effectLst>
                    <a:outerShdw blurRad="38100" dist="38100" dir="2700000" algn="tl">
                      <a:srgbClr val="C0C0C0"/>
                    </a:outerShdw>
                  </a:effectLst>
                  <a:latin typeface="NikoshBAN" pitchFamily="2" charset="0"/>
                  <a:cs typeface="NikoshBAN" pitchFamily="2" charset="0"/>
                </a:rPr>
                <a:t>৩। </a:t>
              </a:r>
              <a:r>
                <a:rPr lang="bn-BD" sz="2400" dirty="0" smtClean="0">
                  <a:effectLst>
                    <a:outerShdw blurRad="38100" dist="38100" dir="2700000" algn="tl">
                      <a:srgbClr val="C0C0C0"/>
                    </a:outerShdw>
                  </a:effectLst>
                  <a:latin typeface="NikoshBAN" pitchFamily="2" charset="0"/>
                  <a:cs typeface="NikoshBAN" pitchFamily="2" charset="0"/>
                </a:rPr>
                <a:t>নর্টন</a:t>
              </a:r>
              <a:r>
                <a:rPr lang="en-US" sz="2400" dirty="0">
                  <a:effectLst>
                    <a:outerShdw blurRad="38100" dist="38100" dir="2700000" algn="tl">
                      <a:srgbClr val="C0C0C0"/>
                    </a:outerShdw>
                  </a:effectLst>
                  <a:latin typeface="NikoshBAN" pitchFamily="2" charset="0"/>
                  <a:cs typeface="NikoshBAN" pitchFamily="2" charset="0"/>
                </a:rPr>
                <a:t> </a:t>
              </a:r>
              <a:r>
                <a:rPr lang="en-US" sz="2400" dirty="0" smtClean="0">
                  <a:effectLst>
                    <a:outerShdw blurRad="38100" dist="38100" dir="2700000" algn="tl">
                      <a:srgbClr val="C0C0C0"/>
                    </a:outerShdw>
                  </a:effectLst>
                  <a:latin typeface="NikoshBAN" pitchFamily="2" charset="0"/>
                  <a:cs typeface="NikoshBAN" pitchFamily="2" charset="0"/>
                </a:rPr>
                <a:t>(</a:t>
              </a:r>
              <a:r>
                <a:rPr lang="en-US" sz="2400" dirty="0" smtClean="0">
                  <a:effectLst>
                    <a:outerShdw blurRad="38100" dist="38100" dir="2700000" algn="tl">
                      <a:srgbClr val="C0C0C0"/>
                    </a:outerShdw>
                  </a:effectLst>
                  <a:latin typeface="Times New Roman" pitchFamily="18" charset="0"/>
                  <a:cs typeface="Times New Roman" pitchFamily="18" charset="0"/>
                </a:rPr>
                <a:t>Norton)</a:t>
              </a:r>
              <a:endParaRPr lang="bn-BD" sz="2400" dirty="0">
                <a:effectLst>
                  <a:outerShdw blurRad="38100" dist="38100" dir="2700000" algn="tl">
                    <a:srgbClr val="C0C0C0"/>
                  </a:outerShdw>
                </a:effectLst>
                <a:latin typeface="NikoshBAN" pitchFamily="2" charset="0"/>
                <a:cs typeface="NikoshBAN" pitchFamily="2" charset="0"/>
              </a:endParaRPr>
            </a:p>
            <a:p>
              <a:pPr>
                <a:defRPr/>
              </a:pPr>
              <a:r>
                <a:rPr lang="en-US" sz="2000" dirty="0" smtClean="0">
                  <a:effectLst>
                    <a:outerShdw blurRad="38100" dist="38100" dir="2700000" algn="tl">
                      <a:srgbClr val="C0C0C0"/>
                    </a:outerShdw>
                  </a:effectLst>
                  <a:latin typeface="NikoshBAN" pitchFamily="2" charset="0"/>
                  <a:cs typeface="NikoshBAN" pitchFamily="2" charset="0"/>
                </a:rPr>
                <a:t>4</a:t>
              </a:r>
              <a:r>
                <a:rPr lang="bn-BD" sz="2000" dirty="0" smtClean="0">
                  <a:effectLst>
                    <a:outerShdw blurRad="38100" dist="38100" dir="2700000" algn="tl">
                      <a:srgbClr val="C0C0C0"/>
                    </a:outerShdw>
                  </a:effectLst>
                  <a:latin typeface="NikoshBAN" pitchFamily="2" charset="0"/>
                  <a:cs typeface="NikoshBAN" pitchFamily="2" charset="0"/>
                </a:rPr>
                <a:t>। ক্যাসপারস্কি</a:t>
              </a:r>
              <a:r>
                <a:rPr lang="en-US" sz="2000" dirty="0">
                  <a:effectLst>
                    <a:outerShdw blurRad="38100" dist="38100" dir="2700000" algn="tl">
                      <a:srgbClr val="C0C0C0"/>
                    </a:outerShdw>
                  </a:effectLst>
                  <a:latin typeface="NikoshBAN" pitchFamily="2" charset="0"/>
                  <a:cs typeface="NikoshBAN" pitchFamily="2" charset="0"/>
                </a:rPr>
                <a:t> </a:t>
              </a:r>
              <a:r>
                <a:rPr lang="en-US" sz="2000" dirty="0" smtClean="0">
                  <a:effectLst>
                    <a:outerShdw blurRad="38100" dist="38100" dir="2700000" algn="tl">
                      <a:srgbClr val="C0C0C0"/>
                    </a:outerShdw>
                  </a:effectLst>
                  <a:latin typeface="NikoshBAN" pitchFamily="2" charset="0"/>
                  <a:cs typeface="NikoshBAN" pitchFamily="2" charset="0"/>
                </a:rPr>
                <a:t>(</a:t>
              </a:r>
              <a:r>
                <a:rPr lang="en-US" sz="2000" dirty="0" smtClean="0">
                  <a:effectLst>
                    <a:outerShdw blurRad="38100" dist="38100" dir="2700000" algn="tl">
                      <a:srgbClr val="C0C0C0"/>
                    </a:outerShdw>
                  </a:effectLst>
                  <a:latin typeface="Times New Roman" pitchFamily="18" charset="0"/>
                  <a:cs typeface="Times New Roman" pitchFamily="18" charset="0"/>
                </a:rPr>
                <a:t>Kaspersky)</a:t>
              </a:r>
              <a:endParaRPr lang="bn-BD" sz="2000" dirty="0">
                <a:effectLst>
                  <a:outerShdw blurRad="38100" dist="38100" dir="2700000" algn="tl">
                    <a:srgbClr val="C0C0C0"/>
                  </a:outerShdw>
                </a:effectLst>
                <a:latin typeface="NikoshBAN" pitchFamily="2" charset="0"/>
                <a:cs typeface="NikoshBAN" pitchFamily="2" charset="0"/>
              </a:endParaRPr>
            </a:p>
            <a:p>
              <a:pPr>
                <a:defRPr/>
              </a:pPr>
              <a:r>
                <a:rPr lang="en-US" sz="2400" dirty="0" smtClean="0">
                  <a:effectLst>
                    <a:outerShdw blurRad="38100" dist="38100" dir="2700000" algn="tl">
                      <a:srgbClr val="C0C0C0"/>
                    </a:outerShdw>
                  </a:effectLst>
                  <a:latin typeface="NikoshBAN" pitchFamily="2" charset="0"/>
                  <a:cs typeface="NikoshBAN" pitchFamily="2" charset="0"/>
                </a:rPr>
                <a:t>5</a:t>
              </a:r>
              <a:r>
                <a:rPr lang="bn-BD" sz="2400" dirty="0" smtClean="0">
                  <a:effectLst>
                    <a:outerShdw blurRad="38100" dist="38100" dir="2700000" algn="tl">
                      <a:srgbClr val="C0C0C0"/>
                    </a:outerShdw>
                  </a:effectLst>
                  <a:latin typeface="NikoshBAN" pitchFamily="2" charset="0"/>
                  <a:cs typeface="NikoshBAN" pitchFamily="2" charset="0"/>
                </a:rPr>
                <a:t>। আভিরা</a:t>
              </a:r>
              <a:r>
                <a:rPr lang="en-US" sz="2400" dirty="0">
                  <a:effectLst>
                    <a:outerShdw blurRad="38100" dist="38100" dir="2700000" algn="tl">
                      <a:srgbClr val="C0C0C0"/>
                    </a:outerShdw>
                  </a:effectLst>
                  <a:latin typeface="NikoshBAN" pitchFamily="2" charset="0"/>
                  <a:cs typeface="NikoshBAN" pitchFamily="2" charset="0"/>
                </a:rPr>
                <a:t> (</a:t>
              </a:r>
              <a:r>
                <a:rPr lang="en-US" sz="2400" dirty="0" smtClean="0">
                  <a:effectLst>
                    <a:outerShdw blurRad="38100" dist="38100" dir="2700000" algn="tl">
                      <a:srgbClr val="C0C0C0"/>
                    </a:outerShdw>
                  </a:effectLst>
                  <a:latin typeface="Times New Roman" pitchFamily="18" charset="0"/>
                  <a:cs typeface="Times New Roman" pitchFamily="18" charset="0"/>
                </a:rPr>
                <a:t>Avira)</a:t>
              </a:r>
              <a:endParaRPr lang="bn-BD" sz="2400" dirty="0">
                <a:effectLst>
                  <a:outerShdw blurRad="38100" dist="38100" dir="2700000" algn="tl">
                    <a:srgbClr val="C0C0C0"/>
                  </a:outerShdw>
                </a:effectLst>
                <a:latin typeface="NikoshBAN" pitchFamily="2" charset="0"/>
                <a:cs typeface="NikoshBAN" pitchFamily="2" charset="0"/>
              </a:endParaRPr>
            </a:p>
            <a:p>
              <a:pPr>
                <a:defRPr/>
              </a:pPr>
              <a:r>
                <a:rPr lang="en-US" sz="2400" dirty="0" smtClean="0">
                  <a:effectLst>
                    <a:outerShdw blurRad="38100" dist="38100" dir="2700000" algn="tl">
                      <a:srgbClr val="C0C0C0"/>
                    </a:outerShdw>
                  </a:effectLst>
                  <a:latin typeface="NikoshBAN" pitchFamily="2" charset="0"/>
                  <a:cs typeface="NikoshBAN" pitchFamily="2" charset="0"/>
                </a:rPr>
                <a:t>6</a:t>
              </a:r>
              <a:r>
                <a:rPr lang="bn-BD" sz="2400" dirty="0" smtClean="0">
                  <a:effectLst>
                    <a:outerShdw blurRad="38100" dist="38100" dir="2700000" algn="tl">
                      <a:srgbClr val="C0C0C0"/>
                    </a:outerShdw>
                  </a:effectLst>
                  <a:latin typeface="NikoshBAN" pitchFamily="2" charset="0"/>
                  <a:cs typeface="NikoshBAN" pitchFamily="2" charset="0"/>
                </a:rPr>
                <a:t>। পান্ডা</a:t>
              </a:r>
              <a:r>
                <a:rPr lang="en-US" sz="2400" dirty="0">
                  <a:effectLst>
                    <a:outerShdw blurRad="38100" dist="38100" dir="2700000" algn="tl">
                      <a:srgbClr val="C0C0C0"/>
                    </a:outerShdw>
                  </a:effectLst>
                  <a:latin typeface="NikoshBAN" pitchFamily="2" charset="0"/>
                  <a:cs typeface="NikoshBAN" pitchFamily="2" charset="0"/>
                </a:rPr>
                <a:t> </a:t>
              </a:r>
              <a:r>
                <a:rPr lang="en-US" sz="2400" dirty="0" smtClean="0">
                  <a:effectLst>
                    <a:outerShdw blurRad="38100" dist="38100" dir="2700000" algn="tl">
                      <a:srgbClr val="C0C0C0"/>
                    </a:outerShdw>
                  </a:effectLst>
                  <a:latin typeface="NikoshBAN" pitchFamily="2" charset="0"/>
                  <a:cs typeface="NikoshBAN" pitchFamily="2" charset="0"/>
                </a:rPr>
                <a:t>(</a:t>
              </a:r>
              <a:r>
                <a:rPr lang="en-US" sz="2400" dirty="0" smtClean="0">
                  <a:effectLst>
                    <a:outerShdw blurRad="38100" dist="38100" dir="2700000" algn="tl">
                      <a:srgbClr val="C0C0C0"/>
                    </a:outerShdw>
                  </a:effectLst>
                  <a:latin typeface="Times New Roman" pitchFamily="18" charset="0"/>
                  <a:cs typeface="Times New Roman" pitchFamily="18" charset="0"/>
                </a:rPr>
                <a:t>Panda)</a:t>
              </a:r>
              <a:endParaRPr lang="bn-BD" sz="2400" dirty="0">
                <a:effectLst>
                  <a:outerShdw blurRad="38100" dist="38100" dir="2700000" algn="tl">
                    <a:srgbClr val="C0C0C0"/>
                  </a:outerShdw>
                </a:effectLst>
                <a:latin typeface="NikoshBAN" pitchFamily="2" charset="0"/>
                <a:cs typeface="NikoshBAN" pitchFamily="2" charset="0"/>
              </a:endParaRPr>
            </a:p>
            <a:p>
              <a:pPr>
                <a:defRPr/>
              </a:pPr>
              <a:r>
                <a:rPr lang="en-US" dirty="0" smtClean="0">
                  <a:effectLst>
                    <a:outerShdw blurRad="38100" dist="38100" dir="2700000" algn="tl">
                      <a:srgbClr val="C0C0C0"/>
                    </a:outerShdw>
                  </a:effectLst>
                  <a:latin typeface="NikoshBAN" pitchFamily="2" charset="0"/>
                  <a:cs typeface="NikoshBAN" pitchFamily="2" charset="0"/>
                </a:rPr>
                <a:t>7</a:t>
              </a:r>
              <a:r>
                <a:rPr lang="bn-BD" dirty="0" smtClean="0">
                  <a:effectLst>
                    <a:outerShdw blurRad="38100" dist="38100" dir="2700000" algn="tl">
                      <a:srgbClr val="C0C0C0"/>
                    </a:outerShdw>
                  </a:effectLst>
                  <a:latin typeface="NikoshBAN" pitchFamily="2" charset="0"/>
                  <a:cs typeface="NikoshBAN" pitchFamily="2" charset="0"/>
                </a:rPr>
                <a:t>। বিটডিফেন্ডার</a:t>
              </a:r>
              <a:r>
                <a:rPr lang="en-US" dirty="0">
                  <a:effectLst>
                    <a:outerShdw blurRad="38100" dist="38100" dir="2700000" algn="tl">
                      <a:srgbClr val="C0C0C0"/>
                    </a:outerShdw>
                  </a:effectLst>
                  <a:latin typeface="NikoshBAN" pitchFamily="2" charset="0"/>
                  <a:cs typeface="NikoshBAN" pitchFamily="2" charset="0"/>
                </a:rPr>
                <a:t> </a:t>
              </a:r>
              <a:r>
                <a:rPr lang="en-US" dirty="0" smtClean="0">
                  <a:effectLst>
                    <a:outerShdw blurRad="38100" dist="38100" dir="2700000" algn="tl">
                      <a:srgbClr val="C0C0C0"/>
                    </a:outerShdw>
                  </a:effectLst>
                  <a:latin typeface="NikoshBAN" pitchFamily="2" charset="0"/>
                  <a:cs typeface="NikoshBAN" pitchFamily="2" charset="0"/>
                </a:rPr>
                <a:t>(</a:t>
              </a:r>
              <a:r>
                <a:rPr lang="en-US" dirty="0" err="1" smtClean="0">
                  <a:effectLst>
                    <a:outerShdw blurRad="38100" dist="38100" dir="2700000" algn="tl">
                      <a:srgbClr val="C0C0C0"/>
                    </a:outerShdw>
                  </a:effectLst>
                  <a:latin typeface="NikoshBAN" pitchFamily="2" charset="0"/>
                  <a:cs typeface="NikoshBAN" pitchFamily="2" charset="0"/>
                </a:rPr>
                <a:t>Bitdefender</a:t>
              </a:r>
              <a:r>
                <a:rPr lang="en-US" dirty="0" smtClean="0">
                  <a:effectLst>
                    <a:outerShdw blurRad="38100" dist="38100" dir="2700000" algn="tl">
                      <a:srgbClr val="C0C0C0"/>
                    </a:outerShdw>
                  </a:effectLst>
                  <a:latin typeface="Times New Roman" pitchFamily="18" charset="0"/>
                  <a:cs typeface="Times New Roman" pitchFamily="18" charset="0"/>
                </a:rPr>
                <a:t>)</a:t>
              </a:r>
              <a:endParaRPr lang="bn-BD" sz="2400" dirty="0">
                <a:effectLst>
                  <a:outerShdw blurRad="38100" dist="38100" dir="2700000" algn="tl">
                    <a:srgbClr val="C0C0C0"/>
                  </a:outerShdw>
                </a:effectLst>
                <a:latin typeface="NikoshBAN" pitchFamily="2" charset="0"/>
                <a:cs typeface="NikoshBAN" pitchFamily="2" charset="0"/>
              </a:endParaRPr>
            </a:p>
            <a:p>
              <a:pPr>
                <a:defRPr/>
              </a:pPr>
              <a:r>
                <a:rPr lang="en-US" sz="2400" dirty="0" smtClean="0">
                  <a:effectLst>
                    <a:outerShdw blurRad="38100" dist="38100" dir="2700000" algn="tl">
                      <a:srgbClr val="C0C0C0"/>
                    </a:outerShdw>
                  </a:effectLst>
                  <a:latin typeface="NikoshBAN" pitchFamily="2" charset="0"/>
                  <a:cs typeface="NikoshBAN" pitchFamily="2" charset="0"/>
                </a:rPr>
                <a:t>8</a:t>
              </a:r>
              <a:r>
                <a:rPr lang="bn-BD" sz="2400" dirty="0" smtClean="0">
                  <a:effectLst>
                    <a:outerShdw blurRad="38100" dist="38100" dir="2700000" algn="tl">
                      <a:srgbClr val="C0C0C0"/>
                    </a:outerShdw>
                  </a:effectLst>
                  <a:latin typeface="NikoshBAN" pitchFamily="2" charset="0"/>
                  <a:cs typeface="NikoshBAN" pitchFamily="2" charset="0"/>
                </a:rPr>
                <a:t>। </a:t>
              </a:r>
              <a:r>
                <a:rPr lang="bn-BD" sz="2400" dirty="0">
                  <a:effectLst>
                    <a:outerShdw blurRad="38100" dist="38100" dir="2700000" algn="tl">
                      <a:srgbClr val="C0C0C0"/>
                    </a:outerShdw>
                  </a:effectLst>
                  <a:latin typeface="NikoshBAN" pitchFamily="2" charset="0"/>
                  <a:cs typeface="NikoshBAN" pitchFamily="2" charset="0"/>
                </a:rPr>
                <a:t>আরো অনেক ......</a:t>
              </a:r>
              <a:endParaRPr lang="en-US" sz="2400" dirty="0">
                <a:effectLst>
                  <a:outerShdw blurRad="38100" dist="38100" dir="2700000" algn="tl">
                    <a:srgbClr val="C0C0C0"/>
                  </a:outerShdw>
                </a:effectLst>
                <a:latin typeface="NikoshBAN" pitchFamily="2" charset="0"/>
                <a:cs typeface="NikoshBAN" pitchFamily="2" charset="0"/>
              </a:endParaRPr>
            </a:p>
          </p:txBody>
        </p:sp>
      </p:grpSp>
      <p:sp>
        <p:nvSpPr>
          <p:cNvPr id="20" name="TextBox 9"/>
          <p:cNvSpPr txBox="1">
            <a:spLocks noChangeArrowheads="1"/>
          </p:cNvSpPr>
          <p:nvPr/>
        </p:nvSpPr>
        <p:spPr bwMode="auto">
          <a:xfrm>
            <a:off x="588211" y="1524000"/>
            <a:ext cx="6143241" cy="646331"/>
          </a:xfrm>
          <a:prstGeom prst="rect">
            <a:avLst/>
          </a:prstGeom>
          <a:solidFill>
            <a:schemeClr val="accent2"/>
          </a:solidFill>
          <a:ln w="38100">
            <a:solidFill>
              <a:schemeClr val="tx1"/>
            </a:solidFill>
            <a:miter lim="800000"/>
            <a:headEnd/>
            <a:tailEnd/>
          </a:ln>
        </p:spPr>
        <p:txBody>
          <a:bodyPr wrap="square">
            <a:spAutoFit/>
          </a:bodyPr>
          <a:lstStyle/>
          <a:p>
            <a:pPr>
              <a:defRPr/>
            </a:pPr>
            <a:r>
              <a:rPr lang="bn-BD" sz="3600" b="1" dirty="0">
                <a:solidFill>
                  <a:schemeClr val="bg1"/>
                </a:solidFill>
                <a:effectLst>
                  <a:outerShdw blurRad="38100" dist="38100" dir="2700000" algn="tl">
                    <a:srgbClr val="000000"/>
                  </a:outerShdw>
                </a:effectLst>
                <a:latin typeface="NikoshBAN" pitchFamily="2" charset="0"/>
                <a:cs typeface="NikoshBAN" pitchFamily="2" charset="0"/>
              </a:rPr>
              <a:t>এন্টিভাইরাস প্রোগ্রাম ব্যবহার করা</a:t>
            </a:r>
            <a:endParaRPr lang="en-US" sz="3600" b="1" dirty="0">
              <a:solidFill>
                <a:schemeClr val="bg1"/>
              </a:solidFill>
              <a:effectLst>
                <a:outerShdw blurRad="38100" dist="38100" dir="2700000" algn="tl">
                  <a:srgbClr val="000000"/>
                </a:outerShdw>
              </a:effectLst>
              <a:latin typeface="NikoshBAN" pitchFamily="2" charset="0"/>
              <a:cs typeface="NikoshBAN" pitchFamily="2" charset="0"/>
            </a:endParaRPr>
          </a:p>
        </p:txBody>
      </p:sp>
      <p:sp>
        <p:nvSpPr>
          <p:cNvPr id="21" name="TextBox 9"/>
          <p:cNvSpPr txBox="1">
            <a:spLocks noChangeArrowheads="1"/>
          </p:cNvSpPr>
          <p:nvPr/>
        </p:nvSpPr>
        <p:spPr bwMode="auto">
          <a:xfrm>
            <a:off x="377946" y="5562600"/>
            <a:ext cx="9985254" cy="646331"/>
          </a:xfrm>
          <a:prstGeom prst="rect">
            <a:avLst/>
          </a:prstGeom>
          <a:noFill/>
          <a:ln w="28575">
            <a:solidFill>
              <a:schemeClr val="tx1"/>
            </a:solidFill>
            <a:miter lim="800000"/>
            <a:headEnd/>
            <a:tailEnd/>
          </a:ln>
        </p:spPr>
        <p:txBody>
          <a:bodyPr wrap="square">
            <a:spAutoFit/>
          </a:bodyPr>
          <a:lstStyle/>
          <a:p>
            <a:pPr>
              <a:defRPr/>
            </a:pPr>
            <a:r>
              <a:rPr lang="bn-BD" sz="3600" b="1" dirty="0">
                <a:effectLst>
                  <a:outerShdw blurRad="38100" dist="38100" dir="2700000" algn="tl">
                    <a:srgbClr val="FFFFFF"/>
                  </a:outerShdw>
                </a:effectLst>
                <a:latin typeface="NikoshBAN" pitchFamily="2" charset="0"/>
                <a:cs typeface="NikoshBAN" pitchFamily="2" charset="0"/>
              </a:rPr>
              <a:t>এগুলোর কোনটা কিনে এবং কোনটা বিনামুল্যে ব্যবহার করতে হয়।</a:t>
            </a:r>
            <a:endParaRPr lang="en-US" sz="3600" b="1" dirty="0">
              <a:effectLst>
                <a:outerShdw blurRad="38100" dist="38100" dir="2700000" algn="tl">
                  <a:srgbClr val="FFFFFF"/>
                </a:outerShdw>
              </a:effectLst>
              <a:latin typeface="NikoshBAN" pitchFamily="2" charset="0"/>
              <a:cs typeface="NikoshBAN" pitchFamily="2" charset="0"/>
            </a:endParaRPr>
          </a:p>
        </p:txBody>
      </p:sp>
    </p:spTree>
    <p:extLst>
      <p:ext uri="{BB962C8B-B14F-4D97-AF65-F5344CB8AC3E}">
        <p14:creationId xmlns:p14="http://schemas.microsoft.com/office/powerpoint/2010/main" val="101364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5550"/>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828800"/>
            <a:ext cx="4014242" cy="22938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Content Placeholder 1"/>
          <p:cNvSpPr>
            <a:spLocks/>
          </p:cNvSpPr>
          <p:nvPr/>
        </p:nvSpPr>
        <p:spPr bwMode="auto">
          <a:xfrm>
            <a:off x="453350" y="3581400"/>
            <a:ext cx="9296400" cy="1309193"/>
          </a:xfrm>
          <a:prstGeom prst="rect">
            <a:avLst/>
          </a:prstGeom>
          <a:noFill/>
          <a:ln w="9525">
            <a:noFill/>
            <a:miter lim="800000"/>
            <a:headEnd/>
            <a:tailEnd/>
          </a:ln>
        </p:spPr>
        <p:txBody>
          <a:bodyPr/>
          <a:lstStyle/>
          <a:p>
            <a:pPr eaLnBrk="0" hangingPunct="0">
              <a:spcBef>
                <a:spcPct val="20000"/>
              </a:spcBef>
            </a:pPr>
            <a:r>
              <a:rPr lang="en-US" sz="4000" b="1" dirty="0" smtClean="0">
                <a:solidFill>
                  <a:srgbClr val="C00000"/>
                </a:solidFill>
                <a:latin typeface="NikoshBAN" pitchFamily="2" charset="0"/>
                <a:cs typeface="NikoshBAN" pitchFamily="2" charset="0"/>
              </a:rPr>
              <a:t>ক-</a:t>
            </a:r>
            <a:r>
              <a:rPr lang="en-US" sz="4000" b="1" dirty="0" err="1" smtClean="0">
                <a:solidFill>
                  <a:srgbClr val="C00000"/>
                </a:solidFill>
                <a:latin typeface="NikoshBAN" pitchFamily="2" charset="0"/>
                <a:cs typeface="NikoshBAN" pitchFamily="2" charset="0"/>
              </a:rPr>
              <a:t>দল</a:t>
            </a:r>
            <a:r>
              <a:rPr lang="en-US" sz="3600" b="1" dirty="0" smtClean="0">
                <a:latin typeface="NikoshBAN" pitchFamily="2" charset="0"/>
                <a:cs typeface="NikoshBAN" pitchFamily="2" charset="0"/>
              </a:rPr>
              <a:t> </a:t>
            </a:r>
          </a:p>
          <a:p>
            <a:pPr marL="571500" indent="-571500" eaLnBrk="0" hangingPunct="0">
              <a:spcBef>
                <a:spcPct val="20000"/>
              </a:spcBef>
              <a:buFont typeface="Arial" pitchFamily="34" charset="0"/>
              <a:buChar char="•"/>
            </a:pPr>
            <a:r>
              <a:rPr lang="en-US" sz="3600" b="1" dirty="0" err="1" smtClean="0">
                <a:latin typeface="NikoshBAN" pitchFamily="2" charset="0"/>
                <a:cs typeface="NikoshBAN" pitchFamily="2" charset="0"/>
              </a:rPr>
              <a:t>কম্পিউটার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কিভাবে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ভাইরাসে</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আক্রান্ত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হয়</a:t>
            </a:r>
            <a:r>
              <a:rPr lang="en-US" sz="3600" b="1" dirty="0" smtClean="0">
                <a:latin typeface="NikoshBAN" pitchFamily="2" charset="0"/>
                <a:cs typeface="NikoshBAN" pitchFamily="2" charset="0"/>
              </a:rPr>
              <a:t>?</a:t>
            </a:r>
          </a:p>
          <a:p>
            <a:pPr eaLnBrk="0" hangingPunct="0">
              <a:spcBef>
                <a:spcPct val="20000"/>
              </a:spcBef>
            </a:pPr>
            <a:r>
              <a:rPr lang="en-US" sz="4000" b="1" dirty="0" smtClean="0">
                <a:solidFill>
                  <a:srgbClr val="C00000"/>
                </a:solidFill>
                <a:latin typeface="NikoshBAN" pitchFamily="2" charset="0"/>
                <a:cs typeface="NikoshBAN" pitchFamily="2" charset="0"/>
              </a:rPr>
              <a:t>খ-</a:t>
            </a:r>
            <a:r>
              <a:rPr lang="en-US" sz="4000" b="1" dirty="0" err="1" smtClean="0">
                <a:solidFill>
                  <a:srgbClr val="C00000"/>
                </a:solidFill>
                <a:latin typeface="NikoshBAN" pitchFamily="2" charset="0"/>
                <a:cs typeface="NikoshBAN" pitchFamily="2" charset="0"/>
              </a:rPr>
              <a:t>দল</a:t>
            </a:r>
            <a:endParaRPr lang="bn-BD" sz="3600" b="1" dirty="0">
              <a:latin typeface="NikoshBAN" pitchFamily="2" charset="0"/>
              <a:cs typeface="NikoshBAN" pitchFamily="2" charset="0"/>
            </a:endParaRPr>
          </a:p>
          <a:p>
            <a:pPr marL="571500" indent="-571500" eaLnBrk="0" hangingPunct="0">
              <a:spcBef>
                <a:spcPct val="20000"/>
              </a:spcBef>
              <a:buFont typeface="Arial" pitchFamily="34" charset="0"/>
              <a:buChar char="•"/>
            </a:pPr>
            <a:r>
              <a:rPr lang="en-US" sz="3600" b="1" dirty="0">
                <a:latin typeface="NikoshBAN" pitchFamily="2" charset="0"/>
                <a:cs typeface="NikoshBAN" pitchFamily="2" charset="0"/>
              </a:rPr>
              <a:t> </a:t>
            </a:r>
            <a:r>
              <a:rPr lang="bn-BD" sz="3600" b="1" dirty="0" smtClean="0">
                <a:latin typeface="NikoshBAN" pitchFamily="2" charset="0"/>
                <a:cs typeface="NikoshBAN" pitchFamily="2" charset="0"/>
              </a:rPr>
              <a:t>কম্পিউটার</a:t>
            </a:r>
            <a:r>
              <a:rPr lang="en-US" sz="3600" b="1" dirty="0" err="1" smtClean="0">
                <a:latin typeface="NikoshBAN" pitchFamily="2" charset="0"/>
                <a:cs typeface="NikoshBAN" pitchFamily="2" charset="0"/>
              </a:rPr>
              <a:t>কে</a:t>
            </a:r>
            <a:r>
              <a:rPr lang="bn-BD" sz="3600" b="1" dirty="0" smtClean="0">
                <a:latin typeface="NikoshBAN" pitchFamily="2" charset="0"/>
                <a:cs typeface="NikoshBAN" pitchFamily="2" charset="0"/>
              </a:rPr>
              <a:t> কিভাবে ভাইরাসমুক্ত রাখা যায় লিখ </a:t>
            </a:r>
            <a:r>
              <a:rPr lang="en-US" sz="3600" b="1" dirty="0" smtClean="0">
                <a:latin typeface="NikoshBAN" pitchFamily="2" charset="0"/>
                <a:cs typeface="NikoshBAN" pitchFamily="2" charset="0"/>
              </a:rPr>
              <a:t>।</a:t>
            </a:r>
          </a:p>
        </p:txBody>
      </p:sp>
      <p:sp>
        <p:nvSpPr>
          <p:cNvPr id="12" name="TextBox 1"/>
          <p:cNvSpPr txBox="1">
            <a:spLocks noChangeArrowheads="1"/>
          </p:cNvSpPr>
          <p:nvPr/>
        </p:nvSpPr>
        <p:spPr bwMode="auto">
          <a:xfrm>
            <a:off x="1835150" y="566738"/>
            <a:ext cx="6470650" cy="1006475"/>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ctr"/>
            <a:r>
              <a:rPr lang="bn-BD" sz="6000" dirty="0" smtClean="0">
                <a:solidFill>
                  <a:schemeClr val="bg1"/>
                </a:solidFill>
                <a:latin typeface="NikoshBAN" pitchFamily="2" charset="0"/>
                <a:cs typeface="NikoshBAN" pitchFamily="2" charset="0"/>
              </a:rPr>
              <a:t>দল</a:t>
            </a:r>
            <a:r>
              <a:rPr lang="en-US" sz="6000" dirty="0" err="1" smtClean="0">
                <a:solidFill>
                  <a:schemeClr val="bg1"/>
                </a:solidFill>
                <a:latin typeface="NikoshBAN" pitchFamily="2" charset="0"/>
                <a:cs typeface="NikoshBAN" pitchFamily="2" charset="0"/>
              </a:rPr>
              <a:t>গত</a:t>
            </a:r>
            <a:r>
              <a:rPr lang="bn-BD" sz="6000" dirty="0" smtClean="0">
                <a:solidFill>
                  <a:schemeClr val="bg1"/>
                </a:solidFill>
                <a:latin typeface="NikoshBAN" pitchFamily="2" charset="0"/>
                <a:cs typeface="NikoshBAN" pitchFamily="2" charset="0"/>
              </a:rPr>
              <a:t> </a:t>
            </a:r>
            <a:r>
              <a:rPr lang="bn-BD" sz="6000" dirty="0">
                <a:solidFill>
                  <a:schemeClr val="bg1"/>
                </a:solidFill>
                <a:latin typeface="NikoshBAN" pitchFamily="2" charset="0"/>
                <a:cs typeface="NikoshBAN" pitchFamily="2" charset="0"/>
              </a:rPr>
              <a:t>কাজ</a:t>
            </a:r>
            <a:endParaRPr lang="en-US" sz="6000" dirty="0">
              <a:solidFill>
                <a:schemeClr val="bg1"/>
              </a:solidFill>
              <a:latin typeface="NikoshBAN" pitchFamily="2" charset="0"/>
              <a:cs typeface="NikoshBAN" pitchFamily="2" charset="0"/>
            </a:endParaRPr>
          </a:p>
        </p:txBody>
      </p:sp>
      <p:sp>
        <p:nvSpPr>
          <p:cNvPr id="2" name="Oval 1"/>
          <p:cNvSpPr/>
          <p:nvPr/>
        </p:nvSpPr>
        <p:spPr>
          <a:xfrm>
            <a:off x="8458200" y="762000"/>
            <a:ext cx="1295400" cy="12160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atin typeface="NikoshBAN" pitchFamily="2" charset="0"/>
                <a:cs typeface="NikoshBAN" pitchFamily="2" charset="0"/>
              </a:rPr>
              <a:t>১২ </a:t>
            </a:r>
            <a:r>
              <a:rPr lang="en-US" sz="2800" b="1" dirty="0" err="1" smtClean="0">
                <a:latin typeface="NikoshBAN" pitchFamily="2" charset="0"/>
                <a:cs typeface="NikoshBAN" pitchFamily="2" charset="0"/>
              </a:rPr>
              <a:t>মি</a:t>
            </a:r>
            <a:r>
              <a:rPr lang="en-US" sz="28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316309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plus(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1" name="Rounded Rectangle 10"/>
          <p:cNvSpPr>
            <a:spLocks noChangeArrowheads="1"/>
          </p:cNvSpPr>
          <p:nvPr/>
        </p:nvSpPr>
        <p:spPr bwMode="auto">
          <a:xfrm>
            <a:off x="2590800" y="533400"/>
            <a:ext cx="5029200" cy="7620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bn-BD" sz="6000" b="1" dirty="0">
                <a:solidFill>
                  <a:srgbClr val="C00000"/>
                </a:solidFill>
                <a:latin typeface="NikoshBAN" pitchFamily="2" charset="0"/>
                <a:cs typeface="NikoshBAN" pitchFamily="2" charset="0"/>
              </a:rPr>
              <a:t>মূল্যায়ন</a:t>
            </a:r>
            <a:r>
              <a:rPr lang="bn-BD" sz="5400" b="1" dirty="0">
                <a:solidFill>
                  <a:srgbClr val="C00000"/>
                </a:solidFill>
                <a:latin typeface="NikoshBAN" pitchFamily="2" charset="0"/>
                <a:cs typeface="NikoshBAN" pitchFamily="2" charset="0"/>
              </a:rPr>
              <a:t> </a:t>
            </a:r>
            <a:endParaRPr lang="en-US" sz="5400" b="1" dirty="0">
              <a:solidFill>
                <a:srgbClr val="C00000"/>
              </a:solidFill>
              <a:latin typeface="NikoshBAN" pitchFamily="2" charset="0"/>
              <a:cs typeface="NikoshBAN" pitchFamily="2" charset="0"/>
            </a:endParaRPr>
          </a:p>
        </p:txBody>
      </p:sp>
      <p:sp>
        <p:nvSpPr>
          <p:cNvPr id="12" name="Rectangle 11"/>
          <p:cNvSpPr/>
          <p:nvPr/>
        </p:nvSpPr>
        <p:spPr>
          <a:xfrm>
            <a:off x="1143000" y="2209800"/>
            <a:ext cx="7988427" cy="3970318"/>
          </a:xfrm>
          <a:prstGeom prst="rect">
            <a:avLst/>
          </a:prstGeom>
        </p:spPr>
        <p:txBody>
          <a:bodyPr wrap="square">
            <a:spAutoFit/>
          </a:bodyPr>
          <a:lstStyle/>
          <a:p>
            <a:pPr marL="342900" indent="-342900">
              <a:buFontTx/>
              <a:buAutoNum type="arabicPeriod"/>
            </a:pPr>
            <a:r>
              <a:rPr lang="bn-BD" sz="3600" b="1" dirty="0">
                <a:solidFill>
                  <a:srgbClr val="0D0D0D"/>
                </a:solidFill>
                <a:latin typeface="NikoshBAN" pitchFamily="2" charset="0"/>
                <a:cs typeface="NikoshBAN" pitchFamily="2" charset="0"/>
              </a:rPr>
              <a:t>ভাইরাস বলতে কী বুঝায়? </a:t>
            </a:r>
            <a:endParaRPr lang="en-US" sz="3600" b="1" dirty="0">
              <a:solidFill>
                <a:srgbClr val="0D0D0D"/>
              </a:solidFill>
              <a:latin typeface="NikoshBAN" pitchFamily="2" charset="0"/>
              <a:cs typeface="NikoshBAN" pitchFamily="2" charset="0"/>
            </a:endParaRPr>
          </a:p>
          <a:p>
            <a:pPr marL="342900" indent="-342900">
              <a:buFontTx/>
              <a:buAutoNum type="arabicPeriod"/>
            </a:pPr>
            <a:r>
              <a:rPr lang="bn-BD" sz="3600" b="1" dirty="0">
                <a:solidFill>
                  <a:srgbClr val="1F200D"/>
                </a:solidFill>
                <a:latin typeface="NikoshBAN" pitchFamily="2" charset="0"/>
                <a:cs typeface="NikoshBAN" pitchFamily="2" charset="0"/>
              </a:rPr>
              <a:t>কে, কত সালে ভাইরাসের নামকরণ করেন?</a:t>
            </a:r>
            <a:endParaRPr lang="en-US" sz="3600" b="1" dirty="0">
              <a:solidFill>
                <a:srgbClr val="1F200D"/>
              </a:solidFill>
              <a:latin typeface="NikoshBAN" pitchFamily="2" charset="0"/>
              <a:cs typeface="NikoshBAN" pitchFamily="2" charset="0"/>
            </a:endParaRPr>
          </a:p>
          <a:p>
            <a:pPr marL="342900" indent="-342900">
              <a:buFontTx/>
              <a:buAutoNum type="arabicPeriod"/>
            </a:pPr>
            <a:r>
              <a:rPr lang="bn-BD" sz="3600" b="1" dirty="0">
                <a:solidFill>
                  <a:srgbClr val="1F200D"/>
                </a:solidFill>
                <a:latin typeface="NikoshBAN" pitchFamily="2" charset="0"/>
                <a:cs typeface="NikoshBAN" pitchFamily="2" charset="0"/>
              </a:rPr>
              <a:t>ভাইরাস কম্পিউটারের সিস্টেমের কাজকে কী করতে পারে </a:t>
            </a:r>
            <a:r>
              <a:rPr lang="bn-BD" sz="3600" b="1" dirty="0" smtClean="0">
                <a:solidFill>
                  <a:srgbClr val="1F200D"/>
                </a:solidFill>
                <a:latin typeface="NikoshBAN" pitchFamily="2" charset="0"/>
                <a:cs typeface="NikoshBAN" pitchFamily="2" charset="0"/>
              </a:rPr>
              <a:t>?</a:t>
            </a:r>
            <a:endParaRPr lang="en-US" sz="3600" b="1" dirty="0" smtClean="0">
              <a:solidFill>
                <a:srgbClr val="1F200D"/>
              </a:solidFill>
              <a:latin typeface="NikoshBAN" pitchFamily="2" charset="0"/>
              <a:cs typeface="NikoshBAN" pitchFamily="2" charset="0"/>
            </a:endParaRPr>
          </a:p>
          <a:p>
            <a:pPr marL="342900" indent="-342900">
              <a:buFontTx/>
              <a:buAutoNum type="arabicPeriod"/>
            </a:pPr>
            <a:r>
              <a:rPr lang="en-US" sz="3600" b="1" dirty="0" smtClean="0">
                <a:solidFill>
                  <a:srgbClr val="1F200D"/>
                </a:solidFill>
                <a:latin typeface="NikoshBAN" pitchFamily="2" charset="0"/>
                <a:cs typeface="NikoshBAN" pitchFamily="2" charset="0"/>
              </a:rPr>
              <a:t>২টি </a:t>
            </a:r>
            <a:r>
              <a:rPr lang="en-US" sz="3600" b="1" dirty="0" err="1" smtClean="0">
                <a:solidFill>
                  <a:srgbClr val="1F200D"/>
                </a:solidFill>
                <a:latin typeface="NikoshBAN" pitchFamily="2" charset="0"/>
                <a:cs typeface="NikoshBAN" pitchFamily="2" charset="0"/>
              </a:rPr>
              <a:t>এন্টিভাইসের</a:t>
            </a:r>
            <a:r>
              <a:rPr lang="en-US" sz="3600" b="1" dirty="0" smtClean="0">
                <a:solidFill>
                  <a:srgbClr val="1F200D"/>
                </a:solidFill>
                <a:latin typeface="NikoshBAN" pitchFamily="2" charset="0"/>
                <a:cs typeface="NikoshBAN" pitchFamily="2" charset="0"/>
              </a:rPr>
              <a:t> </a:t>
            </a:r>
            <a:r>
              <a:rPr lang="en-US" sz="3600" b="1" dirty="0" err="1" smtClean="0">
                <a:solidFill>
                  <a:srgbClr val="1F200D"/>
                </a:solidFill>
                <a:latin typeface="NikoshBAN" pitchFamily="2" charset="0"/>
                <a:cs typeface="NikoshBAN" pitchFamily="2" charset="0"/>
              </a:rPr>
              <a:t>নাম</a:t>
            </a:r>
            <a:r>
              <a:rPr lang="en-US" sz="3600" b="1" dirty="0" smtClean="0">
                <a:solidFill>
                  <a:srgbClr val="1F200D"/>
                </a:solidFill>
                <a:latin typeface="NikoshBAN" pitchFamily="2" charset="0"/>
                <a:cs typeface="NikoshBAN" pitchFamily="2" charset="0"/>
              </a:rPr>
              <a:t> </a:t>
            </a:r>
            <a:r>
              <a:rPr lang="en-US" sz="3600" b="1" dirty="0" err="1" smtClean="0">
                <a:solidFill>
                  <a:srgbClr val="1F200D"/>
                </a:solidFill>
                <a:latin typeface="NikoshBAN" pitchFamily="2" charset="0"/>
                <a:cs typeface="NikoshBAN" pitchFamily="2" charset="0"/>
              </a:rPr>
              <a:t>বল</a:t>
            </a:r>
            <a:r>
              <a:rPr lang="en-US" sz="3600" b="1" dirty="0" smtClean="0">
                <a:solidFill>
                  <a:srgbClr val="1F200D"/>
                </a:solidFill>
                <a:latin typeface="NikoshBAN" pitchFamily="2" charset="0"/>
                <a:cs typeface="NikoshBAN" pitchFamily="2" charset="0"/>
              </a:rPr>
              <a:t>।</a:t>
            </a:r>
          </a:p>
          <a:p>
            <a:pPr marL="342900" indent="-342900">
              <a:buFontTx/>
              <a:buAutoNum type="arabicPeriod"/>
            </a:pPr>
            <a:r>
              <a:rPr lang="en-US" sz="3600" b="1" dirty="0" err="1" smtClean="0">
                <a:solidFill>
                  <a:srgbClr val="1F200D"/>
                </a:solidFill>
                <a:latin typeface="NikoshBAN" pitchFamily="2" charset="0"/>
                <a:cs typeface="NikoshBAN" pitchFamily="2" charset="0"/>
              </a:rPr>
              <a:t>কম্পিউটার</a:t>
            </a:r>
            <a:r>
              <a:rPr lang="en-US" sz="3600" b="1" dirty="0" smtClean="0">
                <a:solidFill>
                  <a:srgbClr val="1F200D"/>
                </a:solidFill>
                <a:latin typeface="NikoshBAN" pitchFamily="2" charset="0"/>
                <a:cs typeface="NikoshBAN" pitchFamily="2" charset="0"/>
              </a:rPr>
              <a:t> </a:t>
            </a:r>
            <a:r>
              <a:rPr lang="en-US" sz="3600" b="1" dirty="0" err="1" smtClean="0">
                <a:solidFill>
                  <a:srgbClr val="1F200D"/>
                </a:solidFill>
                <a:latin typeface="NikoshBAN" pitchFamily="2" charset="0"/>
                <a:cs typeface="NikoshBAN" pitchFamily="2" charset="0"/>
              </a:rPr>
              <a:t>কিভাবে</a:t>
            </a:r>
            <a:r>
              <a:rPr lang="en-US" sz="3600" b="1" dirty="0" smtClean="0">
                <a:solidFill>
                  <a:srgbClr val="1F200D"/>
                </a:solidFill>
                <a:latin typeface="NikoshBAN" pitchFamily="2" charset="0"/>
                <a:cs typeface="NikoshBAN" pitchFamily="2" charset="0"/>
              </a:rPr>
              <a:t> </a:t>
            </a:r>
            <a:r>
              <a:rPr lang="en-US" sz="3600" b="1" dirty="0" err="1" smtClean="0">
                <a:solidFill>
                  <a:srgbClr val="1F200D"/>
                </a:solidFill>
                <a:latin typeface="NikoshBAN" pitchFamily="2" charset="0"/>
                <a:cs typeface="NikoshBAN" pitchFamily="2" charset="0"/>
              </a:rPr>
              <a:t>ভাইরাসে</a:t>
            </a:r>
            <a:r>
              <a:rPr lang="en-US" sz="3600" b="1" dirty="0" smtClean="0">
                <a:solidFill>
                  <a:srgbClr val="1F200D"/>
                </a:solidFill>
                <a:latin typeface="NikoshBAN" pitchFamily="2" charset="0"/>
                <a:cs typeface="NikoshBAN" pitchFamily="2" charset="0"/>
              </a:rPr>
              <a:t> </a:t>
            </a:r>
            <a:r>
              <a:rPr lang="en-US" sz="3600" b="1" dirty="0" err="1" smtClean="0">
                <a:solidFill>
                  <a:srgbClr val="1F200D"/>
                </a:solidFill>
                <a:latin typeface="NikoshBAN" pitchFamily="2" charset="0"/>
                <a:cs typeface="NikoshBAN" pitchFamily="2" charset="0"/>
              </a:rPr>
              <a:t>আক্রান্ত</a:t>
            </a:r>
            <a:r>
              <a:rPr lang="en-US" sz="3600" b="1" dirty="0" smtClean="0">
                <a:solidFill>
                  <a:srgbClr val="1F200D"/>
                </a:solidFill>
                <a:latin typeface="NikoshBAN" pitchFamily="2" charset="0"/>
                <a:cs typeface="NikoshBAN" pitchFamily="2" charset="0"/>
              </a:rPr>
              <a:t> </a:t>
            </a:r>
            <a:r>
              <a:rPr lang="en-US" sz="3600" b="1" dirty="0" err="1" smtClean="0">
                <a:solidFill>
                  <a:srgbClr val="1F200D"/>
                </a:solidFill>
                <a:latin typeface="NikoshBAN" pitchFamily="2" charset="0"/>
                <a:cs typeface="NikoshBAN" pitchFamily="2" charset="0"/>
              </a:rPr>
              <a:t>হয়</a:t>
            </a:r>
            <a:r>
              <a:rPr lang="en-US" sz="3600" b="1" dirty="0" smtClean="0">
                <a:solidFill>
                  <a:srgbClr val="1F200D"/>
                </a:solidFill>
                <a:latin typeface="NikoshBAN" pitchFamily="2" charset="0"/>
                <a:cs typeface="NikoshBAN" pitchFamily="2" charset="0"/>
              </a:rPr>
              <a:t>?</a:t>
            </a:r>
          </a:p>
          <a:p>
            <a:pPr marL="342900" indent="-342900">
              <a:buFontTx/>
              <a:buAutoNum type="arabicPeriod"/>
            </a:pPr>
            <a:endParaRPr lang="en-US" sz="3600" b="1" dirty="0">
              <a:solidFill>
                <a:srgbClr val="1F200D"/>
              </a:solidFill>
              <a:latin typeface="NikoshBAN" pitchFamily="2" charset="0"/>
              <a:cs typeface="NikoshBAN" pitchFamily="2" charset="0"/>
            </a:endParaRPr>
          </a:p>
        </p:txBody>
      </p:sp>
    </p:spTree>
    <p:extLst>
      <p:ext uri="{BB962C8B-B14F-4D97-AF65-F5344CB8AC3E}">
        <p14:creationId xmlns:p14="http://schemas.microsoft.com/office/powerpoint/2010/main" val="38611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anim calcmode="lin" valueType="num">
                                      <p:cBhvr>
                                        <p:cTn id="1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1000"/>
                                        <p:tgtEl>
                                          <p:spTgt spid="12">
                                            <p:txEl>
                                              <p:pRg st="1" end="1"/>
                                            </p:txEl>
                                          </p:spTgt>
                                        </p:tgtEl>
                                      </p:cBhvr>
                                    </p:animEffect>
                                    <p:anim calcmode="lin" valueType="num">
                                      <p:cBhvr>
                                        <p:cTn id="2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1000"/>
                                        <p:tgtEl>
                                          <p:spTgt spid="12">
                                            <p:txEl>
                                              <p:pRg st="2" end="2"/>
                                            </p:txEl>
                                          </p:spTgt>
                                        </p:tgtEl>
                                      </p:cBhvr>
                                    </p:animEffect>
                                    <p:anim calcmode="lin" valueType="num">
                                      <p:cBhvr>
                                        <p:cTn id="3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fade">
                                      <p:cBhvr>
                                        <p:cTn id="38" dur="1000"/>
                                        <p:tgtEl>
                                          <p:spTgt spid="12">
                                            <p:txEl>
                                              <p:pRg st="3" end="3"/>
                                            </p:txEl>
                                          </p:spTgt>
                                        </p:tgtEl>
                                      </p:cBhvr>
                                    </p:animEffect>
                                    <p:anim calcmode="lin" valueType="num">
                                      <p:cBhvr>
                                        <p:cTn id="3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animEffect transition="in" filter="fade">
                                      <p:cBhvr>
                                        <p:cTn id="45" dur="1000"/>
                                        <p:tgtEl>
                                          <p:spTgt spid="12">
                                            <p:txEl>
                                              <p:pRg st="4" end="4"/>
                                            </p:txEl>
                                          </p:spTgt>
                                        </p:tgtEl>
                                      </p:cBhvr>
                                    </p:animEffect>
                                    <p:anim calcmode="lin" valueType="num">
                                      <p:cBhvr>
                                        <p:cTn id="4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Title 2"/>
          <p:cNvSpPr txBox="1">
            <a:spLocks/>
          </p:cNvSpPr>
          <p:nvPr/>
        </p:nvSpPr>
        <p:spPr>
          <a:xfrm>
            <a:off x="1828800" y="409268"/>
            <a:ext cx="7498080" cy="11430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bn-BD" sz="6000" b="1" dirty="0" smtClean="0">
                <a:latin typeface="NikoshBAN" panose="02000000000000000000" pitchFamily="2" charset="0"/>
                <a:cs typeface="NikoshBAN" panose="02000000000000000000" pitchFamily="2" charset="0"/>
              </a:rPr>
              <a:t>বাড়ির কাজ</a:t>
            </a:r>
            <a:endParaRPr lang="en-US" sz="60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0"/>
            <a:ext cx="4267200" cy="2368296"/>
          </a:xfrm>
          <a:prstGeom prst="ellipse">
            <a:avLst/>
          </a:prstGeom>
          <a:ln>
            <a:noFill/>
          </a:ln>
          <a:effectLst>
            <a:softEdge rad="112500"/>
          </a:effectLst>
        </p:spPr>
      </p:pic>
      <p:sp>
        <p:nvSpPr>
          <p:cNvPr id="2" name="Rectangle 1"/>
          <p:cNvSpPr/>
          <p:nvPr/>
        </p:nvSpPr>
        <p:spPr>
          <a:xfrm>
            <a:off x="457200" y="4572000"/>
            <a:ext cx="9982200" cy="1508105"/>
          </a:xfrm>
          <a:prstGeom prst="rect">
            <a:avLst/>
          </a:prstGeom>
        </p:spPr>
        <p:txBody>
          <a:bodyPr wrap="square">
            <a:spAutoFit/>
          </a:bodyPr>
          <a:lstStyle/>
          <a:p>
            <a:pPr algn="ctr"/>
            <a:r>
              <a:rPr lang="bn-BD" sz="4400" b="1" dirty="0" smtClean="0">
                <a:latin typeface="NikoshBAN" pitchFamily="2" charset="0"/>
                <a:cs typeface="NikoshBAN" pitchFamily="2" charset="0"/>
              </a:rPr>
              <a:t>কম্পিউটার ভাইরাসে আক্রান্ত </a:t>
            </a:r>
            <a:r>
              <a:rPr lang="en-US" sz="4400" b="1" dirty="0" err="1" smtClean="0">
                <a:latin typeface="NikoshBAN" pitchFamily="2" charset="0"/>
                <a:cs typeface="NikoshBAN" pitchFamily="2" charset="0"/>
              </a:rPr>
              <a:t>কি</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না</a:t>
            </a:r>
            <a:r>
              <a:rPr lang="en-US" sz="4400" b="1" dirty="0" smtClean="0">
                <a:latin typeface="NikoshBAN" pitchFamily="2" charset="0"/>
                <a:cs typeface="NikoshBAN" pitchFamily="2" charset="0"/>
              </a:rPr>
              <a:t> </a:t>
            </a:r>
            <a:r>
              <a:rPr lang="bn-BD" sz="4400" b="1" dirty="0" smtClean="0">
                <a:latin typeface="NikoshBAN" pitchFamily="2" charset="0"/>
                <a:cs typeface="NikoshBAN" pitchFamily="2" charset="0"/>
              </a:rPr>
              <a:t>বুঝার উপায় </a:t>
            </a:r>
          </a:p>
          <a:p>
            <a:pPr algn="ctr"/>
            <a:r>
              <a:rPr lang="en-US" sz="4400" b="1" dirty="0" err="1" smtClean="0">
                <a:latin typeface="NikoshBAN" pitchFamily="2" charset="0"/>
                <a:cs typeface="NikoshBAN" pitchFamily="2" charset="0"/>
              </a:rPr>
              <a:t>খাতায়</a:t>
            </a:r>
            <a:r>
              <a:rPr lang="en-US" sz="4400" b="1" dirty="0" smtClean="0">
                <a:latin typeface="NikoshBAN" pitchFamily="2" charset="0"/>
                <a:cs typeface="NikoshBAN" pitchFamily="2" charset="0"/>
              </a:rPr>
              <a:t> </a:t>
            </a:r>
            <a:r>
              <a:rPr lang="bn-BD" sz="4400" b="1" dirty="0" smtClean="0">
                <a:latin typeface="NikoshBAN" pitchFamily="2" charset="0"/>
                <a:cs typeface="NikoshBAN" pitchFamily="2" charset="0"/>
              </a:rPr>
              <a:t>লিখে নিয়ে আসবে</a:t>
            </a:r>
            <a:r>
              <a:rPr lang="bn-BD" sz="4800" b="1" dirty="0" smtClean="0">
                <a:latin typeface="NikoshBAN" pitchFamily="2" charset="0"/>
                <a:cs typeface="NikoshBAN" pitchFamily="2" charset="0"/>
              </a:rPr>
              <a:t> ।</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10584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1620" y="13260"/>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Rounded Rectangle 9"/>
          <p:cNvSpPr/>
          <p:nvPr/>
        </p:nvSpPr>
        <p:spPr>
          <a:xfrm>
            <a:off x="4116928" y="247113"/>
            <a:ext cx="2559503" cy="7315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6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8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cxnSp>
        <p:nvCxnSpPr>
          <p:cNvPr id="11" name="Straight Connector 10"/>
          <p:cNvCxnSpPr/>
          <p:nvPr/>
        </p:nvCxnSpPr>
        <p:spPr>
          <a:xfrm>
            <a:off x="5408970" y="1376597"/>
            <a:ext cx="0" cy="43434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593952" y="1143000"/>
            <a:ext cx="4587648" cy="48105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638800" y="1143000"/>
            <a:ext cx="4585819" cy="4770537"/>
          </a:xfrm>
          <a:prstGeom prst="rect">
            <a:avLst/>
          </a:prstGeom>
          <a:noFill/>
          <a:ln w="38100">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800" b="1" dirty="0" smtClean="0">
                <a:latin typeface="NikoshBAN" pitchFamily="2" charset="0"/>
                <a:cs typeface="NikoshBAN" pitchFamily="2" charset="0"/>
              </a:rPr>
              <a:t>বিষয়ঃ তথ্য ও যোগাযোগ প্রযুক্তি</a:t>
            </a:r>
          </a:p>
          <a:p>
            <a:r>
              <a:rPr lang="bn-BD" sz="3800" b="1" dirty="0" smtClean="0">
                <a:latin typeface="NikoshBAN" pitchFamily="2" charset="0"/>
                <a:cs typeface="NikoshBAN" pitchFamily="2" charset="0"/>
              </a:rPr>
              <a:t>অধ্যায়ঃ তৃতীয়</a:t>
            </a:r>
          </a:p>
          <a:p>
            <a:r>
              <a:rPr lang="bn-BD" sz="3800" b="1" dirty="0" smtClean="0">
                <a:latin typeface="NikoshBAN" pitchFamily="2" charset="0"/>
                <a:cs typeface="NikoshBAN" pitchFamily="2" charset="0"/>
              </a:rPr>
              <a:t>শ্রেণিঃ </a:t>
            </a:r>
            <a:r>
              <a:rPr lang="en-US" sz="3800" b="1" dirty="0" smtClean="0">
                <a:latin typeface="NikoshBAN" pitchFamily="2" charset="0"/>
                <a:cs typeface="NikoshBAN" pitchFamily="2" charset="0"/>
              </a:rPr>
              <a:t>8</a:t>
            </a:r>
            <a:r>
              <a:rPr lang="bn-BD" sz="3800" b="1" dirty="0" smtClean="0">
                <a:latin typeface="NikoshBAN" pitchFamily="2" charset="0"/>
                <a:cs typeface="NikoshBAN" pitchFamily="2" charset="0"/>
              </a:rPr>
              <a:t>ম</a:t>
            </a:r>
          </a:p>
          <a:p>
            <a:r>
              <a:rPr lang="bn-BD" sz="3800" b="1" dirty="0" smtClean="0">
                <a:latin typeface="NikoshBAN" pitchFamily="2" charset="0"/>
                <a:cs typeface="NikoshBAN" pitchFamily="2" charset="0"/>
              </a:rPr>
              <a:t>আজকের পাঠঃ কম্পিউটার ভাইরাস </a:t>
            </a:r>
          </a:p>
          <a:p>
            <a:r>
              <a:rPr lang="bn-BD" sz="3800" b="1" dirty="0" smtClean="0">
                <a:latin typeface="NikoshBAN" pitchFamily="2" charset="0"/>
                <a:cs typeface="NikoshBAN" pitchFamily="2" charset="0"/>
              </a:rPr>
              <a:t>সময়ঃ ৫০মি</a:t>
            </a:r>
            <a:r>
              <a:rPr lang="en-US" sz="3800" b="1" dirty="0" smtClean="0">
                <a:latin typeface="NikoshBAN" pitchFamily="2" charset="0"/>
                <a:cs typeface="NikoshBAN" pitchFamily="2" charset="0"/>
              </a:rPr>
              <a:t>.</a:t>
            </a:r>
            <a:endParaRPr lang="bn-BD" sz="3800" b="1" dirty="0" smtClean="0">
              <a:latin typeface="NikoshBAN" pitchFamily="2" charset="0"/>
              <a:cs typeface="NikoshBAN" pitchFamily="2" charset="0"/>
            </a:endParaRPr>
          </a:p>
          <a:p>
            <a:r>
              <a:rPr lang="bn-BD" sz="3800" b="1" dirty="0" smtClean="0">
                <a:latin typeface="NikoshBAN" pitchFamily="2" charset="0"/>
                <a:cs typeface="NikoshBAN" pitchFamily="2" charset="0"/>
              </a:rPr>
              <a:t>তারিখঃ </a:t>
            </a:r>
            <a:r>
              <a:rPr lang="en-US" sz="3800" b="1" dirty="0" smtClean="0">
                <a:latin typeface="NikoshBAN" pitchFamily="2" charset="0"/>
                <a:cs typeface="NikoshBAN" pitchFamily="2" charset="0"/>
              </a:rPr>
              <a:t>23</a:t>
            </a:r>
            <a:r>
              <a:rPr lang="bn-BD" sz="3800" b="1" dirty="0" smtClean="0">
                <a:latin typeface="NikoshBAN" pitchFamily="2" charset="0"/>
                <a:cs typeface="NikoshBAN" pitchFamily="2" charset="0"/>
              </a:rPr>
              <a:t>-০</a:t>
            </a:r>
            <a:r>
              <a:rPr lang="en-US" sz="3800" b="1" dirty="0">
                <a:latin typeface="NikoshBAN" pitchFamily="2" charset="0"/>
                <a:cs typeface="NikoshBAN" pitchFamily="2" charset="0"/>
              </a:rPr>
              <a:t>8</a:t>
            </a:r>
            <a:r>
              <a:rPr lang="en-US" sz="3800" b="1" dirty="0" smtClean="0">
                <a:latin typeface="NikoshBAN" pitchFamily="2" charset="0"/>
                <a:cs typeface="NikoshBAN" pitchFamily="2" charset="0"/>
              </a:rPr>
              <a:t>-20</a:t>
            </a:r>
            <a:r>
              <a:rPr lang="bn-BD" sz="3800" b="1" dirty="0" smtClean="0">
                <a:latin typeface="NikoshBAN" pitchFamily="2" charset="0"/>
                <a:cs typeface="NikoshBAN" pitchFamily="2" charset="0"/>
              </a:rPr>
              <a:t>১</a:t>
            </a:r>
            <a:r>
              <a:rPr lang="en-US" sz="3800" b="1" dirty="0">
                <a:latin typeface="NikoshBAN" pitchFamily="2" charset="0"/>
                <a:cs typeface="NikoshBAN" pitchFamily="2" charset="0"/>
              </a:rPr>
              <a:t>9</a:t>
            </a:r>
            <a:endParaRPr lang="en-US" sz="3800" b="1" dirty="0" smtClean="0">
              <a:latin typeface="NikoshBAN" pitchFamily="2" charset="0"/>
              <a:cs typeface="NikoshBAN" pitchFamily="2" charset="0"/>
            </a:endParaRPr>
          </a:p>
        </p:txBody>
      </p:sp>
      <p:sp>
        <p:nvSpPr>
          <p:cNvPr id="2" name="Rectangle 1"/>
          <p:cNvSpPr/>
          <p:nvPr/>
        </p:nvSpPr>
        <p:spPr>
          <a:xfrm>
            <a:off x="533400" y="3548297"/>
            <a:ext cx="3901848" cy="2000548"/>
          </a:xfrm>
          <a:prstGeom prst="rect">
            <a:avLst/>
          </a:prstGeom>
        </p:spPr>
        <p:txBody>
          <a:bodyPr wrap="square">
            <a:spAutoFit/>
          </a:bodyPr>
          <a:lstStyle/>
          <a:p>
            <a:pPr algn="ctr"/>
            <a:r>
              <a:rPr lang="en-US" sz="4400" b="1" dirty="0">
                <a:solidFill>
                  <a:prstClr val="black"/>
                </a:solidFill>
                <a:latin typeface="NikoshBAN" panose="02000000000000000000" pitchFamily="2" charset="0"/>
                <a:cs typeface="NikoshBAN" panose="02000000000000000000" pitchFamily="2" charset="0"/>
              </a:rPr>
              <a:t> </a:t>
            </a:r>
            <a:r>
              <a:rPr lang="bn-BD" sz="3200" dirty="0">
                <a:solidFill>
                  <a:srgbClr val="00CC00"/>
                </a:solidFill>
                <a:latin typeface="NikoshBAN" panose="02000000000000000000" pitchFamily="2" charset="0"/>
                <a:cs typeface="NikoshBAN" panose="02000000000000000000" pitchFamily="2" charset="0"/>
              </a:rPr>
              <a:t>মোহাম্মদ আবদুল কাদের</a:t>
            </a:r>
            <a:r>
              <a:rPr lang="bn-BD" sz="2000" dirty="0">
                <a:solidFill>
                  <a:srgbClr val="00CC00"/>
                </a:solidFill>
                <a:latin typeface="NikoshBAN" panose="02000000000000000000" pitchFamily="2" charset="0"/>
                <a:cs typeface="NikoshBAN" panose="02000000000000000000" pitchFamily="2" charset="0"/>
              </a:rPr>
              <a:t>, </a:t>
            </a:r>
            <a:endParaRPr lang="bn-BD" sz="2800" dirty="0">
              <a:solidFill>
                <a:srgbClr val="00CC00"/>
              </a:solidFill>
              <a:latin typeface="NikoshBAN" panose="02000000000000000000" pitchFamily="2" charset="0"/>
              <a:cs typeface="NikoshBAN" panose="02000000000000000000" pitchFamily="2" charset="0"/>
            </a:endParaRPr>
          </a:p>
          <a:p>
            <a:pPr algn="ctr"/>
            <a:r>
              <a:rPr lang="bn-BD" sz="2000" dirty="0">
                <a:solidFill>
                  <a:srgbClr val="4F06BA"/>
                </a:solidFill>
                <a:latin typeface="NikoshBAN" panose="02000000000000000000" pitchFamily="2" charset="0"/>
                <a:cs typeface="NikoshBAN" panose="02000000000000000000" pitchFamily="2" charset="0"/>
              </a:rPr>
              <a:t>সহকা</a:t>
            </a:r>
            <a:r>
              <a:rPr lang="en-US" sz="2000" dirty="0" err="1">
                <a:solidFill>
                  <a:srgbClr val="4F06BA"/>
                </a:solidFill>
                <a:latin typeface="NikoshBAN" panose="02000000000000000000" pitchFamily="2" charset="0"/>
                <a:cs typeface="NikoshBAN" panose="02000000000000000000" pitchFamily="2" charset="0"/>
              </a:rPr>
              <a:t>রী</a:t>
            </a:r>
            <a:r>
              <a:rPr lang="bn-BD" sz="2000" dirty="0">
                <a:solidFill>
                  <a:srgbClr val="4F06BA"/>
                </a:solidFill>
                <a:latin typeface="NikoshBAN" panose="02000000000000000000" pitchFamily="2" charset="0"/>
                <a:cs typeface="NikoshBAN" panose="02000000000000000000" pitchFamily="2" charset="0"/>
              </a:rPr>
              <a:t> শিক্ষক</a:t>
            </a:r>
            <a:r>
              <a:rPr lang="en-US" sz="2000" dirty="0">
                <a:solidFill>
                  <a:srgbClr val="4F06BA"/>
                </a:solidFill>
                <a:latin typeface="NikoshBAN" panose="02000000000000000000" pitchFamily="2" charset="0"/>
                <a:cs typeface="NikoshBAN" panose="02000000000000000000" pitchFamily="2" charset="0"/>
              </a:rPr>
              <a:t> </a:t>
            </a:r>
            <a:endParaRPr lang="bn-BD" sz="2000" dirty="0">
              <a:solidFill>
                <a:srgbClr val="4F06BA"/>
              </a:solidFill>
              <a:latin typeface="NikoshBAN" panose="02000000000000000000" pitchFamily="2" charset="0"/>
              <a:cs typeface="NikoshBAN" panose="02000000000000000000" pitchFamily="2" charset="0"/>
            </a:endParaRPr>
          </a:p>
          <a:p>
            <a:pPr algn="ctr"/>
            <a:r>
              <a:rPr lang="en-US" sz="2000" dirty="0" err="1">
                <a:solidFill>
                  <a:srgbClr val="4F06BA"/>
                </a:solidFill>
                <a:latin typeface="NikoshBAN" panose="02000000000000000000" pitchFamily="2" charset="0"/>
                <a:cs typeface="NikoshBAN" panose="02000000000000000000" pitchFamily="2" charset="0"/>
              </a:rPr>
              <a:t>বুড়িচং</a:t>
            </a:r>
            <a:r>
              <a:rPr lang="en-US" sz="2000" dirty="0">
                <a:solidFill>
                  <a:srgbClr val="4F06BA"/>
                </a:solidFill>
                <a:latin typeface="NikoshBAN" panose="02000000000000000000" pitchFamily="2" charset="0"/>
                <a:cs typeface="NikoshBAN" panose="02000000000000000000" pitchFamily="2" charset="0"/>
              </a:rPr>
              <a:t> </a:t>
            </a:r>
            <a:r>
              <a:rPr lang="en-US" sz="2000" dirty="0" err="1">
                <a:solidFill>
                  <a:srgbClr val="4F06BA"/>
                </a:solidFill>
                <a:latin typeface="NikoshBAN" panose="02000000000000000000" pitchFamily="2" charset="0"/>
                <a:cs typeface="NikoshBAN" panose="02000000000000000000" pitchFamily="2" charset="0"/>
              </a:rPr>
              <a:t>আনন্দ</a:t>
            </a:r>
            <a:r>
              <a:rPr lang="en-US" sz="2000" dirty="0">
                <a:solidFill>
                  <a:srgbClr val="4F06BA"/>
                </a:solidFill>
                <a:latin typeface="NikoshBAN" panose="02000000000000000000" pitchFamily="2" charset="0"/>
                <a:cs typeface="NikoshBAN" panose="02000000000000000000" pitchFamily="2" charset="0"/>
              </a:rPr>
              <a:t> </a:t>
            </a:r>
            <a:r>
              <a:rPr lang="en-US" sz="2000" dirty="0" err="1">
                <a:solidFill>
                  <a:srgbClr val="4F06BA"/>
                </a:solidFill>
                <a:latin typeface="NikoshBAN" panose="02000000000000000000" pitchFamily="2" charset="0"/>
                <a:cs typeface="NikoshBAN" panose="02000000000000000000" pitchFamily="2" charset="0"/>
              </a:rPr>
              <a:t>পাইলট</a:t>
            </a:r>
            <a:r>
              <a:rPr lang="en-US" sz="2000" dirty="0">
                <a:solidFill>
                  <a:srgbClr val="4F06BA"/>
                </a:solidFill>
                <a:latin typeface="NikoshBAN" panose="02000000000000000000" pitchFamily="2" charset="0"/>
                <a:cs typeface="NikoshBAN" panose="02000000000000000000" pitchFamily="2" charset="0"/>
              </a:rPr>
              <a:t> </a:t>
            </a:r>
            <a:r>
              <a:rPr lang="en-US" sz="2000" dirty="0" err="1">
                <a:solidFill>
                  <a:srgbClr val="4F06BA"/>
                </a:solidFill>
                <a:latin typeface="NikoshBAN" panose="02000000000000000000" pitchFamily="2" charset="0"/>
                <a:cs typeface="NikoshBAN" panose="02000000000000000000" pitchFamily="2" charset="0"/>
              </a:rPr>
              <a:t>সরকারি</a:t>
            </a:r>
            <a:r>
              <a:rPr lang="en-US" sz="2000" dirty="0">
                <a:solidFill>
                  <a:srgbClr val="4F06BA"/>
                </a:solidFill>
                <a:latin typeface="NikoshBAN" panose="02000000000000000000" pitchFamily="2" charset="0"/>
                <a:cs typeface="NikoshBAN" panose="02000000000000000000" pitchFamily="2" charset="0"/>
              </a:rPr>
              <a:t> </a:t>
            </a:r>
            <a:r>
              <a:rPr lang="en-US" sz="2000" dirty="0" err="1">
                <a:solidFill>
                  <a:srgbClr val="4F06BA"/>
                </a:solidFill>
                <a:latin typeface="NikoshBAN" panose="02000000000000000000" pitchFamily="2" charset="0"/>
                <a:cs typeface="NikoshBAN" panose="02000000000000000000" pitchFamily="2" charset="0"/>
              </a:rPr>
              <a:t>উচ্চ</a:t>
            </a:r>
            <a:r>
              <a:rPr lang="en-US" sz="2000" dirty="0">
                <a:solidFill>
                  <a:srgbClr val="4F06BA"/>
                </a:solidFill>
                <a:latin typeface="NikoshBAN" panose="02000000000000000000" pitchFamily="2" charset="0"/>
                <a:cs typeface="NikoshBAN" panose="02000000000000000000" pitchFamily="2" charset="0"/>
              </a:rPr>
              <a:t> </a:t>
            </a:r>
            <a:r>
              <a:rPr lang="en-US" sz="2000" dirty="0" err="1">
                <a:solidFill>
                  <a:srgbClr val="4F06BA"/>
                </a:solidFill>
                <a:latin typeface="NikoshBAN" panose="02000000000000000000" pitchFamily="2" charset="0"/>
                <a:cs typeface="NikoshBAN" panose="02000000000000000000" pitchFamily="2" charset="0"/>
              </a:rPr>
              <a:t>বিদ্যালয়</a:t>
            </a:r>
            <a:r>
              <a:rPr lang="bn-BD" sz="2000" dirty="0">
                <a:solidFill>
                  <a:srgbClr val="4F06BA"/>
                </a:solidFill>
                <a:latin typeface="NikoshBAN" panose="02000000000000000000" pitchFamily="2" charset="0"/>
                <a:cs typeface="NikoshBAN" panose="02000000000000000000" pitchFamily="2" charset="0"/>
              </a:rPr>
              <a:t>,</a:t>
            </a:r>
            <a:endParaRPr lang="en-US" sz="2000" dirty="0">
              <a:solidFill>
                <a:srgbClr val="4F06BA"/>
              </a:solidFill>
              <a:latin typeface="NikoshBAN" panose="02000000000000000000" pitchFamily="2" charset="0"/>
              <a:cs typeface="NikoshBAN" panose="02000000000000000000" pitchFamily="2" charset="0"/>
            </a:endParaRPr>
          </a:p>
          <a:p>
            <a:pPr algn="ctr"/>
            <a:r>
              <a:rPr lang="en-US" sz="2000" dirty="0" err="1">
                <a:solidFill>
                  <a:srgbClr val="4F06BA"/>
                </a:solidFill>
                <a:latin typeface="NikoshBAN" panose="02000000000000000000" pitchFamily="2" charset="0"/>
                <a:cs typeface="NikoshBAN" panose="02000000000000000000" pitchFamily="2" charset="0"/>
              </a:rPr>
              <a:t>বুড়িচং</a:t>
            </a:r>
            <a:r>
              <a:rPr lang="en-US" sz="2000" dirty="0">
                <a:solidFill>
                  <a:srgbClr val="4F06BA"/>
                </a:solidFill>
                <a:latin typeface="NikoshBAN" panose="02000000000000000000" pitchFamily="2" charset="0"/>
                <a:cs typeface="NikoshBAN" panose="02000000000000000000" pitchFamily="2" charset="0"/>
              </a:rPr>
              <a:t>-</a:t>
            </a:r>
            <a:r>
              <a:rPr lang="bn-BD" sz="2000" dirty="0">
                <a:solidFill>
                  <a:srgbClr val="4F06BA"/>
                </a:solidFill>
                <a:latin typeface="NikoshBAN" panose="02000000000000000000" pitchFamily="2" charset="0"/>
                <a:cs typeface="NikoshBAN" panose="02000000000000000000" pitchFamily="2" charset="0"/>
              </a:rPr>
              <a:t>কুমিল্লা</a:t>
            </a:r>
          </a:p>
          <a:p>
            <a:pPr algn="ctr"/>
            <a:r>
              <a:rPr lang="bn-BD" dirty="0">
                <a:solidFill>
                  <a:srgbClr val="4F06BA"/>
                </a:solidFill>
                <a:latin typeface="Times New Roman" panose="02020603050405020304" pitchFamily="18" charset="0"/>
                <a:cs typeface="NikoshBAN" panose="02000000000000000000" pitchFamily="2" charset="0"/>
              </a:rPr>
              <a:t>emil:kkader</a:t>
            </a:r>
            <a:r>
              <a:rPr lang="en-US" dirty="0">
                <a:solidFill>
                  <a:srgbClr val="4F06BA"/>
                </a:solidFill>
                <a:latin typeface="Times New Roman" panose="02020603050405020304" pitchFamily="18" charset="0"/>
                <a:cs typeface="Times New Roman" panose="02020603050405020304" pitchFamily="18" charset="0"/>
              </a:rPr>
              <a:t>1978</a:t>
            </a:r>
            <a:r>
              <a:rPr lang="bn-BD" dirty="0">
                <a:solidFill>
                  <a:srgbClr val="4F06BA"/>
                </a:solidFill>
                <a:latin typeface="Times New Roman" panose="02020603050405020304" pitchFamily="18" charset="0"/>
                <a:cs typeface="NikoshBAN" panose="02000000000000000000" pitchFamily="2" charset="0"/>
              </a:rPr>
              <a:t>@gmail.com</a:t>
            </a:r>
            <a:endParaRPr lang="bn-BD" sz="1100" b="1"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706" y="1339119"/>
            <a:ext cx="1507236" cy="20783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8199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Title 2"/>
          <p:cNvSpPr txBox="1">
            <a:spLocks/>
          </p:cNvSpPr>
          <p:nvPr/>
        </p:nvSpPr>
        <p:spPr>
          <a:xfrm>
            <a:off x="1828800" y="409268"/>
            <a:ext cx="7498080" cy="11430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en-US" sz="6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667000"/>
            <a:ext cx="3551635" cy="3000375"/>
          </a:xfrm>
          <a:prstGeom prst="rect">
            <a:avLst/>
          </a:prstGeom>
        </p:spPr>
      </p:pic>
      <p:pic>
        <p:nvPicPr>
          <p:cNvPr id="12" name="Title 1"/>
          <p:cNvPicPr>
            <a:picLocks noChangeArrowheads="1"/>
          </p:cNvPicPr>
          <p:nvPr/>
        </p:nvPicPr>
        <p:blipFill>
          <a:blip r:embed="rId5"/>
          <a:srcRect/>
          <a:stretch>
            <a:fillRect/>
          </a:stretch>
        </p:blipFill>
        <p:spPr bwMode="auto">
          <a:xfrm>
            <a:off x="739100" y="124390"/>
            <a:ext cx="9010650" cy="2560638"/>
          </a:xfrm>
          <a:prstGeom prst="rect">
            <a:avLst/>
          </a:prstGeom>
          <a:noFill/>
          <a:ln w="9525">
            <a:noFill/>
            <a:miter lim="800000"/>
            <a:headEnd/>
            <a:tailEnd/>
          </a:ln>
        </p:spPr>
      </p:pic>
    </p:spTree>
    <p:extLst>
      <p:ext uri="{BB962C8B-B14F-4D97-AF65-F5344CB8AC3E}">
        <p14:creationId xmlns:p14="http://schemas.microsoft.com/office/powerpoint/2010/main" val="22103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48"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pic>
        <p:nvPicPr>
          <p:cNvPr id="11" name="Title 1"/>
          <p:cNvPicPr>
            <a:picLocks noChangeArrowheads="1"/>
          </p:cNvPicPr>
          <p:nvPr/>
        </p:nvPicPr>
        <p:blipFill>
          <a:blip r:embed="rId3"/>
          <a:srcRect/>
          <a:stretch>
            <a:fillRect/>
          </a:stretch>
        </p:blipFill>
        <p:spPr bwMode="auto">
          <a:xfrm>
            <a:off x="2793206" y="333326"/>
            <a:ext cx="5310188" cy="1066799"/>
          </a:xfrm>
          <a:prstGeom prst="rect">
            <a:avLst/>
          </a:prstGeom>
          <a:noFill/>
          <a:ln w="9525">
            <a:noFill/>
            <a:miter lim="800000"/>
            <a:headEnd/>
            <a:tailEnd/>
          </a:ln>
        </p:spPr>
      </p:pic>
      <p:pic>
        <p:nvPicPr>
          <p:cNvPr id="1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87641" y="1143001"/>
            <a:ext cx="4431506" cy="2238326"/>
          </a:xfrm>
          <a:prstGeom prst="rect">
            <a:avLst/>
          </a:prstGeom>
          <a:noFill/>
          <a:ln w="9525">
            <a:noFill/>
            <a:miter lim="800000"/>
            <a:headEnd/>
            <a:tailEnd/>
          </a:ln>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4800" y="3809999"/>
            <a:ext cx="4354276" cy="2286001"/>
          </a:xfrm>
          <a:prstGeom prst="rect">
            <a:avLst/>
          </a:prstGeom>
          <a:noFill/>
          <a:ln w="9525">
            <a:noFill/>
            <a:miter lim="800000"/>
            <a:headEnd/>
            <a:tailEnd/>
          </a:ln>
        </p:spPr>
      </p:pic>
      <p:pic>
        <p:nvPicPr>
          <p:cNvPr id="14" name="Picture 9"/>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3400" y="1143000"/>
            <a:ext cx="4125676" cy="2238327"/>
          </a:xfrm>
          <a:prstGeom prst="rect">
            <a:avLst/>
          </a:prstGeom>
          <a:noFill/>
          <a:ln w="9525">
            <a:noFill/>
            <a:miter lim="800000"/>
            <a:headEnd/>
            <a:tailEnd/>
          </a:ln>
        </p:spPr>
      </p:pic>
      <p:pic>
        <p:nvPicPr>
          <p:cNvPr id="15" name="Picture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7641" y="3809999"/>
            <a:ext cx="4431506" cy="2286001"/>
          </a:xfrm>
          <a:prstGeom prst="rect">
            <a:avLst/>
          </a:prstGeom>
          <a:noFill/>
          <a:ln w="9525">
            <a:noFill/>
            <a:miter lim="800000"/>
            <a:headEnd/>
            <a:tailEnd/>
          </a:ln>
        </p:spPr>
      </p:pic>
      <p:sp>
        <p:nvSpPr>
          <p:cNvPr id="16" name="Rectangle 2"/>
          <p:cNvSpPr>
            <a:spLocks noChangeArrowheads="1"/>
          </p:cNvSpPr>
          <p:nvPr/>
        </p:nvSpPr>
        <p:spPr bwMode="auto">
          <a:xfrm>
            <a:off x="2349900" y="3381327"/>
            <a:ext cx="5334000" cy="495300"/>
          </a:xfrm>
          <a:prstGeom prst="rect">
            <a:avLst/>
          </a:prstGeom>
          <a:noFill/>
          <a:ln w="38100" algn="ctr">
            <a:noFill/>
            <a:miter lim="800000"/>
            <a:headEnd/>
            <a:tailEnd/>
          </a:ln>
        </p:spPr>
        <p:txBody>
          <a:bodyPr anchor="ctr"/>
          <a:lstStyle/>
          <a:p>
            <a:pPr algn="ctr"/>
            <a:r>
              <a:rPr lang="bn-BD" sz="4000" b="1" dirty="0">
                <a:solidFill>
                  <a:srgbClr val="FF0000"/>
                </a:solidFill>
                <a:latin typeface="NikoshBAN" pitchFamily="2" charset="0"/>
                <a:cs typeface="NikoshBAN" pitchFamily="2" charset="0"/>
              </a:rPr>
              <a:t>কম্পিউটার ভাইরাস</a:t>
            </a:r>
            <a:endParaRPr lang="en-US" sz="40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61013368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plus(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6"/>
                                        </p:tgtEl>
                                        <p:attrNameLst>
                                          <p:attrName>ppt_y</p:attrName>
                                        </p:attrNameLst>
                                      </p:cBhvr>
                                      <p:tavLst>
                                        <p:tav tm="0">
                                          <p:val>
                                            <p:strVal val="#ppt_y"/>
                                          </p:val>
                                        </p:tav>
                                        <p:tav tm="100000">
                                          <p:val>
                                            <p:strVal val="#ppt_y"/>
                                          </p:val>
                                        </p:tav>
                                      </p:tavLst>
                                    </p:anim>
                                    <p:anim calcmode="lin" valueType="num">
                                      <p:cBhvr>
                                        <p:cTn id="38"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Rectangle 2"/>
          <p:cNvSpPr>
            <a:spLocks noChangeArrowheads="1"/>
          </p:cNvSpPr>
          <p:nvPr/>
        </p:nvSpPr>
        <p:spPr bwMode="auto">
          <a:xfrm>
            <a:off x="2133600" y="838200"/>
            <a:ext cx="6248400" cy="1066800"/>
          </a:xfrm>
          <a:prstGeom prst="rect">
            <a:avLst/>
          </a:prstGeom>
          <a:noFill/>
          <a:ln w="38100" algn="ctr">
            <a:noFill/>
            <a:miter lim="800000"/>
            <a:headEnd/>
            <a:tailEnd/>
          </a:ln>
        </p:spPr>
        <p:txBody>
          <a:bodyPr anchor="ctr"/>
          <a:lstStyle/>
          <a:p>
            <a:pPr algn="ctr"/>
            <a:r>
              <a:rPr lang="bn-BD" sz="6600" b="1" u="sng" dirty="0">
                <a:solidFill>
                  <a:srgbClr val="FF0000"/>
                </a:solidFill>
                <a:latin typeface="NikoshBAN" pitchFamily="2" charset="0"/>
                <a:cs typeface="NikoshBAN" pitchFamily="2" charset="0"/>
              </a:rPr>
              <a:t>কম্পিউটার ভাইরাস</a:t>
            </a:r>
            <a:endParaRPr lang="en-US" sz="6600" b="1" u="sng" dirty="0">
              <a:solidFill>
                <a:srgbClr val="FF0000"/>
              </a:solidFill>
              <a:latin typeface="NikoshBAN" pitchFamily="2" charset="0"/>
              <a:cs typeface="NikoshBAN" pitchFamily="2"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46614" y="2209800"/>
            <a:ext cx="5373386" cy="4019545"/>
          </a:xfrm>
          <a:prstGeom prst="rect">
            <a:avLst/>
          </a:prstGeom>
          <a:noFill/>
          <a:ln w="9525">
            <a:noFill/>
            <a:miter lim="800000"/>
            <a:headEnd/>
            <a:tailEnd/>
          </a:ln>
        </p:spPr>
      </p:pic>
    </p:spTree>
    <p:extLst>
      <p:ext uri="{BB962C8B-B14F-4D97-AF65-F5344CB8AC3E}">
        <p14:creationId xmlns:p14="http://schemas.microsoft.com/office/powerpoint/2010/main" val="2574307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 calcmode="lin" valueType="num">
                                      <p:cBhvr>
                                        <p:cTn id="14"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2" name="Rectangle 1"/>
          <p:cNvSpPr/>
          <p:nvPr/>
        </p:nvSpPr>
        <p:spPr>
          <a:xfrm>
            <a:off x="457201" y="2438400"/>
            <a:ext cx="9742838" cy="3323987"/>
          </a:xfrm>
          <a:prstGeom prst="rect">
            <a:avLst/>
          </a:prstGeom>
        </p:spPr>
        <p:txBody>
          <a:bodyPr wrap="square">
            <a:spAutoFit/>
          </a:bodyPr>
          <a:lstStyle/>
          <a:p>
            <a:r>
              <a:rPr lang="bn-BD" sz="6600" b="1" i="1" dirty="0" smtClean="0">
                <a:solidFill>
                  <a:srgbClr val="7030A0"/>
                </a:solidFill>
                <a:latin typeface="NikoshBAN" pitchFamily="2" charset="0"/>
                <a:cs typeface="NikoshBAN" pitchFamily="2" charset="0"/>
              </a:rPr>
              <a:t>এই </a:t>
            </a:r>
            <a:r>
              <a:rPr lang="en-US" sz="6600" b="1" i="1" dirty="0" err="1" smtClean="0">
                <a:solidFill>
                  <a:srgbClr val="7030A0"/>
                </a:solidFill>
                <a:latin typeface="NikoshBAN" pitchFamily="2" charset="0"/>
                <a:cs typeface="NikoshBAN" pitchFamily="2" charset="0"/>
              </a:rPr>
              <a:t>পাঠ</a:t>
            </a:r>
            <a:r>
              <a:rPr lang="bn-BD" sz="6600" b="1" i="1" dirty="0" smtClean="0">
                <a:solidFill>
                  <a:srgbClr val="7030A0"/>
                </a:solidFill>
                <a:latin typeface="NikoshBAN" pitchFamily="2" charset="0"/>
                <a:cs typeface="NikoshBAN" pitchFamily="2" charset="0"/>
              </a:rPr>
              <a:t> শেষে শিক্ষার্থীরা</a:t>
            </a:r>
            <a:r>
              <a:rPr lang="en-US" sz="6600" b="1" i="1" dirty="0" smtClean="0">
                <a:solidFill>
                  <a:srgbClr val="7030A0"/>
                </a:solidFill>
                <a:latin typeface="NikoshBAN" pitchFamily="2" charset="0"/>
                <a:cs typeface="NikoshBAN" pitchFamily="2" charset="0"/>
              </a:rPr>
              <a:t>...</a:t>
            </a:r>
            <a:endParaRPr lang="en-US" sz="4400" b="1" dirty="0" smtClean="0">
              <a:solidFill>
                <a:srgbClr val="7030A0"/>
              </a:solidFill>
              <a:latin typeface="NikoshBAN" pitchFamily="2" charset="0"/>
              <a:cs typeface="NikoshBAN" pitchFamily="2" charset="0"/>
            </a:endParaRPr>
          </a:p>
          <a:p>
            <a:r>
              <a:rPr lang="bn-BD" sz="3600" b="1" dirty="0" smtClean="0">
                <a:solidFill>
                  <a:srgbClr val="7030A0"/>
                </a:solidFill>
                <a:latin typeface="NikoshBAN" pitchFamily="2" charset="0"/>
                <a:cs typeface="NikoshBAN" pitchFamily="2" charset="0"/>
              </a:rPr>
              <a:t>১। ভাইরাস  ক</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তা</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বলতে</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পারবে</a:t>
            </a:r>
            <a:r>
              <a:rPr lang="en-US" sz="3600" b="1" dirty="0">
                <a:solidFill>
                  <a:srgbClr val="7030A0"/>
                </a:solidFill>
                <a:latin typeface="NikoshBAN" pitchFamily="2" charset="0"/>
                <a:cs typeface="NikoshBAN" pitchFamily="2" charset="0"/>
              </a:rPr>
              <a:t>;</a:t>
            </a:r>
            <a:r>
              <a:rPr lang="bn-BD" sz="3600" b="1" dirty="0" smtClean="0">
                <a:solidFill>
                  <a:srgbClr val="7030A0"/>
                </a:solidFill>
                <a:latin typeface="NikoshBAN" pitchFamily="2" charset="0"/>
                <a:cs typeface="NikoshBAN" pitchFamily="2" charset="0"/>
              </a:rPr>
              <a:t> </a:t>
            </a:r>
          </a:p>
          <a:p>
            <a:r>
              <a:rPr lang="bn-BD" sz="3600" b="1" dirty="0" smtClean="0">
                <a:solidFill>
                  <a:srgbClr val="7030A0"/>
                </a:solidFill>
                <a:latin typeface="NikoshBAN" pitchFamily="2" charset="0"/>
                <a:cs typeface="NikoshBAN" pitchFamily="2" charset="0"/>
              </a:rPr>
              <a:t>২। ভাইরাসের ক্ষতিকারক দিকগুলো </a:t>
            </a:r>
            <a:r>
              <a:rPr lang="en-US" sz="3600" b="1" dirty="0" err="1" smtClean="0">
                <a:solidFill>
                  <a:srgbClr val="7030A0"/>
                </a:solidFill>
                <a:latin typeface="NikoshBAN" pitchFamily="2" charset="0"/>
                <a:cs typeface="NikoshBAN" pitchFamily="2" charset="0"/>
              </a:rPr>
              <a:t>চিহ্নিত</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করতে</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পারবে</a:t>
            </a:r>
            <a:r>
              <a:rPr lang="bn-BD" sz="3600" b="1" dirty="0" smtClean="0">
                <a:solidFill>
                  <a:srgbClr val="7030A0"/>
                </a:solidFill>
                <a:latin typeface="NikoshBAN" pitchFamily="2" charset="0"/>
                <a:cs typeface="NikoshBAN" pitchFamily="2" charset="0"/>
              </a:rPr>
              <a:t> </a:t>
            </a:r>
            <a:r>
              <a:rPr lang="en-US" sz="3600" b="1" dirty="0">
                <a:solidFill>
                  <a:srgbClr val="7030A0"/>
                </a:solidFill>
                <a:latin typeface="NikoshBAN" pitchFamily="2" charset="0"/>
                <a:cs typeface="NikoshBAN" pitchFamily="2" charset="0"/>
              </a:rPr>
              <a:t>;</a:t>
            </a:r>
            <a:endParaRPr lang="bn-BD" sz="3600" b="1" dirty="0" smtClean="0">
              <a:solidFill>
                <a:srgbClr val="7030A0"/>
              </a:solidFill>
              <a:latin typeface="NikoshBAN" pitchFamily="2" charset="0"/>
              <a:cs typeface="NikoshBAN" pitchFamily="2" charset="0"/>
            </a:endParaRPr>
          </a:p>
          <a:p>
            <a:r>
              <a:rPr lang="bn-BD" sz="3600" b="1" dirty="0" smtClean="0">
                <a:solidFill>
                  <a:srgbClr val="7030A0"/>
                </a:solidFill>
                <a:latin typeface="NikoshBAN" pitchFamily="2" charset="0"/>
                <a:cs typeface="NikoshBAN" pitchFamily="2" charset="0"/>
              </a:rPr>
              <a:t>৩। কম্পিউটার কিভাবে ভাইরাসে আক্রান্ত হয়</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তা</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বলতে</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পারবে</a:t>
            </a:r>
            <a:r>
              <a:rPr lang="en-US" sz="3600" b="1" dirty="0">
                <a:solidFill>
                  <a:srgbClr val="7030A0"/>
                </a:solidFill>
                <a:latin typeface="NikoshBAN" pitchFamily="2" charset="0"/>
                <a:cs typeface="NikoshBAN" pitchFamily="2" charset="0"/>
              </a:rPr>
              <a:t>;</a:t>
            </a:r>
            <a:endParaRPr lang="bn-BD" sz="3600" b="1" dirty="0" smtClean="0">
              <a:solidFill>
                <a:srgbClr val="7030A0"/>
              </a:solidFill>
              <a:latin typeface="NikoshBAN" pitchFamily="2" charset="0"/>
              <a:cs typeface="NikoshBAN" pitchFamily="2" charset="0"/>
            </a:endParaRPr>
          </a:p>
          <a:p>
            <a:r>
              <a:rPr lang="bn-BD" sz="3600" b="1" dirty="0" smtClean="0">
                <a:solidFill>
                  <a:srgbClr val="7030A0"/>
                </a:solidFill>
                <a:latin typeface="NikoshBAN" pitchFamily="2" charset="0"/>
                <a:cs typeface="NikoshBAN" pitchFamily="2" charset="0"/>
              </a:rPr>
              <a:t>৪। ভাইরাস</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থেকে</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মুক্তির</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উপায়</a:t>
            </a:r>
            <a:r>
              <a:rPr lang="bn-BD"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গুলো</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বর্ণনা</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করতে</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পারবে</a:t>
            </a:r>
            <a:r>
              <a:rPr lang="en-US" sz="3600" b="1" dirty="0" smtClean="0">
                <a:solidFill>
                  <a:srgbClr val="7030A0"/>
                </a:solidFill>
                <a:latin typeface="NikoshBAN" pitchFamily="2" charset="0"/>
                <a:cs typeface="NikoshBAN" pitchFamily="2" charset="0"/>
              </a:rPr>
              <a:t>।</a:t>
            </a:r>
            <a:endParaRPr lang="bn-BD" sz="3600" b="1" dirty="0">
              <a:solidFill>
                <a:srgbClr val="7030A0"/>
              </a:solidFill>
              <a:latin typeface="NikoshBAN" pitchFamily="2" charset="0"/>
              <a:cs typeface="NikoshBAN" pitchFamily="2" charset="0"/>
            </a:endParaRPr>
          </a:p>
        </p:txBody>
      </p:sp>
      <p:sp>
        <p:nvSpPr>
          <p:cNvPr id="10" name="Oval 9"/>
          <p:cNvSpPr/>
          <p:nvPr/>
        </p:nvSpPr>
        <p:spPr>
          <a:xfrm>
            <a:off x="2743200" y="457200"/>
            <a:ext cx="4724400" cy="1524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73139" y="557480"/>
            <a:ext cx="3970661" cy="1323439"/>
          </a:xfrm>
          <a:prstGeom prst="rect">
            <a:avLst/>
          </a:prstGeom>
        </p:spPr>
        <p:txBody>
          <a:bodyPr wrap="square">
            <a:spAutoFit/>
          </a:bodyPr>
          <a:lstStyle/>
          <a:p>
            <a:r>
              <a:rPr lang="bn-BD" sz="8000" dirty="0" smtClean="0">
                <a:solidFill>
                  <a:srgbClr val="FF0000"/>
                </a:solidFill>
                <a:effectLst>
                  <a:outerShdw blurRad="38100" dist="38100" dir="2700000" algn="tl">
                    <a:srgbClr val="000000"/>
                  </a:outerShdw>
                </a:effectLst>
                <a:latin typeface="NikoshBAN" pitchFamily="2" charset="0"/>
                <a:cs typeface="NikoshBAN" pitchFamily="2" charset="0"/>
              </a:rPr>
              <a:t>শিখনফল</a:t>
            </a:r>
            <a:endParaRPr lang="en-US" sz="8000" dirty="0"/>
          </a:p>
        </p:txBody>
      </p:sp>
    </p:spTree>
    <p:extLst>
      <p:ext uri="{BB962C8B-B14F-4D97-AF65-F5344CB8AC3E}">
        <p14:creationId xmlns:p14="http://schemas.microsoft.com/office/powerpoint/2010/main" val="2688773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Rectangle 9"/>
          <p:cNvSpPr/>
          <p:nvPr/>
        </p:nvSpPr>
        <p:spPr>
          <a:xfrm>
            <a:off x="3086147" y="609600"/>
            <a:ext cx="4288354"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কম্পিউটার ভাইরাস</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11" name="Picture 10" descr="vi.jpg"/>
          <p:cNvPicPr>
            <a:picLocks noChangeAspect="1"/>
          </p:cNvPicPr>
          <p:nvPr/>
        </p:nvPicPr>
        <p:blipFill>
          <a:blip r:embed="rId4"/>
          <a:stretch>
            <a:fillRect/>
          </a:stretch>
        </p:blipFill>
        <p:spPr>
          <a:xfrm>
            <a:off x="3886200" y="1638300"/>
            <a:ext cx="1781175" cy="2324100"/>
          </a:xfrm>
          <a:prstGeom prst="rect">
            <a:avLst/>
          </a:prstGeom>
        </p:spPr>
        <p:style>
          <a:lnRef idx="2">
            <a:schemeClr val="accent2"/>
          </a:lnRef>
          <a:fillRef idx="1">
            <a:schemeClr val="lt1"/>
          </a:fillRef>
          <a:effectRef idx="0">
            <a:schemeClr val="accent2"/>
          </a:effectRef>
          <a:fontRef idx="minor">
            <a:schemeClr val="dk1"/>
          </a:fontRef>
        </p:style>
      </p:pic>
      <p:pic>
        <p:nvPicPr>
          <p:cNvPr id="12" name="Picture 11" descr="vi1.jpg"/>
          <p:cNvPicPr>
            <a:picLocks noChangeAspect="1"/>
          </p:cNvPicPr>
          <p:nvPr/>
        </p:nvPicPr>
        <p:blipFill>
          <a:blip r:embed="rId5"/>
          <a:stretch>
            <a:fillRect/>
          </a:stretch>
        </p:blipFill>
        <p:spPr>
          <a:xfrm>
            <a:off x="6422923" y="1666568"/>
            <a:ext cx="1866900" cy="2247900"/>
          </a:xfrm>
          <a:prstGeom prst="rect">
            <a:avLst/>
          </a:prstGeom>
        </p:spPr>
        <p:style>
          <a:lnRef idx="2">
            <a:schemeClr val="accent2"/>
          </a:lnRef>
          <a:fillRef idx="1">
            <a:schemeClr val="lt1"/>
          </a:fillRef>
          <a:effectRef idx="0">
            <a:schemeClr val="accent2"/>
          </a:effectRef>
          <a:fontRef idx="minor">
            <a:schemeClr val="dk1"/>
          </a:fontRef>
        </p:style>
      </p:pic>
      <p:pic>
        <p:nvPicPr>
          <p:cNvPr id="13" name="Picture 12" descr="vi2.jpg"/>
          <p:cNvPicPr>
            <a:picLocks noChangeAspect="1"/>
          </p:cNvPicPr>
          <p:nvPr/>
        </p:nvPicPr>
        <p:blipFill>
          <a:blip r:embed="rId6"/>
          <a:stretch>
            <a:fillRect/>
          </a:stretch>
        </p:blipFill>
        <p:spPr>
          <a:xfrm>
            <a:off x="1143000" y="1676400"/>
            <a:ext cx="2038350" cy="2247900"/>
          </a:xfrm>
          <a:prstGeom prst="rect">
            <a:avLst/>
          </a:prstGeom>
        </p:spPr>
        <p:style>
          <a:lnRef idx="2">
            <a:schemeClr val="accent2"/>
          </a:lnRef>
          <a:fillRef idx="1">
            <a:schemeClr val="lt1"/>
          </a:fillRef>
          <a:effectRef idx="0">
            <a:schemeClr val="accent2"/>
          </a:effectRef>
          <a:fontRef idx="minor">
            <a:schemeClr val="dk1"/>
          </a:fontRef>
        </p:style>
      </p:pic>
      <p:sp>
        <p:nvSpPr>
          <p:cNvPr id="14" name="TextBox 13"/>
          <p:cNvSpPr txBox="1"/>
          <p:nvPr/>
        </p:nvSpPr>
        <p:spPr>
          <a:xfrm>
            <a:off x="484239" y="4035027"/>
            <a:ext cx="99822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600" dirty="0" smtClean="0">
                <a:latin typeface="NikoshBAN" pitchFamily="2" charset="0"/>
                <a:cs typeface="NikoshBAN" pitchFamily="2" charset="0"/>
              </a:rPr>
              <a:t>মানুষের তৈরি কম্পিউটার ভাইরাস একটি ছোট প্রোগ্রাম ছাড়া আর কিছু নয়।ভাইরাসের কারণে কম্পিউর ঠিক করে কাজ করতে পারে না। কম্পিঊটার ব্যবহার নিয়ে সতর্ক না থাকলে কম্পিঊটার ভাইরাস  আমাদের অনেক যন্ত্রনার কারণ হতে পারে।</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9323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4)">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10" name="TextBox 2"/>
          <p:cNvSpPr txBox="1">
            <a:spLocks noChangeArrowheads="1"/>
          </p:cNvSpPr>
          <p:nvPr/>
        </p:nvSpPr>
        <p:spPr bwMode="auto">
          <a:xfrm>
            <a:off x="2133600" y="609600"/>
            <a:ext cx="5486400" cy="7078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a:latin typeface="NikoshBAN" pitchFamily="2" charset="0"/>
                <a:cs typeface="NikoshBAN" pitchFamily="2" charset="0"/>
              </a:rPr>
              <a:t> </a:t>
            </a:r>
            <a:r>
              <a:rPr lang="bn-BD" sz="4000" b="1" dirty="0">
                <a:latin typeface="NikoshBAN" pitchFamily="2" charset="0"/>
                <a:cs typeface="NikoshBAN" pitchFamily="2" charset="0"/>
              </a:rPr>
              <a:t>অতি পরিচিত কিছু ভাইরাস</a:t>
            </a:r>
            <a:endParaRPr lang="en-US" sz="4000" b="1" dirty="0">
              <a:latin typeface="NikoshBAN" pitchFamily="2" charset="0"/>
              <a:cs typeface="NikoshBAN" pitchFamily="2" charset="0"/>
            </a:endParaRPr>
          </a:p>
        </p:txBody>
      </p:sp>
      <p:pic>
        <p:nvPicPr>
          <p:cNvPr id="11" name="Picture 6" descr="virus 14"/>
          <p:cNvPicPr>
            <a:picLocks noChangeAspect="1" noChangeArrowheads="1"/>
          </p:cNvPicPr>
          <p:nvPr/>
        </p:nvPicPr>
        <p:blipFill>
          <a:blip r:embed="rId3"/>
          <a:srcRect/>
          <a:stretch>
            <a:fillRect/>
          </a:stretch>
        </p:blipFill>
        <p:spPr bwMode="auto">
          <a:xfrm>
            <a:off x="838200" y="1508125"/>
            <a:ext cx="3581400" cy="2301875"/>
          </a:xfrm>
          <a:prstGeom prst="rect">
            <a:avLst/>
          </a:prstGeom>
          <a:noFill/>
          <a:ln w="9525">
            <a:noFill/>
            <a:miter lim="800000"/>
            <a:headEnd/>
            <a:tailEnd/>
          </a:ln>
        </p:spPr>
      </p:pic>
      <p:pic>
        <p:nvPicPr>
          <p:cNvPr id="12" name="Picture 7" descr="virus 35"/>
          <p:cNvPicPr>
            <a:picLocks noChangeAspect="1" noChangeArrowheads="1"/>
          </p:cNvPicPr>
          <p:nvPr/>
        </p:nvPicPr>
        <p:blipFill>
          <a:blip r:embed="rId4"/>
          <a:srcRect/>
          <a:stretch>
            <a:fillRect/>
          </a:stretch>
        </p:blipFill>
        <p:spPr bwMode="auto">
          <a:xfrm>
            <a:off x="838200" y="4038600"/>
            <a:ext cx="3505200" cy="2143125"/>
          </a:xfrm>
          <a:prstGeom prst="rect">
            <a:avLst/>
          </a:prstGeom>
          <a:noFill/>
          <a:ln w="9525">
            <a:noFill/>
            <a:miter lim="800000"/>
            <a:headEnd/>
            <a:tailEnd/>
          </a:ln>
        </p:spPr>
      </p:pic>
      <p:pic>
        <p:nvPicPr>
          <p:cNvPr id="13" name="Picture 8" descr="virus 36"/>
          <p:cNvPicPr>
            <a:picLocks noChangeAspect="1" noChangeArrowheads="1"/>
          </p:cNvPicPr>
          <p:nvPr/>
        </p:nvPicPr>
        <p:blipFill>
          <a:blip r:embed="rId5"/>
          <a:srcRect/>
          <a:stretch>
            <a:fillRect/>
          </a:stretch>
        </p:blipFill>
        <p:spPr bwMode="auto">
          <a:xfrm>
            <a:off x="4876800" y="4038600"/>
            <a:ext cx="3810000" cy="2106613"/>
          </a:xfrm>
          <a:prstGeom prst="rect">
            <a:avLst/>
          </a:prstGeom>
          <a:noFill/>
          <a:ln w="9525">
            <a:noFill/>
            <a:miter lim="800000"/>
            <a:headEnd/>
            <a:tailEnd/>
          </a:ln>
        </p:spPr>
      </p:pic>
      <p:pic>
        <p:nvPicPr>
          <p:cNvPr id="14" name="Picture 9" descr="virus 22"/>
          <p:cNvPicPr>
            <a:picLocks noChangeAspect="1" noChangeArrowheads="1"/>
          </p:cNvPicPr>
          <p:nvPr/>
        </p:nvPicPr>
        <p:blipFill>
          <a:blip r:embed="rId6"/>
          <a:srcRect/>
          <a:stretch>
            <a:fillRect/>
          </a:stretch>
        </p:blipFill>
        <p:spPr bwMode="auto">
          <a:xfrm>
            <a:off x="4876800" y="1600200"/>
            <a:ext cx="3810000" cy="2209800"/>
          </a:xfrm>
          <a:prstGeom prst="rect">
            <a:avLst/>
          </a:prstGeom>
          <a:noFill/>
          <a:ln w="9525">
            <a:noFill/>
            <a:miter lim="800000"/>
            <a:headEnd/>
            <a:tailEnd/>
          </a:ln>
        </p:spPr>
      </p:pic>
    </p:spTree>
    <p:extLst>
      <p:ext uri="{BB962C8B-B14F-4D97-AF65-F5344CB8AC3E}">
        <p14:creationId xmlns:p14="http://schemas.microsoft.com/office/powerpoint/2010/main" val="27601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plus(in)">
                                      <p:cBhvr>
                                        <p:cTn id="15" dur="2000"/>
                                        <p:tgtEl>
                                          <p:spTgt spid="14"/>
                                        </p:tgtEl>
                                      </p:cBhvr>
                                    </p:animEffect>
                                  </p:childTnLst>
                                </p:cTn>
                              </p:par>
                              <p:par>
                                <p:cTn id="16" presetID="1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plus(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2" name="Rectangle 1"/>
          <p:cNvSpPr/>
          <p:nvPr/>
        </p:nvSpPr>
        <p:spPr>
          <a:xfrm>
            <a:off x="2133600" y="2286000"/>
            <a:ext cx="6019800" cy="3785652"/>
          </a:xfrm>
          <a:prstGeom prst="rect">
            <a:avLst/>
          </a:prstGeom>
        </p:spPr>
        <p:txBody>
          <a:bodyPr wrap="square">
            <a:spAutoFit/>
          </a:bodyPr>
          <a:lstStyle/>
          <a:p>
            <a:r>
              <a:rPr lang="en-US" sz="4800" b="1" dirty="0" smtClean="0">
                <a:latin typeface="NikoshBAN" pitchFamily="2" charset="0"/>
                <a:cs typeface="NikoshBAN" pitchFamily="2" charset="0"/>
              </a:rPr>
              <a:t>1. </a:t>
            </a:r>
            <a:r>
              <a:rPr lang="en-US" sz="4800" b="1" dirty="0" err="1" smtClean="0">
                <a:latin typeface="NikoshBAN" pitchFamily="2" charset="0"/>
                <a:cs typeface="NikoshBAN" pitchFamily="2" charset="0"/>
              </a:rPr>
              <a:t>স্টোন</a:t>
            </a:r>
            <a:r>
              <a:rPr lang="en-US" sz="4800" b="1" dirty="0" smtClean="0">
                <a:latin typeface="NikoshBAN" pitchFamily="2" charset="0"/>
                <a:cs typeface="NikoshBAN" pitchFamily="2" charset="0"/>
              </a:rPr>
              <a:t> (</a:t>
            </a:r>
            <a:r>
              <a:rPr lang="en-US" sz="4800" b="1" dirty="0" smtClean="0">
                <a:latin typeface="Times New Roman" pitchFamily="18" charset="0"/>
                <a:cs typeface="Times New Roman" pitchFamily="18" charset="0"/>
              </a:rPr>
              <a:t>Stone)</a:t>
            </a:r>
            <a:r>
              <a:rPr lang="en-US" sz="4800" b="1" dirty="0" smtClean="0">
                <a:latin typeface="NikoshBAN" pitchFamily="2" charset="0"/>
                <a:cs typeface="NikoshBAN" pitchFamily="2" charset="0"/>
              </a:rPr>
              <a:t>‍</a:t>
            </a:r>
          </a:p>
          <a:p>
            <a:r>
              <a:rPr lang="en-US" sz="4800" b="1" dirty="0" smtClean="0">
                <a:latin typeface="NikoshBAN" pitchFamily="2" charset="0"/>
                <a:cs typeface="NikoshBAN" pitchFamily="2" charset="0"/>
              </a:rPr>
              <a:t>2. </a:t>
            </a:r>
            <a:r>
              <a:rPr lang="en-US" sz="4800" b="1" dirty="0" err="1" smtClean="0">
                <a:latin typeface="NikoshBAN" pitchFamily="2" charset="0"/>
                <a:cs typeface="NikoshBAN" pitchFamily="2" charset="0"/>
              </a:rPr>
              <a:t>ভিয়েনা</a:t>
            </a:r>
            <a:r>
              <a:rPr lang="en-US" sz="4800" b="1" dirty="0" smtClean="0">
                <a:latin typeface="NikoshBAN" pitchFamily="2" charset="0"/>
                <a:cs typeface="NikoshBAN" pitchFamily="2" charset="0"/>
              </a:rPr>
              <a:t> (</a:t>
            </a:r>
            <a:r>
              <a:rPr lang="en-US" sz="4800" b="1" dirty="0" smtClean="0">
                <a:latin typeface="Times New Roman" pitchFamily="18" charset="0"/>
                <a:cs typeface="Times New Roman" pitchFamily="18" charset="0"/>
              </a:rPr>
              <a:t>Vienna</a:t>
            </a:r>
            <a:r>
              <a:rPr lang="en-US" sz="4800" b="1" dirty="0" smtClean="0">
                <a:latin typeface="NikoshBAN" pitchFamily="2" charset="0"/>
                <a:cs typeface="NikoshBAN" pitchFamily="2" charset="0"/>
              </a:rPr>
              <a:t>)</a:t>
            </a:r>
          </a:p>
          <a:p>
            <a:r>
              <a:rPr lang="en-US" sz="4800" b="1" dirty="0" smtClean="0">
                <a:latin typeface="NikoshBAN" pitchFamily="2" charset="0"/>
                <a:cs typeface="NikoshBAN" pitchFamily="2" charset="0"/>
              </a:rPr>
              <a:t>3. </a:t>
            </a:r>
            <a:r>
              <a:rPr lang="en-US" sz="4800" b="1" dirty="0" err="1" smtClean="0">
                <a:latin typeface="NikoshBAN" pitchFamily="2" charset="0"/>
                <a:cs typeface="NikoshBAN" pitchFamily="2" charset="0"/>
              </a:rPr>
              <a:t>সিআই</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এইচ</a:t>
            </a:r>
            <a:r>
              <a:rPr lang="en-US" sz="4800" b="1" dirty="0" smtClean="0">
                <a:latin typeface="NikoshBAN" pitchFamily="2" charset="0"/>
                <a:cs typeface="NikoshBAN" pitchFamily="2" charset="0"/>
              </a:rPr>
              <a:t> (</a:t>
            </a:r>
            <a:r>
              <a:rPr lang="en-US" sz="4800" b="1" dirty="0" smtClean="0">
                <a:latin typeface="Times New Roman" pitchFamily="18" charset="0"/>
                <a:cs typeface="Times New Roman" pitchFamily="18" charset="0"/>
              </a:rPr>
              <a:t>CIH</a:t>
            </a:r>
            <a:r>
              <a:rPr lang="en-US" sz="4800" b="1" dirty="0" smtClean="0">
                <a:latin typeface="NikoshBAN" pitchFamily="2" charset="0"/>
                <a:cs typeface="NikoshBAN" pitchFamily="2" charset="0"/>
              </a:rPr>
              <a:t>)</a:t>
            </a:r>
          </a:p>
          <a:p>
            <a:r>
              <a:rPr lang="en-US" sz="4800" b="1" dirty="0" smtClean="0">
                <a:latin typeface="NikoshBAN" pitchFamily="2" charset="0"/>
                <a:cs typeface="NikoshBAN" pitchFamily="2" charset="0"/>
              </a:rPr>
              <a:t>4. </a:t>
            </a:r>
            <a:r>
              <a:rPr lang="en-US" sz="4800" b="1" dirty="0" err="1" smtClean="0">
                <a:latin typeface="NikoshBAN" pitchFamily="2" charset="0"/>
                <a:cs typeface="NikoshBAN" pitchFamily="2" charset="0"/>
              </a:rPr>
              <a:t>ফোল্ডার</a:t>
            </a:r>
            <a:r>
              <a:rPr lang="en-US" sz="4800" b="1" dirty="0" smtClean="0">
                <a:latin typeface="NikoshBAN" pitchFamily="2" charset="0"/>
                <a:cs typeface="NikoshBAN" pitchFamily="2" charset="0"/>
              </a:rPr>
              <a:t> (</a:t>
            </a:r>
            <a:r>
              <a:rPr lang="en-US" sz="4800" b="1" dirty="0" smtClean="0">
                <a:latin typeface="Times New Roman" pitchFamily="18" charset="0"/>
                <a:cs typeface="Times New Roman" pitchFamily="18" charset="0"/>
              </a:rPr>
              <a:t>Folder</a:t>
            </a:r>
            <a:r>
              <a:rPr lang="en-US" sz="4800" b="1" dirty="0" smtClean="0">
                <a:latin typeface="NikoshBAN" pitchFamily="2" charset="0"/>
                <a:cs typeface="NikoshBAN" pitchFamily="2" charset="0"/>
              </a:rPr>
              <a:t>)</a:t>
            </a:r>
          </a:p>
          <a:p>
            <a:r>
              <a:rPr lang="en-US" sz="4800" b="1" dirty="0" smtClean="0">
                <a:latin typeface="NikoshBAN" pitchFamily="2" charset="0"/>
                <a:cs typeface="NikoshBAN" pitchFamily="2" charset="0"/>
              </a:rPr>
              <a:t>5</a:t>
            </a:r>
            <a:r>
              <a:rPr lang="en-US" sz="4800" b="1" dirty="0" smtClean="0">
                <a:latin typeface="Times New Roman" pitchFamily="18" charset="0"/>
                <a:cs typeface="Times New Roman" pitchFamily="18" charset="0"/>
              </a:rPr>
              <a:t>. Trojan Horse</a:t>
            </a:r>
            <a:endParaRPr lang="en-US" sz="4800" b="1" dirty="0">
              <a:latin typeface="Times New Roman" pitchFamily="18" charset="0"/>
              <a:cs typeface="Times New Roman" pitchFamily="18" charset="0"/>
            </a:endParaRPr>
          </a:p>
        </p:txBody>
      </p:sp>
      <p:sp>
        <p:nvSpPr>
          <p:cNvPr id="3" name="Rectangle 2"/>
          <p:cNvSpPr/>
          <p:nvPr/>
        </p:nvSpPr>
        <p:spPr>
          <a:xfrm>
            <a:off x="1905000" y="835742"/>
            <a:ext cx="64008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bn-BD" sz="5400" b="1" dirty="0" smtClean="0">
                <a:latin typeface="NikoshBAN" pitchFamily="2" charset="0"/>
                <a:cs typeface="NikoshBAN" pitchFamily="2" charset="0"/>
              </a:rPr>
              <a:t>অতি পরিচিত কিছু ভাইরাস</a:t>
            </a:r>
            <a:endParaRPr lang="en-US" sz="5400" dirty="0"/>
          </a:p>
        </p:txBody>
      </p:sp>
    </p:spTree>
    <p:extLst>
      <p:ext uri="{BB962C8B-B14F-4D97-AF65-F5344CB8AC3E}">
        <p14:creationId xmlns:p14="http://schemas.microsoft.com/office/powerpoint/2010/main" val="29364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8526"/>
            <a:ext cx="10896600" cy="6705600"/>
            <a:chOff x="0" y="0"/>
            <a:chExt cx="10896600" cy="6705600"/>
          </a:xfrm>
        </p:grpSpPr>
        <p:sp>
          <p:nvSpPr>
            <p:cNvPr id="4" name="Rectangle 15"/>
            <p:cNvSpPr>
              <a:spLocks noChangeArrowheads="1"/>
            </p:cNvSpPr>
            <p:nvPr/>
          </p:nvSpPr>
          <p:spPr bwMode="auto">
            <a:xfrm>
              <a:off x="152400" y="110612"/>
              <a:ext cx="10591800" cy="6442587"/>
            </a:xfrm>
            <a:prstGeom prst="rect">
              <a:avLst/>
            </a:prstGeom>
            <a:solidFill>
              <a:srgbClr val="FFFFFF"/>
            </a:solidFill>
            <a:ln w="152400">
              <a:solidFill>
                <a:srgbClr val="FFCC00"/>
              </a:solidFill>
              <a:miter lim="800000"/>
              <a:headEnd/>
              <a:tailEnd/>
            </a:ln>
          </p:spPr>
          <p:txBody>
            <a:bodyPr wrap="none" anchor="ctr"/>
            <a:lstStyle/>
            <a:p>
              <a:pPr algn="ctr"/>
              <a:endParaRPr lang="en-US"/>
            </a:p>
          </p:txBody>
        </p:sp>
        <p:pic>
          <p:nvPicPr>
            <p:cNvPr id="5" name="Picture 5" descr="1366_768_2010043002075513930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04800" y="304800"/>
              <a:ext cx="10287000" cy="6019800"/>
            </a:xfrm>
            <a:prstGeom prst="rect">
              <a:avLst/>
            </a:prstGeom>
            <a:noFill/>
            <a:ln w="38100">
              <a:solidFill>
                <a:srgbClr val="FF00FF"/>
              </a:solidFill>
              <a:miter lim="800000"/>
              <a:headEnd/>
              <a:tailEnd/>
            </a:ln>
          </p:spPr>
        </p:pic>
        <p:sp>
          <p:nvSpPr>
            <p:cNvPr id="6" name="Rectangle 13"/>
            <p:cNvSpPr>
              <a:spLocks noChangeArrowheads="1"/>
            </p:cNvSpPr>
            <p:nvPr/>
          </p:nvSpPr>
          <p:spPr bwMode="auto">
            <a:xfrm>
              <a:off x="0" y="0"/>
              <a:ext cx="10896600" cy="6705600"/>
            </a:xfrm>
            <a:prstGeom prst="rect">
              <a:avLst/>
            </a:prstGeom>
            <a:noFill/>
            <a:ln w="228600">
              <a:solidFill>
                <a:srgbClr val="C2290A"/>
              </a:solidFill>
              <a:miter lim="800000"/>
              <a:headEnd/>
              <a:tailEnd/>
            </a:ln>
          </p:spPr>
          <p:txBody>
            <a:bodyPr wrap="none" anchor="ctr"/>
            <a:lstStyle/>
            <a:p>
              <a:endParaRPr lang="en-US" dirty="0"/>
            </a:p>
          </p:txBody>
        </p:sp>
      </p:grpSp>
      <p:sp>
        <p:nvSpPr>
          <p:cNvPr id="2" name="TextBox 1"/>
          <p:cNvSpPr txBox="1"/>
          <p:nvPr/>
        </p:nvSpPr>
        <p:spPr>
          <a:xfrm>
            <a:off x="4035092" y="600272"/>
            <a:ext cx="2826415" cy="1015663"/>
          </a:xfrm>
          <a:prstGeom prst="rect">
            <a:avLst/>
          </a:prstGeom>
          <a:noFill/>
        </p:spPr>
        <p:txBody>
          <a:bodyPr wrap="none" rtlCol="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একক</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2" name="Rectangle 11"/>
          <p:cNvSpPr>
            <a:spLocks noChangeArrowheads="1"/>
          </p:cNvSpPr>
          <p:nvPr/>
        </p:nvSpPr>
        <p:spPr bwMode="auto">
          <a:xfrm>
            <a:off x="685800" y="4632325"/>
            <a:ext cx="9007415" cy="1446550"/>
          </a:xfrm>
          <a:prstGeom prst="rect">
            <a:avLst/>
          </a:prstGeom>
          <a:solidFill>
            <a:schemeClr val="bg1"/>
          </a:solidFill>
          <a:ln w="9525">
            <a:noFill/>
            <a:miter lim="800000"/>
            <a:headEnd/>
            <a:tailEnd/>
          </a:ln>
        </p:spPr>
        <p:txBody>
          <a:bodyPr wrap="square">
            <a:spAutoFit/>
          </a:bodyPr>
          <a:lstStyle/>
          <a:p>
            <a:pPr marL="342900" indent="-342900">
              <a:buFontTx/>
              <a:buAutoNum type="arabicPeriod"/>
            </a:pPr>
            <a:r>
              <a:rPr lang="bn-BD" sz="3200" dirty="0">
                <a:latin typeface="NikoshBAN" pitchFamily="2" charset="0"/>
                <a:cs typeface="NikoshBAN" pitchFamily="2" charset="0"/>
              </a:rPr>
              <a:t> </a:t>
            </a:r>
            <a:r>
              <a:rPr lang="bn-BD" sz="4400" b="1" dirty="0" smtClean="0">
                <a:latin typeface="NikoshBAN" pitchFamily="2" charset="0"/>
                <a:cs typeface="NikoshBAN" pitchFamily="2" charset="0"/>
              </a:rPr>
              <a:t>ভাইরাস </a:t>
            </a:r>
            <a:r>
              <a:rPr lang="en-US" sz="4400" b="1" dirty="0" err="1" smtClean="0">
                <a:latin typeface="NikoshBAN" pitchFamily="2" charset="0"/>
                <a:cs typeface="NikoshBAN" pitchFamily="2" charset="0"/>
              </a:rPr>
              <a:t>কী</a:t>
            </a:r>
            <a:r>
              <a:rPr lang="bn-BD" sz="4400" b="1" dirty="0" smtClean="0">
                <a:latin typeface="NikoshBAN" pitchFamily="2" charset="0"/>
                <a:cs typeface="NikoshBAN" pitchFamily="2" charset="0"/>
              </a:rPr>
              <a:t> ?</a:t>
            </a:r>
            <a:endParaRPr lang="en-US" sz="4400" b="1" dirty="0">
              <a:latin typeface="NikoshBAN" pitchFamily="2" charset="0"/>
              <a:cs typeface="NikoshBAN" pitchFamily="2" charset="0"/>
            </a:endParaRPr>
          </a:p>
          <a:p>
            <a:pPr marL="342900" indent="-342900">
              <a:buFontTx/>
              <a:buAutoNum type="arabicPeriod"/>
            </a:pPr>
            <a:r>
              <a:rPr lang="en-US" sz="4400" b="1" dirty="0">
                <a:latin typeface="NikoshBAN" pitchFamily="2" charset="0"/>
                <a:cs typeface="NikoshBAN" pitchFamily="2" charset="0"/>
              </a:rPr>
              <a:t> </a:t>
            </a:r>
            <a:r>
              <a:rPr lang="en-US" sz="4000" b="1" dirty="0" err="1" smtClean="0">
                <a:latin typeface="NikoshBAN" pitchFamily="2" charset="0"/>
                <a:cs typeface="NikoshBAN" pitchFamily="2" charset="0"/>
              </a:rPr>
              <a:t>ডেটা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বিকৃত</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বা</a:t>
            </a:r>
            <a:r>
              <a:rPr lang="en-US" sz="4000" b="1" dirty="0" smtClean="0">
                <a:latin typeface="NikoshBAN" pitchFamily="2" charset="0"/>
                <a:cs typeface="NikoshBAN" pitchFamily="2" charset="0"/>
              </a:rPr>
              <a:t> Corrupt </a:t>
            </a:r>
            <a:r>
              <a:rPr lang="en-US" sz="4000" b="1" dirty="0" err="1" smtClean="0">
                <a:latin typeface="NikoshBAN" pitchFamily="2" charset="0"/>
                <a:cs typeface="NikoshBAN" pitchFamily="2" charset="0"/>
              </a:rPr>
              <a:t>হয়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কেন</a:t>
            </a:r>
            <a:r>
              <a:rPr lang="en-US" sz="4000" b="1" dirty="0" smtClean="0">
                <a:latin typeface="NikoshBAN" pitchFamily="2" charset="0"/>
                <a:cs typeface="NikoshBAN" pitchFamily="2" charset="0"/>
              </a:rPr>
              <a:t>?</a:t>
            </a:r>
            <a:r>
              <a:rPr lang="en-US" sz="4400" b="1" dirty="0" smtClean="0">
                <a:latin typeface="NikoshBAN" pitchFamily="2" charset="0"/>
                <a:cs typeface="NikoshBAN" pitchFamily="2" charset="0"/>
              </a:rPr>
              <a:t> </a:t>
            </a:r>
            <a:endParaRPr lang="en-US" sz="4000" b="1" dirty="0">
              <a:latin typeface="NikoshBAN" pitchFamily="2" charset="0"/>
              <a:cs typeface="NikoshBAN" pitchFamily="2" charset="0"/>
            </a:endParaRPr>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33800" y="1615935"/>
            <a:ext cx="3127707" cy="2773605"/>
          </a:xfrm>
          <a:prstGeom prst="rect">
            <a:avLst/>
          </a:prstGeom>
          <a:noFill/>
          <a:ln w="9525">
            <a:noFill/>
            <a:miter lim="800000"/>
            <a:headEnd/>
            <a:tailEnd/>
          </a:ln>
        </p:spPr>
      </p:pic>
      <p:sp>
        <p:nvSpPr>
          <p:cNvPr id="15" name="Oval 14"/>
          <p:cNvSpPr/>
          <p:nvPr/>
        </p:nvSpPr>
        <p:spPr>
          <a:xfrm>
            <a:off x="8455416" y="784088"/>
            <a:ext cx="1295400" cy="12160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NikoshBAN" pitchFamily="2" charset="0"/>
                <a:cs typeface="NikoshBAN" pitchFamily="2" charset="0"/>
              </a:rPr>
              <a:t>৫</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a:t>
            </a:r>
            <a:r>
              <a:rPr lang="en-US" sz="28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35587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 calcmode="lin" valueType="num">
                                      <p:cBhvr>
                                        <p:cTn id="1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494</Words>
  <Application>Microsoft Office PowerPoint</Application>
  <PresentationFormat>Custom</PresentationFormat>
  <Paragraphs>97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ইন্টারনেট থেকে সফটওয়্যার ডাউনলোড করলে</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VIRAS</dc:subject>
  <dc:creator>JALAL</dc:creator>
  <cp:lastModifiedBy>USER</cp:lastModifiedBy>
  <cp:revision>29</cp:revision>
  <dcterms:created xsi:type="dcterms:W3CDTF">2019-05-27T05:04:56Z</dcterms:created>
  <dcterms:modified xsi:type="dcterms:W3CDTF">2019-08-23T00:29:56Z</dcterms:modified>
</cp:coreProperties>
</file>