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302" r:id="rId2"/>
    <p:sldId id="282" r:id="rId3"/>
    <p:sldId id="281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0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6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89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 rot="5400000">
            <a:off x="-3424874" y="3423321"/>
            <a:ext cx="6859554" cy="980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 userDrawn="1"/>
        </p:nvGrpSpPr>
        <p:grpSpPr>
          <a:xfrm>
            <a:off x="1" y="44323"/>
            <a:ext cx="12183143" cy="6813678"/>
            <a:chOff x="-556065" y="703385"/>
            <a:chExt cx="9137357" cy="5609689"/>
          </a:xfrm>
        </p:grpSpPr>
        <p:cxnSp>
          <p:nvCxnSpPr>
            <p:cNvPr id="15" name="Straight Connector 14"/>
            <p:cNvCxnSpPr/>
            <p:nvPr userDrawn="1"/>
          </p:nvCxnSpPr>
          <p:spPr>
            <a:xfrm flipH="1">
              <a:off x="8525022" y="703385"/>
              <a:ext cx="28136" cy="559894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-556065" y="703385"/>
              <a:ext cx="9137357" cy="0"/>
            </a:xfrm>
            <a:prstGeom prst="line">
              <a:avLst/>
            </a:prstGeom>
            <a:ln w="76200">
              <a:solidFill>
                <a:srgbClr val="00B050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-548711" y="6302326"/>
              <a:ext cx="9101869" cy="1074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6" y="123096"/>
            <a:ext cx="1975637" cy="15084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6353" y="4993047"/>
            <a:ext cx="1481728" cy="20112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013163" y="5273373"/>
            <a:ext cx="1975637" cy="15084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65684" y="-130907"/>
            <a:ext cx="1481728" cy="201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4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0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6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9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8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7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0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F396E-74BE-44C9-8349-1D323BE42906}" type="datetimeFigureOut">
              <a:rPr lang="en-US" smtClean="0"/>
              <a:t>28-Aug-19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5DFF5-B367-47C7-A383-664B730A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7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" y="533400"/>
            <a:ext cx="10869769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71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9662" y="2445844"/>
            <a:ext cx="79880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অর্ধবৃত্তস্থ কোণ এক সমকোণ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800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48200" y="1600200"/>
            <a:ext cx="2819400" cy="2895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3"/>
            <a:endCxn id="2" idx="7"/>
          </p:cNvCxnSpPr>
          <p:nvPr/>
        </p:nvCxnSpPr>
        <p:spPr>
          <a:xfrm rot="5400000" flipH="1" flipV="1">
            <a:off x="5034151" y="2051192"/>
            <a:ext cx="2047498" cy="19936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 flipH="1">
            <a:off x="6019800" y="30480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" idx="1"/>
            <a:endCxn id="2" idx="3"/>
          </p:cNvCxnSpPr>
          <p:nvPr/>
        </p:nvCxnSpPr>
        <p:spPr>
          <a:xfrm rot="16200000" flipH="1">
            <a:off x="4037343" y="3048000"/>
            <a:ext cx="2047498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7"/>
          </p:cNvCxnSpPr>
          <p:nvPr/>
        </p:nvCxnSpPr>
        <p:spPr>
          <a:xfrm rot="5400000" flipH="1" flipV="1">
            <a:off x="6057900" y="1027443"/>
            <a:ext cx="1588" cy="19936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64182" y="43434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17526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16002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</a:t>
            </a:r>
            <a:endParaRPr lang="en-US" b="1" dirty="0"/>
          </a:p>
        </p:txBody>
      </p:sp>
      <p:sp>
        <p:nvSpPr>
          <p:cNvPr id="10" name="Arc 9"/>
          <p:cNvSpPr/>
          <p:nvPr/>
        </p:nvSpPr>
        <p:spPr>
          <a:xfrm rot="4755513">
            <a:off x="4578767" y="1608970"/>
            <a:ext cx="838200" cy="990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57600" y="5638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ACB = </a:t>
            </a:r>
            <a:endParaRPr lang="en-US" b="1" dirty="0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07836"/>
              </p:ext>
            </p:extLst>
          </p:nvPr>
        </p:nvGraphicFramePr>
        <p:xfrm>
          <a:off x="5016500" y="5661026"/>
          <a:ext cx="4699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5661026"/>
                        <a:ext cx="4699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363701"/>
              </p:ext>
            </p:extLst>
          </p:nvPr>
        </p:nvGraphicFramePr>
        <p:xfrm>
          <a:off x="6781801" y="5638801"/>
          <a:ext cx="755073" cy="463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5" imgW="241200" imgH="203040" progId="Equation.3">
                  <p:embed/>
                </p:oleObj>
              </mc:Choice>
              <mc:Fallback>
                <p:oleObj name="Equation" r:id="rId5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1" y="5638801"/>
                        <a:ext cx="755073" cy="463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560207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         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প্রমাণ করতে হবে যে,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20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 animBg="1"/>
      <p:bldP spid="11" grpId="0"/>
      <p:bldP spid="11" grpId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48200" y="1600200"/>
            <a:ext cx="2819400" cy="2895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3"/>
            <a:endCxn id="2" idx="7"/>
          </p:cNvCxnSpPr>
          <p:nvPr/>
        </p:nvCxnSpPr>
        <p:spPr>
          <a:xfrm rot="5400000" flipH="1" flipV="1">
            <a:off x="5034151" y="2051192"/>
            <a:ext cx="2047498" cy="19936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 flipH="1">
            <a:off x="6019800" y="30480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" idx="1"/>
            <a:endCxn id="2" idx="3"/>
          </p:cNvCxnSpPr>
          <p:nvPr/>
        </p:nvCxnSpPr>
        <p:spPr>
          <a:xfrm rot="16200000" flipH="1">
            <a:off x="4037343" y="3048000"/>
            <a:ext cx="2047498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7"/>
          </p:cNvCxnSpPr>
          <p:nvPr/>
        </p:nvCxnSpPr>
        <p:spPr>
          <a:xfrm rot="5400000" flipH="1" flipV="1">
            <a:off x="6057900" y="1027443"/>
            <a:ext cx="1588" cy="19936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64182" y="43434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17526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16002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</a:t>
            </a:r>
            <a:endParaRPr lang="en-US" b="1" dirty="0"/>
          </a:p>
        </p:txBody>
      </p:sp>
      <p:sp>
        <p:nvSpPr>
          <p:cNvPr id="10" name="Arc 9"/>
          <p:cNvSpPr/>
          <p:nvPr/>
        </p:nvSpPr>
        <p:spPr>
          <a:xfrm rot="4755513">
            <a:off x="4578767" y="1608970"/>
            <a:ext cx="838200" cy="990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>
            <a:off x="7421880" y="330708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83582" y="30581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</a:t>
            </a:r>
            <a:endParaRPr lang="en-US" b="1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057401" y="5146964"/>
            <a:ext cx="8291945" cy="1482436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: AB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এর যে পাশে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C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বিন্দু অবস্থিত তার বিপরীত পাশে বৃত্তের উপর একটি বিন্দু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p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লই।</a:t>
            </a:r>
            <a:endParaRPr lang="en-US" sz="2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4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 animBg="1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48200" y="1600200"/>
            <a:ext cx="2819400" cy="2895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flipH="1">
            <a:off x="6019800" y="30480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29200" y="44196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K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25146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16002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J</a:t>
            </a:r>
            <a:endParaRPr lang="en-US" b="1" dirty="0"/>
          </a:p>
        </p:txBody>
      </p:sp>
      <p:sp>
        <p:nvSpPr>
          <p:cNvPr id="7" name="Arc 6"/>
          <p:cNvSpPr/>
          <p:nvPr/>
        </p:nvSpPr>
        <p:spPr>
          <a:xfrm rot="4755513">
            <a:off x="4578767" y="1608970"/>
            <a:ext cx="838200" cy="990600"/>
          </a:xfrm>
          <a:prstGeom prst="arc">
            <a:avLst>
              <a:gd name="adj1" fmla="val 17060620"/>
              <a:gd name="adj2" fmla="val 201578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>
            <a:off x="7421880" y="330708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83582" y="30581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 flipH="1">
            <a:off x="5669280" y="445008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>
            <a:off x="5105400" y="19812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10" idx="4"/>
          </p:cNvCxnSpPr>
          <p:nvPr/>
        </p:nvCxnSpPr>
        <p:spPr>
          <a:xfrm rot="16200000" flipH="1">
            <a:off x="4163292" y="2957945"/>
            <a:ext cx="2507673" cy="554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1" idx="1"/>
          </p:cNvCxnSpPr>
          <p:nvPr/>
        </p:nvCxnSpPr>
        <p:spPr>
          <a:xfrm rot="16200000" flipH="1">
            <a:off x="5637415" y="1494905"/>
            <a:ext cx="1337195" cy="2323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7"/>
            <a:endCxn id="10" idx="5"/>
          </p:cNvCxnSpPr>
          <p:nvPr/>
        </p:nvCxnSpPr>
        <p:spPr>
          <a:xfrm rot="16200000" flipH="1" flipV="1">
            <a:off x="5136342" y="3598718"/>
            <a:ext cx="1434177" cy="34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40583" y="3048001"/>
            <a:ext cx="1440873" cy="277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6291947">
            <a:off x="5577345" y="2477755"/>
            <a:ext cx="838200" cy="990600"/>
          </a:xfrm>
          <a:prstGeom prst="arc">
            <a:avLst>
              <a:gd name="adj1" fmla="val 16026676"/>
              <a:gd name="adj2" fmla="val 213104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905000" y="5011190"/>
            <a:ext cx="8229600" cy="1542011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bn-BD" sz="2600" dirty="0">
                <a:latin typeface="NikoshBAN" pitchFamily="2" charset="0"/>
                <a:cs typeface="NikoshBAN" pitchFamily="2" charset="0"/>
              </a:rPr>
              <a:t>উপপাদ্য-৩৭ এর সাধারণ সূত্র অনুসারে,একই চাপ 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KL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এর উপর দন্ডায়মান বৃত্তস্থ        	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KJL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ও কেন্দ্রস্থ 	    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KTL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হলে বলা যায়,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bn-BD" sz="2600" dirty="0">
                <a:latin typeface="NikoshBAN" pitchFamily="2" charset="0"/>
                <a:cs typeface="NikoshBAN" pitchFamily="2" charset="0"/>
              </a:rPr>
              <a:t>  						  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KJL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=       কেন্দ্রস্থ </a:t>
            </a:r>
            <a:endParaRPr lang="en-US" sz="2600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626352"/>
              </p:ext>
            </p:extLst>
          </p:nvPr>
        </p:nvGraphicFramePr>
        <p:xfrm>
          <a:off x="4572000" y="5410201"/>
          <a:ext cx="4699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10201"/>
                        <a:ext cx="4699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508752"/>
              </p:ext>
            </p:extLst>
          </p:nvPr>
        </p:nvGraphicFramePr>
        <p:xfrm>
          <a:off x="2438400" y="5410201"/>
          <a:ext cx="4699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5" imgW="164880" imgH="152280" progId="Equation.3">
                  <p:embed/>
                </p:oleObj>
              </mc:Choice>
              <mc:Fallback>
                <p:oleObj name="Equation" r:id="rId5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10201"/>
                        <a:ext cx="4699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744282"/>
              </p:ext>
            </p:extLst>
          </p:nvPr>
        </p:nvGraphicFramePr>
        <p:xfrm>
          <a:off x="6172200" y="5889626"/>
          <a:ext cx="4699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6" imgW="164880" imgH="152280" progId="Equation.3">
                  <p:embed/>
                </p:oleObj>
              </mc:Choice>
              <mc:Fallback>
                <p:oleObj name="Equation" r:id="rId6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889626"/>
                        <a:ext cx="4699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477259"/>
              </p:ext>
            </p:extLst>
          </p:nvPr>
        </p:nvGraphicFramePr>
        <p:xfrm>
          <a:off x="7705726" y="5778500"/>
          <a:ext cx="4476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7" imgW="241200" imgH="393480" progId="Equation.3">
                  <p:embed/>
                </p:oleObj>
              </mc:Choice>
              <mc:Fallback>
                <p:oleObj name="Equation" r:id="rId7" imgW="241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5726" y="5778500"/>
                        <a:ext cx="44767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140131"/>
              </p:ext>
            </p:extLst>
          </p:nvPr>
        </p:nvGraphicFramePr>
        <p:xfrm>
          <a:off x="8991600" y="5867400"/>
          <a:ext cx="9964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9" imgW="431640" imgH="164880" progId="Equation.3">
                  <p:embed/>
                </p:oleObj>
              </mc:Choice>
              <mc:Fallback>
                <p:oleObj name="Equation" r:id="rId9" imgW="4316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1600" y="5867400"/>
                        <a:ext cx="99646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273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 animBg="1"/>
      <p:bldP spid="9" grpId="0"/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953000" y="1524000"/>
            <a:ext cx="2590800" cy="259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rot="10800000" flipH="1" flipV="1">
            <a:off x="4953001" y="2743201"/>
            <a:ext cx="2597727" cy="138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 flipH="1">
            <a:off x="6278880" y="27432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39000" y="24485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 rot="15605863">
            <a:off x="5614316" y="2047175"/>
            <a:ext cx="414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05000" y="4724401"/>
            <a:ext cx="8229600" cy="1542011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bn-BD" sz="2600" dirty="0">
                <a:latin typeface="NikoshBAN" pitchFamily="2" charset="0"/>
                <a:cs typeface="NikoshBAN" pitchFamily="2" charset="0"/>
              </a:rPr>
              <a:t>উপরের চিত্রের  		 সরল কোণ =  </a:t>
            </a:r>
            <a:endParaRPr lang="en-US" sz="26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59495"/>
              </p:ext>
            </p:extLst>
          </p:nvPr>
        </p:nvGraphicFramePr>
        <p:xfrm>
          <a:off x="3606800" y="4786042"/>
          <a:ext cx="1117600" cy="340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583920" imgH="177480" progId="Equation.3">
                  <p:embed/>
                </p:oleObj>
              </mc:Choice>
              <mc:Fallback>
                <p:oleObj name="Equation" r:id="rId3" imgW="583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4786042"/>
                        <a:ext cx="1117600" cy="3401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328171"/>
              </p:ext>
            </p:extLst>
          </p:nvPr>
        </p:nvGraphicFramePr>
        <p:xfrm>
          <a:off x="6248401" y="4741863"/>
          <a:ext cx="4619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5" imgW="241200" imgH="203040" progId="Equation.3">
                  <p:embed/>
                </p:oleObj>
              </mc:Choice>
              <mc:Fallback>
                <p:oleObj name="Equation" r:id="rId5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741863"/>
                        <a:ext cx="46196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67200" y="26009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3124201"/>
            <a:ext cx="2133600" cy="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0" y="2895600"/>
            <a:ext cx="34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4114801" y="2971800"/>
            <a:ext cx="7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Arc 13"/>
          <p:cNvSpPr/>
          <p:nvPr/>
        </p:nvSpPr>
        <p:spPr>
          <a:xfrm>
            <a:off x="6324600" y="2667000"/>
            <a:ext cx="152400" cy="152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5638800" y="2667000"/>
            <a:ext cx="914400" cy="76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011370"/>
              </p:ext>
            </p:extLst>
          </p:nvPr>
        </p:nvGraphicFramePr>
        <p:xfrm>
          <a:off x="2819400" y="3124200"/>
          <a:ext cx="762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7" imgW="114120" imgH="114120" progId="Equation.3">
                  <p:embed/>
                </p:oleObj>
              </mc:Choice>
              <mc:Fallback>
                <p:oleObj name="Equation" r:id="rId7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124200"/>
                        <a:ext cx="76200" cy="7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707842" y="2819400"/>
            <a:ext cx="34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55178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/>
      <p:bldP spid="12" grpId="0"/>
      <p:bldP spid="13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48200" y="1600200"/>
            <a:ext cx="2819400" cy="2895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3"/>
            <a:endCxn id="2" idx="7"/>
          </p:cNvCxnSpPr>
          <p:nvPr/>
        </p:nvCxnSpPr>
        <p:spPr>
          <a:xfrm rot="5400000" flipH="1" flipV="1">
            <a:off x="5034151" y="2051192"/>
            <a:ext cx="2047498" cy="19936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 flipH="1">
            <a:off x="6019800" y="30480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" idx="1"/>
            <a:endCxn id="2" idx="3"/>
          </p:cNvCxnSpPr>
          <p:nvPr/>
        </p:nvCxnSpPr>
        <p:spPr>
          <a:xfrm rot="16200000" flipH="1">
            <a:off x="4037343" y="3048000"/>
            <a:ext cx="2047498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7"/>
          </p:cNvCxnSpPr>
          <p:nvPr/>
        </p:nvCxnSpPr>
        <p:spPr>
          <a:xfrm rot="5400000" flipH="1" flipV="1">
            <a:off x="6057900" y="1027443"/>
            <a:ext cx="1588" cy="19936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64182" y="43434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17526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16002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</a:t>
            </a:r>
            <a:endParaRPr lang="en-US" b="1" dirty="0"/>
          </a:p>
        </p:txBody>
      </p:sp>
      <p:sp>
        <p:nvSpPr>
          <p:cNvPr id="10" name="Arc 9"/>
          <p:cNvSpPr/>
          <p:nvPr/>
        </p:nvSpPr>
        <p:spPr>
          <a:xfrm rot="4755513">
            <a:off x="4578767" y="1608970"/>
            <a:ext cx="838200" cy="990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>
            <a:off x="7421880" y="330708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62800" y="29718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</a:t>
            </a:r>
            <a:endParaRPr lang="en-US" b="1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057401" y="5146964"/>
            <a:ext cx="8291945" cy="1482436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একই চাপ 	এর উপর দন্ডায়মান বৃত্তস্থ		ও কেন্দ্রস্থ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2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135707"/>
              </p:ext>
            </p:extLst>
          </p:nvPr>
        </p:nvGraphicFramePr>
        <p:xfrm>
          <a:off x="3276601" y="5268913"/>
          <a:ext cx="657225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342720" imgH="164880" progId="Equation.3">
                  <p:embed/>
                </p:oleObj>
              </mc:Choice>
              <mc:Fallback>
                <p:oleObj name="Equation" r:id="rId3" imgW="342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5268913"/>
                        <a:ext cx="657225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850474"/>
              </p:ext>
            </p:extLst>
          </p:nvPr>
        </p:nvGraphicFramePr>
        <p:xfrm>
          <a:off x="6700838" y="5246689"/>
          <a:ext cx="8763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5" imgW="457200" imgH="177480" progId="Equation.3">
                  <p:embed/>
                </p:oleObj>
              </mc:Choice>
              <mc:Fallback>
                <p:oleObj name="Equation" r:id="rId5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5246689"/>
                        <a:ext cx="87630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834735"/>
              </p:ext>
            </p:extLst>
          </p:nvPr>
        </p:nvGraphicFramePr>
        <p:xfrm>
          <a:off x="8801100" y="5222876"/>
          <a:ext cx="8763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7" imgW="457200" imgH="177480" progId="Equation.3">
                  <p:embed/>
                </p:oleObj>
              </mc:Choice>
              <mc:Fallback>
                <p:oleObj name="Equation" r:id="rId7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1100" y="5222876"/>
                        <a:ext cx="87630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35782" y="29819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046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 animBg="1"/>
      <p:bldP spid="12" grpId="0"/>
      <p:bldP spid="13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48200" y="0"/>
            <a:ext cx="2895600" cy="304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3"/>
            <a:endCxn id="2" idx="7"/>
          </p:cNvCxnSpPr>
          <p:nvPr/>
        </p:nvCxnSpPr>
        <p:spPr>
          <a:xfrm rot="5400000" flipH="1" flipV="1">
            <a:off x="5018369" y="500251"/>
            <a:ext cx="2155262" cy="20474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 flipH="1">
            <a:off x="6019800" y="16002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" idx="1"/>
            <a:endCxn id="2" idx="3"/>
          </p:cNvCxnSpPr>
          <p:nvPr/>
        </p:nvCxnSpPr>
        <p:spPr>
          <a:xfrm rot="16200000" flipH="1">
            <a:off x="3994620" y="1524000"/>
            <a:ext cx="215526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7"/>
          </p:cNvCxnSpPr>
          <p:nvPr/>
        </p:nvCxnSpPr>
        <p:spPr>
          <a:xfrm rot="5400000" flipH="1" flipV="1">
            <a:off x="6096000" y="-577380"/>
            <a:ext cx="1588" cy="20474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7200" y="24384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26382" y="1625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2286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</a:t>
            </a:r>
            <a:endParaRPr lang="en-US" b="1" dirty="0"/>
          </a:p>
        </p:txBody>
      </p:sp>
      <p:sp>
        <p:nvSpPr>
          <p:cNvPr id="10" name="Arc 9"/>
          <p:cNvSpPr/>
          <p:nvPr/>
        </p:nvSpPr>
        <p:spPr>
          <a:xfrm rot="4755513">
            <a:off x="4489032" y="161170"/>
            <a:ext cx="838200" cy="990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>
            <a:off x="7239000" y="22860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10400" y="19812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</a:t>
            </a:r>
            <a:endParaRPr lang="en-US" b="1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057400" y="3352800"/>
            <a:ext cx="8610600" cy="28956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উপপাদ্য-৩৭ অনুসারে কি বলা যায় শিক্ষার্থীরা তা বলবে।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বৃত্তস্থ 		     (কেন্দ্রস্থ           )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বা,		    (সরল কোণ 		)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	কিন্তু সরল কোণ 		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bn-BD" sz="2600" b="1" dirty="0">
                <a:latin typeface="NikoshBAN" pitchFamily="2" charset="0"/>
                <a:cs typeface="NikoshBAN" pitchFamily="2" charset="0"/>
              </a:rPr>
              <a:t>					বা, 	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556186"/>
              </p:ext>
            </p:extLst>
          </p:nvPr>
        </p:nvGraphicFramePr>
        <p:xfrm>
          <a:off x="2809876" y="3816926"/>
          <a:ext cx="15335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3" imgW="799920" imgH="393480" progId="Equation.3">
                  <p:embed/>
                </p:oleObj>
              </mc:Choice>
              <mc:Fallback>
                <p:oleObj name="Equation" r:id="rId3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6" y="3816926"/>
                        <a:ext cx="15335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34000" y="10668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</a:t>
            </a:r>
            <a:endParaRPr lang="en-US" b="1" dirty="0"/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361141"/>
              </p:ext>
            </p:extLst>
          </p:nvPr>
        </p:nvGraphicFramePr>
        <p:xfrm>
          <a:off x="5294314" y="3959800"/>
          <a:ext cx="877887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5" imgW="457200" imgH="177480" progId="Equation.3">
                  <p:embed/>
                </p:oleObj>
              </mc:Choice>
              <mc:Fallback>
                <p:oleObj name="Equation" r:id="rId5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314" y="3959800"/>
                        <a:ext cx="877887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963023"/>
              </p:ext>
            </p:extLst>
          </p:nvPr>
        </p:nvGraphicFramePr>
        <p:xfrm>
          <a:off x="2667001" y="4578926"/>
          <a:ext cx="15335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7" imgW="799920" imgH="393480" progId="Equation.3">
                  <p:embed/>
                </p:oleObj>
              </mc:Choice>
              <mc:Fallback>
                <p:oleObj name="Equation" r:id="rId7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1" y="4578926"/>
                        <a:ext cx="15335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945925"/>
              </p:ext>
            </p:extLst>
          </p:nvPr>
        </p:nvGraphicFramePr>
        <p:xfrm>
          <a:off x="5599114" y="4837688"/>
          <a:ext cx="877887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9" imgW="457200" imgH="177480" progId="Equation.3">
                  <p:embed/>
                </p:oleObj>
              </mc:Choice>
              <mc:Fallback>
                <p:oleObj name="Equation" r:id="rId9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14" y="4837688"/>
                        <a:ext cx="877887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161097"/>
              </p:ext>
            </p:extLst>
          </p:nvPr>
        </p:nvGraphicFramePr>
        <p:xfrm>
          <a:off x="4264026" y="5277572"/>
          <a:ext cx="16795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11" imgW="876240" imgH="203040" progId="Equation.3">
                  <p:embed/>
                </p:oleObj>
              </mc:Choice>
              <mc:Fallback>
                <p:oleObj name="Equation" r:id="rId11" imgW="876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6" y="5277572"/>
                        <a:ext cx="1679575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560692"/>
              </p:ext>
            </p:extLst>
          </p:nvPr>
        </p:nvGraphicFramePr>
        <p:xfrm>
          <a:off x="2057400" y="6019800"/>
          <a:ext cx="533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13" imgW="139680" imgH="126720" progId="Equation.3">
                  <p:embed/>
                </p:oleObj>
              </mc:Choice>
              <mc:Fallback>
                <p:oleObj name="Equation" r:id="rId13" imgW="13968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019800"/>
                        <a:ext cx="533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062143"/>
              </p:ext>
            </p:extLst>
          </p:nvPr>
        </p:nvGraphicFramePr>
        <p:xfrm>
          <a:off x="2438401" y="5724526"/>
          <a:ext cx="2092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15" imgW="1091880" imgH="393480" progId="Equation.3">
                  <p:embed/>
                </p:oleObj>
              </mc:Choice>
              <mc:Fallback>
                <p:oleObj name="Equation" r:id="rId15" imgW="1091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5724526"/>
                        <a:ext cx="20923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236705"/>
              </p:ext>
            </p:extLst>
          </p:nvPr>
        </p:nvGraphicFramePr>
        <p:xfrm>
          <a:off x="6172200" y="5791200"/>
          <a:ext cx="120670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17" imgW="799920" imgH="203040" progId="Equation.3">
                  <p:embed/>
                </p:oleObj>
              </mc:Choice>
              <mc:Fallback>
                <p:oleObj name="Equation" r:id="rId17" imgW="799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791200"/>
                        <a:ext cx="120670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236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 animBg="1"/>
      <p:bldP spid="12" grpId="0"/>
      <p:bldP spid="13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447801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দলীয় কাজ :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410200" y="533400"/>
            <a:ext cx="2971800" cy="2971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3" idx="2"/>
            <a:endCxn id="3" idx="6"/>
          </p:cNvCxnSpPr>
          <p:nvPr/>
        </p:nvCxnSpPr>
        <p:spPr>
          <a:xfrm rot="10800000" flipH="1">
            <a:off x="5410200" y="2008911"/>
            <a:ext cx="2971800" cy="1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 flipH="1">
            <a:off x="6888480" y="19812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24400" y="17526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74182" y="17526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Q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5341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430983" y="595746"/>
            <a:ext cx="1911927" cy="1440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7155874" y="796636"/>
            <a:ext cx="1427019" cy="1025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07382" y="863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</a:t>
            </a:r>
            <a:endParaRPr lang="en-US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52601" y="4191000"/>
            <a:ext cx="8444345" cy="17526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উপরের চিত্রে একই চাপ         এর উপর দন্ডায়মান কেন্দ্রস্থ কোণ ও বৃত্তস্থকোণ নির্ণয় কর।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		  কোণের নাম কি বলা যায়?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2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411917"/>
              </p:ext>
            </p:extLst>
          </p:nvPr>
        </p:nvGraphicFramePr>
        <p:xfrm>
          <a:off x="4724401" y="4260275"/>
          <a:ext cx="11588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3" imgW="330120" imgH="203040" progId="Equation.3">
                  <p:embed/>
                </p:oleObj>
              </mc:Choice>
              <mc:Fallback>
                <p:oleObj name="Equation" r:id="rId3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1" y="4260275"/>
                        <a:ext cx="115887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162800" y="32867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</a:t>
            </a:r>
            <a:endParaRPr lang="en-US" b="1" dirty="0"/>
          </a:p>
        </p:txBody>
      </p:sp>
      <p:sp>
        <p:nvSpPr>
          <p:cNvPr id="15" name="Oval 14"/>
          <p:cNvSpPr/>
          <p:nvPr/>
        </p:nvSpPr>
        <p:spPr>
          <a:xfrm>
            <a:off x="7421880" y="3352800"/>
            <a:ext cx="45720" cy="554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109802"/>
              </p:ext>
            </p:extLst>
          </p:nvPr>
        </p:nvGraphicFramePr>
        <p:xfrm>
          <a:off x="2160588" y="5181600"/>
          <a:ext cx="16494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5" imgW="469800" imgH="203040" progId="Equation.3">
                  <p:embed/>
                </p:oleObj>
              </mc:Choice>
              <mc:Fallback>
                <p:oleObj name="Equation" r:id="rId5" imgW="469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5181600"/>
                        <a:ext cx="164941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23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6" grpId="0"/>
      <p:bldP spid="7" grpId="0"/>
      <p:bldP spid="8" grpId="0"/>
      <p:bldP spid="11" grpId="0"/>
      <p:bldP spid="1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2890" y="1128825"/>
            <a:ext cx="88091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মূল্যায়ণঃ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marL="1028700" indent="-1028700">
              <a:buFont typeface="+mj-lt"/>
              <a:buAutoNum type="arabicParenR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অর্ধবৃত্তস্থ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কোণ কাকে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বলে?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marL="1028700" indent="-1028700">
              <a:buFont typeface="+mj-lt"/>
              <a:buAutoNum type="arabicParenR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সরলকোণ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কাকে বলে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marL="1028700" indent="-1028700">
              <a:buFont typeface="+mj-lt"/>
              <a:buAutoNum type="arabicParenR"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সরলকোণের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মান কত ডিগ্রি?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01413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949" y="631065"/>
            <a:ext cx="3142445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সত্য কথা বলবে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070501" y="631065"/>
            <a:ext cx="4146998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সময়ের সঠিক ব্যবহার করবে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6220" y="5653825"/>
            <a:ext cx="3490174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অনেক অনুশীলন করবে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915954" y="5653824"/>
            <a:ext cx="4005330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মন দিয়ে সকল কাজ করবে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49251" y="10861251"/>
            <a:ext cx="1661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সত্য কথা বলবে</a:t>
            </a:r>
            <a:endParaRPr lang="en-US" dirty="0"/>
          </a:p>
        </p:txBody>
      </p:sp>
      <p:pic>
        <p:nvPicPr>
          <p:cNvPr id="7" name="Picture 6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8019" y="1344426"/>
            <a:ext cx="7302500" cy="3788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238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87" y="5555201"/>
            <a:ext cx="10488637" cy="1133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778" y="797167"/>
            <a:ext cx="7930054" cy="47580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686143" y="339871"/>
            <a:ext cx="1125629" cy="600164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9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6600" b="1" dirty="0">
              <a:ln w="57150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053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numCol="1" rtlCol="0" anchor="ctr">
            <a:prstTxWarp prst="textPlain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n-BD" sz="72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800" y="1371600"/>
            <a:ext cx="3581400" cy="487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1371600"/>
            <a:ext cx="3581400" cy="487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43100" y="3623608"/>
            <a:ext cx="388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আসাদুজ্জামান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বেতকাটা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 smtClean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4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০১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933-841424</a:t>
            </a:r>
            <a:endParaRPr lang="bn-BD" sz="2400" dirty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  <a:prstDash val="solid"/>
                </a:ln>
                <a:latin typeface="Century" panose="02040604050505020304" pitchFamily="18" charset="0"/>
                <a:cs typeface="NikoshBAN" pitchFamily="2" charset="0"/>
              </a:rPr>
              <a:t>mrasaduzzaman21@gmail.com</a:t>
            </a:r>
            <a:endParaRPr lang="en-US" sz="2400" dirty="0">
              <a:ln>
                <a:solidFill>
                  <a:schemeClr val="tx1"/>
                </a:solidFill>
                <a:prstDash val="solid"/>
              </a:ln>
              <a:latin typeface="Century" panose="02040604050505020304" pitchFamily="18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4077831"/>
            <a:ext cx="342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 – দশম  </a:t>
            </a:r>
            <a:r>
              <a:rPr lang="bn-IN" sz="14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1400" dirty="0">
                <a:latin typeface="NikoshBAN" pitchFamily="2" charset="0"/>
                <a:cs typeface="NikoshBAN" pitchFamily="2" charset="0"/>
              </a:rPr>
            </a:br>
            <a:r>
              <a:rPr lang="bn-IN" sz="2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 – সাধারন গণিত</a:t>
            </a:r>
            <a:r>
              <a:rPr lang="en-US" sz="2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জ্যামিতি)</a:t>
            </a:r>
            <a:r>
              <a:rPr lang="bn-IN" sz="14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1400" dirty="0">
                <a:latin typeface="NikoshBAN" pitchFamily="2" charset="0"/>
                <a:cs typeface="NikoshBAN" pitchFamily="2" charset="0"/>
              </a:rPr>
            </a:br>
            <a:r>
              <a:rPr lang="bn-IN" sz="3600" b="1" dirty="0">
                <a:latin typeface="NikoshBAN" pitchFamily="2" charset="0"/>
                <a:cs typeface="NikoshBAN" pitchFamily="2" charset="0"/>
              </a:rPr>
              <a:t>পাঠ –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উপপাদ্য-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22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সময় –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5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০ মিনিট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19800" y="1752600"/>
            <a:ext cx="0" cy="4419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72200" y="26670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7400" y="26670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137" y="1752600"/>
            <a:ext cx="1895342" cy="189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7132" y="2498502"/>
            <a:ext cx="87189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-22 </a:t>
            </a: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 </a:t>
            </a:r>
            <a:r>
              <a:rPr lang="bn-BD" sz="4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সূত্র বলতে পারবে</a:t>
            </a:r>
          </a:p>
          <a:p>
            <a:r>
              <a:rPr lang="bn-BD" sz="4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অর্ধবৃত্তস্ত কোণ এর সংগা বলতে পারবে</a:t>
            </a:r>
          </a:p>
          <a:p>
            <a:r>
              <a:rPr lang="bn-BD" sz="4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সরলকোণ এর সংগা বলতে পারবে।</a:t>
            </a:r>
          </a:p>
          <a:p>
            <a:r>
              <a:rPr lang="bn-BD" sz="4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অর্ধবৃত্তস্ত কোণের মান বলতে পারবে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0358" y="642802"/>
            <a:ext cx="46025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আচরণিক উদ্দেশ্যঃ</a:t>
            </a:r>
            <a:endParaRPr lang="bn-IN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48200" y="1905000"/>
            <a:ext cx="3048000" cy="3048000"/>
          </a:xfrm>
          <a:prstGeom prst="ellipse">
            <a:avLst/>
          </a:prstGeom>
          <a:solidFill>
            <a:schemeClr val="bg1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flipH="1">
            <a:off x="6202680" y="33528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flipH="1">
            <a:off x="5105400" y="44958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H="1">
            <a:off x="7380315" y="429768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64182" y="43434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41249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5638801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DF=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বৃত্তচাপ</a:t>
            </a:r>
            <a:endParaRPr lang="en-US" b="1" dirty="0"/>
          </a:p>
        </p:txBody>
      </p:sp>
      <p:sp>
        <p:nvSpPr>
          <p:cNvPr id="9" name="Left Brace 8"/>
          <p:cNvSpPr/>
          <p:nvPr/>
        </p:nvSpPr>
        <p:spPr>
          <a:xfrm rot="2983303">
            <a:off x="4790725" y="745813"/>
            <a:ext cx="913034" cy="2743642"/>
          </a:xfrm>
          <a:prstGeom prst="leftBrace">
            <a:avLst>
              <a:gd name="adj1" fmla="val 62416"/>
              <a:gd name="adj2" fmla="val 505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4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48200" y="1905000"/>
            <a:ext cx="3048000" cy="3048000"/>
          </a:xfrm>
          <a:prstGeom prst="ellipse">
            <a:avLst/>
          </a:prstGeom>
          <a:solidFill>
            <a:schemeClr val="bg1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flipH="1">
            <a:off x="6202680" y="33528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flipH="1">
            <a:off x="5105400" y="44958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H="1">
            <a:off x="7380315" y="429768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64182" y="43434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41249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563880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           DEF =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বৃত্তস্থ কোণ</a:t>
            </a:r>
            <a:endParaRPr lang="en-US" b="1" dirty="0"/>
          </a:p>
        </p:txBody>
      </p:sp>
      <p:sp>
        <p:nvSpPr>
          <p:cNvPr id="9" name="Left Brace 8"/>
          <p:cNvSpPr/>
          <p:nvPr/>
        </p:nvSpPr>
        <p:spPr>
          <a:xfrm rot="2983303">
            <a:off x="4790725" y="745813"/>
            <a:ext cx="913034" cy="2743642"/>
          </a:xfrm>
          <a:prstGeom prst="leftBrace">
            <a:avLst>
              <a:gd name="adj1" fmla="val 62416"/>
              <a:gd name="adj2" fmla="val 505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775885"/>
              </p:ext>
            </p:extLst>
          </p:nvPr>
        </p:nvGraphicFramePr>
        <p:xfrm>
          <a:off x="4419600" y="5756564"/>
          <a:ext cx="762000" cy="415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756564"/>
                        <a:ext cx="762000" cy="415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105400" y="4495801"/>
            <a:ext cx="1503218" cy="408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7391400" y="43434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6567057" y="4343400"/>
            <a:ext cx="824345" cy="57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16782" y="488698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02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255796"/>
              </p:ext>
            </p:extLst>
          </p:nvPr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hord 2"/>
          <p:cNvSpPr/>
          <p:nvPr/>
        </p:nvSpPr>
        <p:spPr>
          <a:xfrm>
            <a:off x="3962400" y="2133600"/>
            <a:ext cx="2964873" cy="2230582"/>
          </a:xfrm>
          <a:prstGeom prst="chord">
            <a:avLst>
              <a:gd name="adj1" fmla="val 3537538"/>
              <a:gd name="adj2" fmla="val 1396547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hord 3"/>
          <p:cNvSpPr/>
          <p:nvPr/>
        </p:nvSpPr>
        <p:spPr>
          <a:xfrm rot="10800000">
            <a:off x="4274126" y="2133601"/>
            <a:ext cx="2888674" cy="2182879"/>
          </a:xfrm>
          <a:prstGeom prst="chord">
            <a:avLst>
              <a:gd name="adj1" fmla="val 3528053"/>
              <a:gd name="adj2" fmla="val 138742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4800" y="5638801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অর্ধবৃত্ত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91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48200" y="1905000"/>
            <a:ext cx="3048000" cy="3048000"/>
          </a:xfrm>
          <a:prstGeom prst="ellipse">
            <a:avLst/>
          </a:prstGeom>
          <a:solidFill>
            <a:schemeClr val="bg1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flipH="1">
            <a:off x="6202680" y="33528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flipH="1">
            <a:off x="5105400" y="44958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H="1">
            <a:off x="7380315" y="429768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64182" y="43434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17526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563880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           AB =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অর্ধবৃত্তচাপ</a:t>
            </a:r>
            <a:endParaRPr lang="en-US" b="1" dirty="0"/>
          </a:p>
        </p:txBody>
      </p:sp>
      <p:cxnSp>
        <p:nvCxnSpPr>
          <p:cNvPr id="9" name="Straight Connector 8"/>
          <p:cNvCxnSpPr>
            <a:endCxn id="2" idx="7"/>
          </p:cNvCxnSpPr>
          <p:nvPr/>
        </p:nvCxnSpPr>
        <p:spPr>
          <a:xfrm rot="5400000" flipH="1" flipV="1">
            <a:off x="5063836" y="2348347"/>
            <a:ext cx="2230582" cy="210589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ft Brace 9"/>
          <p:cNvSpPr/>
          <p:nvPr/>
        </p:nvSpPr>
        <p:spPr>
          <a:xfrm rot="2634970">
            <a:off x="4314203" y="974412"/>
            <a:ext cx="913034" cy="2743642"/>
          </a:xfrm>
          <a:prstGeom prst="leftBrace">
            <a:avLst>
              <a:gd name="adj1" fmla="val 62416"/>
              <a:gd name="adj2" fmla="val 505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48200" y="1905000"/>
            <a:ext cx="3048000" cy="3048000"/>
          </a:xfrm>
          <a:prstGeom prst="ellipse">
            <a:avLst/>
          </a:prstGeom>
          <a:solidFill>
            <a:schemeClr val="bg1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flipH="1">
            <a:off x="6202680" y="33528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flipH="1">
            <a:off x="5105400" y="449580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H="1">
            <a:off x="7380315" y="429768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64182" y="43434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17526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5638801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           ACB =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অর্ধবৃত্তস্থ কোণ</a:t>
            </a:r>
            <a:endParaRPr lang="en-US" b="1" dirty="0"/>
          </a:p>
        </p:txBody>
      </p:sp>
      <p:cxnSp>
        <p:nvCxnSpPr>
          <p:cNvPr id="9" name="Straight Connector 8"/>
          <p:cNvCxnSpPr>
            <a:endCxn id="2" idx="7"/>
          </p:cNvCxnSpPr>
          <p:nvPr/>
        </p:nvCxnSpPr>
        <p:spPr>
          <a:xfrm rot="5400000" flipH="1" flipV="1">
            <a:off x="5063836" y="2348347"/>
            <a:ext cx="2230582" cy="210589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29718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</a:t>
            </a:r>
            <a:endParaRPr lang="en-US" b="1" dirty="0"/>
          </a:p>
        </p:txBody>
      </p:sp>
      <p:cxnSp>
        <p:nvCxnSpPr>
          <p:cNvPr id="11" name="Straight Connector 10"/>
          <p:cNvCxnSpPr>
            <a:endCxn id="2" idx="1"/>
          </p:cNvCxnSpPr>
          <p:nvPr/>
        </p:nvCxnSpPr>
        <p:spPr>
          <a:xfrm rot="5400000" flipH="1" flipV="1">
            <a:off x="4031674" y="3387437"/>
            <a:ext cx="2182091" cy="346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" idx="1"/>
            <a:endCxn id="2" idx="7"/>
          </p:cNvCxnSpPr>
          <p:nvPr/>
        </p:nvCxnSpPr>
        <p:spPr>
          <a:xfrm rot="5400000" flipH="1" flipV="1">
            <a:off x="6123709" y="1284571"/>
            <a:ext cx="37660" cy="20959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1828800"/>
            <a:ext cx="969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</a:t>
            </a:r>
            <a:endParaRPr lang="en-US" b="1" dirty="0"/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460389"/>
              </p:ext>
            </p:extLst>
          </p:nvPr>
        </p:nvGraphicFramePr>
        <p:xfrm>
          <a:off x="4254500" y="5726114"/>
          <a:ext cx="4699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5726114"/>
                        <a:ext cx="4699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rc 14"/>
          <p:cNvSpPr/>
          <p:nvPr/>
        </p:nvSpPr>
        <p:spPr>
          <a:xfrm rot="4755513">
            <a:off x="4717632" y="1913770"/>
            <a:ext cx="838200" cy="990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/>
      <p:bldP spid="7" grpId="0"/>
      <p:bldP spid="8" grpId="0"/>
      <p:bldP spid="10" grpId="0"/>
      <p:bldP spid="10" grpId="1"/>
      <p:bldP spid="13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215</Words>
  <Application>Microsoft Office PowerPoint</Application>
  <PresentationFormat>Widescreen</PresentationFormat>
  <Paragraphs>91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Century</vt:lpstr>
      <vt:lpstr>NikoshBAN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Arafat</dc:creator>
  <cp:lastModifiedBy>Arafat</cp:lastModifiedBy>
  <cp:revision>14</cp:revision>
  <dcterms:created xsi:type="dcterms:W3CDTF">2019-08-28T01:02:40Z</dcterms:created>
  <dcterms:modified xsi:type="dcterms:W3CDTF">2019-08-28T11:48:56Z</dcterms:modified>
</cp:coreProperties>
</file>