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71" r:id="rId3"/>
    <p:sldId id="272" r:id="rId4"/>
    <p:sldId id="273" r:id="rId5"/>
    <p:sldId id="274" r:id="rId6"/>
    <p:sldId id="275" r:id="rId7"/>
    <p:sldId id="280" r:id="rId8"/>
    <p:sldId id="276" r:id="rId9"/>
    <p:sldId id="277" r:id="rId10"/>
    <p:sldId id="278" r:id="rId11"/>
    <p:sldId id="279" r:id="rId12"/>
    <p:sldId id="263" r:id="rId13"/>
    <p:sldId id="264" r:id="rId14"/>
    <p:sldId id="265" r:id="rId15"/>
    <p:sldId id="281" r:id="rId16"/>
    <p:sldId id="268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A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F4D-BEB3-4EF8-8694-5A310D64000B}" type="datetimeFigureOut">
              <a:rPr lang="en-US" smtClean="0"/>
              <a:t>30-Aug-19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5891-AD4D-43D0-A5F0-60B7B8FD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891-AD4D-43D0-A5F0-60B7B8FDDD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5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270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864100" y="6356350"/>
            <a:ext cx="2235200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28" y="63500"/>
            <a:ext cx="1076772" cy="11053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208338"/>
            <a:ext cx="23352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41300" y="6546850"/>
            <a:ext cx="27671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Presented by. Md. </a:t>
            </a:r>
            <a:r>
              <a:rPr lang="en-US" sz="1050" dirty="0" err="1" smtClean="0"/>
              <a:t>Mostafigar</a:t>
            </a:r>
            <a:r>
              <a:rPr lang="en-US" sz="1050" dirty="0" smtClean="0"/>
              <a:t> </a:t>
            </a:r>
            <a:r>
              <a:rPr lang="en-US" sz="1050" dirty="0" err="1" smtClean="0"/>
              <a:t>Rahman</a:t>
            </a:r>
            <a:endParaRPr lang="en-US" sz="10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173787"/>
            <a:ext cx="60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6342062"/>
            <a:ext cx="60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46438"/>
            <a:ext cx="60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5341" y="6515100"/>
            <a:ext cx="522359" cy="254000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2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6DFA-1447-4650-8067-F01D12FA5F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George_Boole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8" y="2555261"/>
            <a:ext cx="2604651" cy="397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57" y="1492140"/>
            <a:ext cx="2063185" cy="218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1113" y="3646093"/>
            <a:ext cx="3551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2060"/>
                </a:solidFill>
              </a:rPr>
              <a:t>মোঃ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মোস্তাফিজার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রহমান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en-US" sz="2800" dirty="0" err="1">
                <a:solidFill>
                  <a:srgbClr val="002060"/>
                </a:solidFill>
              </a:rPr>
              <a:t>প্রভাষক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আইসিটি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</a:rPr>
              <a:t>নামুড়ী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মহাবিদ্যালয়</a:t>
            </a: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en-US" sz="2800" dirty="0" err="1">
                <a:solidFill>
                  <a:srgbClr val="002060"/>
                </a:solidFill>
              </a:rPr>
              <a:t>আদিতমারী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লালমনিরহাট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06258" y="3560621"/>
            <a:ext cx="0" cy="20399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00701" y="3577059"/>
            <a:ext cx="4128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শ্রেণীঃ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একাদ্বশ-দ্বাদশ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তথ্য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প্রযুক্তি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সময়-1ঘন্টা</a:t>
            </a:r>
          </a:p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তারিখঃ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28আগষ্ট2019খ্রিঃ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0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564" y="749705"/>
            <a:ext cx="44888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সকলকে</a:t>
            </a:r>
            <a:r>
              <a:rPr lang="en-US" sz="60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u="sng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স্বাগতম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8838" y="392400"/>
            <a:ext cx="9972798" cy="86836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মৌলিক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লজিক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গেইট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Basic Logic Gate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213" y="1856270"/>
            <a:ext cx="11263746" cy="37856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 err="1"/>
              <a:t>মৌলিক</a:t>
            </a:r>
            <a:r>
              <a:rPr lang="en-US" sz="4000" b="1" u="sng" dirty="0"/>
              <a:t> </a:t>
            </a:r>
            <a:r>
              <a:rPr lang="en-US" sz="4000" b="1" u="sng" dirty="0" err="1"/>
              <a:t>লজিক</a:t>
            </a:r>
            <a:r>
              <a:rPr lang="en-US" sz="4000" b="1" u="sng" dirty="0"/>
              <a:t> </a:t>
            </a:r>
            <a:r>
              <a:rPr lang="en-US" sz="4000" b="1" u="sng" dirty="0" err="1"/>
              <a:t>গেইটঃ</a:t>
            </a:r>
            <a:r>
              <a:rPr lang="en-US" sz="4000" b="1" dirty="0"/>
              <a:t> </a:t>
            </a:r>
            <a:r>
              <a:rPr lang="en-US" sz="4000" dirty="0" err="1"/>
              <a:t>বুলিয়ন</a:t>
            </a:r>
            <a:r>
              <a:rPr lang="en-US" sz="4000" dirty="0"/>
              <a:t> </a:t>
            </a:r>
            <a:r>
              <a:rPr lang="en-US" sz="4000" dirty="0" err="1"/>
              <a:t>অ্যালজেবরায়</a:t>
            </a:r>
            <a:r>
              <a:rPr lang="en-US" sz="4000" dirty="0"/>
              <a:t> </a:t>
            </a:r>
            <a:r>
              <a:rPr lang="en-US" sz="4000" dirty="0" err="1"/>
              <a:t>মৌলিক</a:t>
            </a:r>
            <a:r>
              <a:rPr lang="en-US" sz="4000" dirty="0"/>
              <a:t> </a:t>
            </a:r>
            <a:r>
              <a:rPr lang="en-US" sz="4000" dirty="0" err="1"/>
              <a:t>তিনটি</a:t>
            </a:r>
            <a:r>
              <a:rPr lang="en-US" sz="4000" dirty="0"/>
              <a:t> </a:t>
            </a:r>
            <a:r>
              <a:rPr lang="en-US" sz="4000" dirty="0" err="1"/>
              <a:t>ক্রিয়া</a:t>
            </a:r>
            <a:r>
              <a:rPr lang="en-US" sz="4000" dirty="0"/>
              <a:t> </a:t>
            </a:r>
            <a:r>
              <a:rPr lang="en-US" sz="4000" dirty="0" err="1"/>
              <a:t>যৌক্তিক</a:t>
            </a:r>
            <a:r>
              <a:rPr lang="en-US" sz="4000" dirty="0"/>
              <a:t> </a:t>
            </a:r>
            <a:r>
              <a:rPr lang="en-US" sz="4000" dirty="0" err="1"/>
              <a:t>যোগ</a:t>
            </a:r>
            <a:r>
              <a:rPr lang="en-US" sz="4000" dirty="0"/>
              <a:t> (</a:t>
            </a:r>
            <a:r>
              <a:rPr lang="en-US" sz="3200" dirty="0"/>
              <a:t>Logical OR</a:t>
            </a:r>
            <a:r>
              <a:rPr lang="en-US" sz="4000" dirty="0"/>
              <a:t>)  </a:t>
            </a:r>
            <a:r>
              <a:rPr lang="en-US" sz="4000" dirty="0" err="1"/>
              <a:t>যৌক্তিক</a:t>
            </a:r>
            <a:r>
              <a:rPr lang="en-US" sz="4000" dirty="0"/>
              <a:t> </a:t>
            </a:r>
            <a:r>
              <a:rPr lang="en-US" sz="4000" dirty="0" err="1"/>
              <a:t>গুন</a:t>
            </a:r>
            <a:r>
              <a:rPr lang="en-US" sz="4000" dirty="0"/>
              <a:t> (</a:t>
            </a:r>
            <a:r>
              <a:rPr lang="en-US" sz="3200" dirty="0"/>
              <a:t>Logical AND</a:t>
            </a:r>
            <a:r>
              <a:rPr lang="en-US" sz="4000" dirty="0"/>
              <a:t>)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যৌক্তিক</a:t>
            </a:r>
            <a:r>
              <a:rPr lang="en-US" sz="4000" dirty="0"/>
              <a:t> </a:t>
            </a:r>
            <a:r>
              <a:rPr lang="en-US" sz="4000" dirty="0" err="1"/>
              <a:t>উল্টানো</a:t>
            </a:r>
            <a:r>
              <a:rPr lang="en-US" sz="4000" dirty="0"/>
              <a:t> (</a:t>
            </a:r>
            <a:r>
              <a:rPr lang="en-US" sz="3200" dirty="0"/>
              <a:t>Logical NOT</a:t>
            </a:r>
            <a:r>
              <a:rPr lang="en-US" sz="4000" dirty="0"/>
              <a:t>) </a:t>
            </a:r>
            <a:r>
              <a:rPr lang="en-US" sz="4000" dirty="0" err="1"/>
              <a:t>বাস্তবায়নের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যে</a:t>
            </a:r>
            <a:r>
              <a:rPr lang="en-US" sz="4000" dirty="0"/>
              <a:t> </a:t>
            </a:r>
            <a:r>
              <a:rPr lang="en-US" sz="4000" dirty="0" err="1"/>
              <a:t>সকল</a:t>
            </a:r>
            <a:r>
              <a:rPr lang="en-US" sz="4000" dirty="0"/>
              <a:t> </a:t>
            </a:r>
            <a:r>
              <a:rPr lang="en-US" sz="4000" dirty="0" err="1"/>
              <a:t>গেইট</a:t>
            </a:r>
            <a:r>
              <a:rPr lang="en-US" sz="4000" dirty="0"/>
              <a:t> </a:t>
            </a:r>
            <a:r>
              <a:rPr lang="en-US" sz="4000" dirty="0" err="1"/>
              <a:t>ব্যবহার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হয়</a:t>
            </a:r>
            <a:r>
              <a:rPr lang="en-US" sz="4000" dirty="0"/>
              <a:t> </a:t>
            </a:r>
            <a:r>
              <a:rPr lang="en-US" sz="4000" dirty="0" err="1"/>
              <a:t>সে</a:t>
            </a:r>
            <a:r>
              <a:rPr lang="en-US" sz="4000" dirty="0"/>
              <a:t> </a:t>
            </a:r>
            <a:r>
              <a:rPr lang="en-US" sz="4000" dirty="0" err="1"/>
              <a:t>গুলোকে</a:t>
            </a:r>
            <a:r>
              <a:rPr lang="en-US" sz="4000" dirty="0"/>
              <a:t> </a:t>
            </a:r>
            <a:r>
              <a:rPr lang="en-US" sz="4000" dirty="0" err="1"/>
              <a:t>মৌলিক</a:t>
            </a:r>
            <a:r>
              <a:rPr lang="en-US" sz="4000" dirty="0"/>
              <a:t> </a:t>
            </a:r>
            <a:r>
              <a:rPr lang="en-US" sz="4000" dirty="0" err="1"/>
              <a:t>লজিক</a:t>
            </a:r>
            <a:r>
              <a:rPr lang="en-US" sz="4000" dirty="0"/>
              <a:t> </a:t>
            </a:r>
            <a:r>
              <a:rPr lang="en-US" sz="4000" dirty="0" err="1"/>
              <a:t>গেইট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। </a:t>
            </a:r>
            <a:r>
              <a:rPr lang="en-US" sz="4000" dirty="0" err="1"/>
              <a:t>আপারেশনের</a:t>
            </a:r>
            <a:r>
              <a:rPr lang="en-US" sz="4000" dirty="0"/>
              <a:t> </a:t>
            </a:r>
            <a:r>
              <a:rPr lang="en-US" sz="4000" dirty="0" err="1"/>
              <a:t>নামানুসারে</a:t>
            </a:r>
            <a:r>
              <a:rPr lang="en-US" sz="4000" dirty="0"/>
              <a:t> </a:t>
            </a:r>
            <a:r>
              <a:rPr lang="en-US" sz="4000" dirty="0" err="1"/>
              <a:t>এদেরকে</a:t>
            </a:r>
            <a:r>
              <a:rPr lang="en-US" sz="4000" dirty="0"/>
              <a:t> </a:t>
            </a:r>
            <a:r>
              <a:rPr lang="en-US" sz="4000" dirty="0" err="1"/>
              <a:t>অর</a:t>
            </a:r>
            <a:r>
              <a:rPr lang="en-US" sz="4000" dirty="0"/>
              <a:t> (</a:t>
            </a:r>
            <a:r>
              <a:rPr lang="en-US" sz="3200" dirty="0"/>
              <a:t>OR</a:t>
            </a:r>
            <a:r>
              <a:rPr lang="en-US" sz="4000" dirty="0"/>
              <a:t>), </a:t>
            </a:r>
            <a:r>
              <a:rPr lang="en-US" sz="4000" dirty="0" err="1"/>
              <a:t>অ্যান্ড</a:t>
            </a:r>
            <a:r>
              <a:rPr lang="en-US" sz="4000" dirty="0"/>
              <a:t> (</a:t>
            </a:r>
            <a:r>
              <a:rPr lang="en-US" sz="3200" dirty="0"/>
              <a:t>AND</a:t>
            </a:r>
            <a:r>
              <a:rPr lang="en-US" sz="4000" dirty="0"/>
              <a:t>),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নট</a:t>
            </a:r>
            <a:r>
              <a:rPr lang="en-US" sz="4000" dirty="0"/>
              <a:t> (</a:t>
            </a:r>
            <a:r>
              <a:rPr lang="en-US" sz="3200" dirty="0"/>
              <a:t>NOT</a:t>
            </a:r>
            <a:r>
              <a:rPr lang="en-US" sz="4000" dirty="0"/>
              <a:t>) </a:t>
            </a:r>
            <a:r>
              <a:rPr lang="en-US" sz="4000" dirty="0" err="1"/>
              <a:t>গেইট</a:t>
            </a:r>
            <a:r>
              <a:rPr lang="en-US" sz="4000" dirty="0"/>
              <a:t> </a:t>
            </a:r>
            <a:r>
              <a:rPr lang="en-US" sz="4000" dirty="0" err="1"/>
              <a:t>বলা</a:t>
            </a:r>
            <a:r>
              <a:rPr lang="en-US" sz="4000" dirty="0"/>
              <a:t> </a:t>
            </a:r>
            <a:r>
              <a:rPr lang="en-US" sz="4000" dirty="0" err="1"/>
              <a:t>হয়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24221"/>
              </p:ext>
            </p:extLst>
          </p:nvPr>
        </p:nvGraphicFramePr>
        <p:xfrm>
          <a:off x="867098" y="2281633"/>
          <a:ext cx="4962201" cy="6400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262252"/>
                <a:gridCol w="16999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25984"/>
              </p:ext>
            </p:extLst>
          </p:nvPr>
        </p:nvGraphicFramePr>
        <p:xfrm>
          <a:off x="867098" y="2977245"/>
          <a:ext cx="4962201" cy="2065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4067"/>
                <a:gridCol w="1654067"/>
                <a:gridCol w="1654067"/>
              </a:tblGrid>
              <a:tr h="20658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Y=A+B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31586"/>
              </p:ext>
            </p:extLst>
          </p:nvPr>
        </p:nvGraphicFramePr>
        <p:xfrm>
          <a:off x="867098" y="3427518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48582"/>
              </p:ext>
            </p:extLst>
          </p:nvPr>
        </p:nvGraphicFramePr>
        <p:xfrm>
          <a:off x="867097" y="3838995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07325"/>
              </p:ext>
            </p:extLst>
          </p:nvPr>
        </p:nvGraphicFramePr>
        <p:xfrm>
          <a:off x="867098" y="4279565"/>
          <a:ext cx="4962201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74531"/>
              </p:ext>
            </p:extLst>
          </p:nvPr>
        </p:nvGraphicFramePr>
        <p:xfrm>
          <a:off x="867098" y="4702130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387435" y="180107"/>
            <a:ext cx="4883728" cy="12607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OR Gate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5818" y="2500701"/>
            <a:ext cx="3657600" cy="175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982" y="5250873"/>
            <a:ext cx="10390909" cy="107721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A=</a:t>
            </a:r>
            <a:r>
              <a:rPr lang="en-US" sz="2800" dirty="0" smtClean="0"/>
              <a:t>0 </a:t>
            </a:r>
            <a:r>
              <a:rPr lang="en-US" sz="2400" dirty="0" smtClean="0"/>
              <a:t>B=</a:t>
            </a:r>
            <a:r>
              <a:rPr lang="en-US" sz="2800" dirty="0" smtClean="0"/>
              <a:t>1,</a:t>
            </a:r>
            <a:r>
              <a:rPr lang="en-US" sz="2400" dirty="0"/>
              <a:t> </a:t>
            </a:r>
            <a:r>
              <a:rPr lang="en-US" sz="2400" dirty="0" smtClean="0"/>
              <a:t>A=</a:t>
            </a:r>
            <a:r>
              <a:rPr lang="en-US" sz="2800" dirty="0" smtClean="0"/>
              <a:t>1</a:t>
            </a:r>
            <a:r>
              <a:rPr lang="en-US" sz="2400" dirty="0" smtClean="0"/>
              <a:t>  B=</a:t>
            </a:r>
            <a:r>
              <a:rPr lang="en-US" sz="2800" dirty="0" smtClean="0"/>
              <a:t>0,</a:t>
            </a:r>
            <a:r>
              <a:rPr lang="en-US" sz="2400" dirty="0"/>
              <a:t> </a:t>
            </a:r>
            <a:r>
              <a:rPr lang="en-US" sz="2400" dirty="0" smtClean="0"/>
              <a:t>A=</a:t>
            </a:r>
            <a:r>
              <a:rPr lang="en-US" sz="2800" dirty="0" smtClean="0"/>
              <a:t>1</a:t>
            </a:r>
            <a:r>
              <a:rPr lang="en-US" sz="2400" dirty="0" smtClean="0"/>
              <a:t>  B=</a:t>
            </a:r>
            <a:r>
              <a:rPr lang="en-US" sz="2800" dirty="0" smtClean="0"/>
              <a:t>1 এ </a:t>
            </a:r>
            <a:r>
              <a:rPr lang="en-US" sz="2800" dirty="0" err="1" smtClean="0"/>
              <a:t>অবস্থাগুলোর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dirty="0" smtClean="0"/>
              <a:t>Output Y=</a:t>
            </a:r>
            <a:r>
              <a:rPr lang="en-US" sz="2800" dirty="0" smtClean="0"/>
              <a:t>1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। </a:t>
            </a:r>
            <a:r>
              <a:rPr lang="en-US" sz="2800" dirty="0" err="1" smtClean="0"/>
              <a:t>অন্যথায়</a:t>
            </a:r>
            <a:r>
              <a:rPr lang="en-US" sz="2800" dirty="0" smtClean="0"/>
              <a:t> </a:t>
            </a:r>
            <a:r>
              <a:rPr lang="en-US" sz="2400" dirty="0" smtClean="0"/>
              <a:t>A</a:t>
            </a:r>
            <a:r>
              <a:rPr lang="en-US" sz="2800" dirty="0" smtClean="0"/>
              <a:t>=</a:t>
            </a:r>
            <a:r>
              <a:rPr lang="en-US" sz="3200" dirty="0" smtClean="0"/>
              <a:t>0 </a:t>
            </a:r>
            <a:r>
              <a:rPr lang="en-US" sz="2400" dirty="0" smtClean="0"/>
              <a:t>B</a:t>
            </a:r>
            <a:r>
              <a:rPr lang="en-US" sz="2800" dirty="0" smtClean="0"/>
              <a:t>=</a:t>
            </a:r>
            <a:r>
              <a:rPr lang="en-US" sz="3200" dirty="0" smtClean="0"/>
              <a:t>0 </a:t>
            </a:r>
            <a:r>
              <a:rPr lang="en-US" sz="2800" dirty="0" err="1" smtClean="0"/>
              <a:t>অবস্থার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dirty="0" smtClean="0"/>
              <a:t> Y=</a:t>
            </a:r>
            <a:r>
              <a:rPr lang="en-US" sz="2800" dirty="0" smtClean="0"/>
              <a:t>0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1টি </a:t>
            </a:r>
            <a:r>
              <a:rPr lang="en-US" sz="2800" dirty="0" err="1" smtClean="0"/>
              <a:t>ইনপুট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সত্য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আউটপুট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সত্য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1092" y="1879666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অর</a:t>
            </a:r>
            <a:r>
              <a:rPr lang="en-US" dirty="0" smtClean="0"/>
              <a:t> </a:t>
            </a:r>
            <a:r>
              <a:rPr lang="en-US" dirty="0" err="1" smtClean="0"/>
              <a:t>গেইটের</a:t>
            </a:r>
            <a:r>
              <a:rPr lang="en-US" dirty="0" smtClean="0"/>
              <a:t> </a:t>
            </a:r>
            <a:r>
              <a:rPr lang="en-US" dirty="0" err="1" smtClean="0"/>
              <a:t>সত্যক</a:t>
            </a:r>
            <a:r>
              <a:rPr lang="en-US" dirty="0" smtClean="0"/>
              <a:t> </a:t>
            </a:r>
            <a:r>
              <a:rPr lang="en-US" dirty="0" err="1" smtClean="0"/>
              <a:t>সারণি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71004" y="4269575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ইনপুট</a:t>
            </a:r>
            <a:r>
              <a:rPr lang="en-US" dirty="0"/>
              <a:t> </a:t>
            </a:r>
            <a:r>
              <a:rPr lang="en-US" dirty="0" err="1" smtClean="0"/>
              <a:t>অর</a:t>
            </a:r>
            <a:r>
              <a:rPr lang="en-US" dirty="0" smtClean="0"/>
              <a:t> </a:t>
            </a:r>
            <a:r>
              <a:rPr lang="en-US" dirty="0" err="1" smtClean="0"/>
              <a:t>গেইট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5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291" y="318654"/>
            <a:ext cx="8880764" cy="365991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891" y="4530436"/>
            <a:ext cx="9545782" cy="1200329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অর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 (</a:t>
            </a:r>
            <a:r>
              <a:rPr lang="en-US" dirty="0" smtClean="0"/>
              <a:t>OR Gate</a:t>
            </a:r>
            <a:r>
              <a:rPr lang="en-US" sz="2400" dirty="0" smtClean="0"/>
              <a:t>): </a:t>
            </a:r>
            <a:r>
              <a:rPr lang="en-US" sz="2400" dirty="0" err="1" smtClean="0"/>
              <a:t>বুলিয়ান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অ্যালজেবরার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ইলেক্ট্রনিক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 এ </a:t>
            </a:r>
            <a:r>
              <a:rPr lang="en-US" sz="2400" dirty="0" err="1" smtClean="0"/>
              <a:t>গেইটে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ততোধিক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66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5815"/>
              </p:ext>
            </p:extLst>
          </p:nvPr>
        </p:nvGraphicFramePr>
        <p:xfrm>
          <a:off x="867098" y="2184648"/>
          <a:ext cx="4962201" cy="6400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262252"/>
                <a:gridCol w="16999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99033"/>
              </p:ext>
            </p:extLst>
          </p:nvPr>
        </p:nvGraphicFramePr>
        <p:xfrm>
          <a:off x="867098" y="2880260"/>
          <a:ext cx="4962201" cy="365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Q=A*B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52016"/>
              </p:ext>
            </p:extLst>
          </p:nvPr>
        </p:nvGraphicFramePr>
        <p:xfrm>
          <a:off x="867098" y="3330533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75300"/>
              </p:ext>
            </p:extLst>
          </p:nvPr>
        </p:nvGraphicFramePr>
        <p:xfrm>
          <a:off x="867097" y="3742010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45054"/>
              </p:ext>
            </p:extLst>
          </p:nvPr>
        </p:nvGraphicFramePr>
        <p:xfrm>
          <a:off x="867098" y="4182580"/>
          <a:ext cx="4962201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8982" y="5250873"/>
            <a:ext cx="10446327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A=</a:t>
            </a:r>
            <a:r>
              <a:rPr lang="en-US" sz="2800" dirty="0" smtClean="0"/>
              <a:t>0 </a:t>
            </a:r>
            <a:r>
              <a:rPr lang="en-US" sz="2400" dirty="0" smtClean="0"/>
              <a:t>B=</a:t>
            </a:r>
            <a:r>
              <a:rPr lang="en-US" sz="2800" dirty="0"/>
              <a:t>0</a:t>
            </a:r>
            <a:r>
              <a:rPr lang="en-US" sz="2800" dirty="0" smtClean="0"/>
              <a:t>,</a:t>
            </a:r>
            <a:r>
              <a:rPr lang="en-US" sz="2400" dirty="0" smtClean="0"/>
              <a:t> A=</a:t>
            </a:r>
            <a:r>
              <a:rPr lang="en-US" sz="2800" dirty="0" smtClean="0"/>
              <a:t>1</a:t>
            </a:r>
            <a:r>
              <a:rPr lang="en-US" sz="2400" dirty="0" smtClean="0"/>
              <a:t>  B=</a:t>
            </a:r>
            <a:r>
              <a:rPr lang="en-US" sz="2800" dirty="0" smtClean="0"/>
              <a:t>0,</a:t>
            </a:r>
            <a:r>
              <a:rPr lang="en-US" sz="2400" dirty="0"/>
              <a:t> </a:t>
            </a:r>
            <a:r>
              <a:rPr lang="en-US" sz="2400" dirty="0" smtClean="0"/>
              <a:t>A=</a:t>
            </a:r>
            <a:r>
              <a:rPr lang="en-US" sz="2800" dirty="0"/>
              <a:t>0</a:t>
            </a:r>
            <a:r>
              <a:rPr lang="en-US" sz="2400" dirty="0" smtClean="0"/>
              <a:t>  B=</a:t>
            </a:r>
            <a:r>
              <a:rPr lang="en-US" sz="2800" dirty="0" smtClean="0"/>
              <a:t>1 এ </a:t>
            </a:r>
            <a:r>
              <a:rPr lang="en-US" sz="2800" dirty="0" err="1" smtClean="0"/>
              <a:t>অবস্থাগুলোর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dirty="0" smtClean="0"/>
              <a:t>Output  Q=</a:t>
            </a:r>
            <a:r>
              <a:rPr lang="en-US" sz="2800" dirty="0" smtClean="0"/>
              <a:t>0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।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400" dirty="0" smtClean="0"/>
              <a:t>A</a:t>
            </a:r>
            <a:r>
              <a:rPr lang="en-US" sz="2800" dirty="0" smtClean="0"/>
              <a:t>=1</a:t>
            </a:r>
            <a:r>
              <a:rPr lang="en-US" sz="3200" dirty="0" smtClean="0"/>
              <a:t> </a:t>
            </a:r>
            <a:r>
              <a:rPr lang="en-US" sz="2400" dirty="0" smtClean="0"/>
              <a:t>B</a:t>
            </a:r>
            <a:r>
              <a:rPr lang="en-US" sz="2800" dirty="0" smtClean="0"/>
              <a:t>=1</a:t>
            </a:r>
            <a:r>
              <a:rPr lang="en-US" sz="3200" dirty="0" smtClean="0"/>
              <a:t> </a:t>
            </a:r>
            <a:r>
              <a:rPr lang="en-US" sz="2800" dirty="0" err="1" smtClean="0"/>
              <a:t>অবস্থার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dirty="0" smtClean="0"/>
              <a:t>Q=</a:t>
            </a:r>
            <a:r>
              <a:rPr lang="en-US" sz="2800" dirty="0" smtClean="0"/>
              <a:t>1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</a:t>
            </a:r>
            <a:r>
              <a:rPr lang="en-US" sz="2800" dirty="0" err="1" smtClean="0"/>
              <a:t>সবগুলো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ইনপুট</a:t>
            </a:r>
            <a:r>
              <a:rPr lang="en-US" sz="2800" dirty="0" smtClean="0"/>
              <a:t> 1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আউটপুট</a:t>
            </a:r>
            <a:r>
              <a:rPr lang="en-US" sz="2800" dirty="0" smtClean="0"/>
              <a:t>=1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68028"/>
              </p:ext>
            </p:extLst>
          </p:nvPr>
        </p:nvGraphicFramePr>
        <p:xfrm>
          <a:off x="867098" y="4632855"/>
          <a:ext cx="496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67"/>
                <a:gridCol w="1654067"/>
                <a:gridCol w="16540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387435" y="138542"/>
            <a:ext cx="4883728" cy="12607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AND Gate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9006" y="1939637"/>
            <a:ext cx="4166303" cy="28817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9254" y="1477972"/>
            <a:ext cx="415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সত্যক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সারণি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72799" y="4269575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ইনপুট</a:t>
            </a:r>
            <a:r>
              <a:rPr lang="en-US" dirty="0"/>
              <a:t> </a:t>
            </a:r>
            <a:r>
              <a:rPr lang="en-US" dirty="0" err="1"/>
              <a:t>অ্যান্ড</a:t>
            </a:r>
            <a:r>
              <a:rPr lang="en-US" dirty="0"/>
              <a:t> </a:t>
            </a:r>
            <a:r>
              <a:rPr lang="en-US" dirty="0" err="1" smtClean="0"/>
              <a:t>গেইট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dig3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182" y="533399"/>
            <a:ext cx="6858000" cy="3359727"/>
          </a:xfrm>
          <a:prstGeom prst="rect">
            <a:avLst/>
          </a:prstGeom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43891" y="4530436"/>
            <a:ext cx="9545782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অ্যান্ড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(</a:t>
            </a:r>
            <a:r>
              <a:rPr lang="en-US" dirty="0" smtClean="0"/>
              <a:t>AND Gate</a:t>
            </a:r>
            <a:r>
              <a:rPr lang="en-US" sz="2400" dirty="0" smtClean="0"/>
              <a:t>): </a:t>
            </a:r>
            <a:r>
              <a:rPr lang="en-US" sz="2400" dirty="0" err="1" smtClean="0"/>
              <a:t>বুলিয়ান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অ্যালজেবরার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ইলেক্ট্রনিক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 এ </a:t>
            </a:r>
            <a:r>
              <a:rPr lang="en-US" sz="2400" dirty="0" err="1" smtClean="0"/>
              <a:t>গেইটে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ততোধিক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হলেই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কেবলমাত্র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অন্যথায়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0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1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49348" y="2071255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47845"/>
              </p:ext>
            </p:extLst>
          </p:nvPr>
        </p:nvGraphicFramePr>
        <p:xfrm>
          <a:off x="305701" y="1902637"/>
          <a:ext cx="5707171" cy="84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141"/>
                <a:gridCol w="2854030"/>
              </a:tblGrid>
              <a:tr h="84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INPUT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410082"/>
                  </p:ext>
                </p:extLst>
              </p:nvPr>
            </p:nvGraphicFramePr>
            <p:xfrm>
              <a:off x="331429" y="2784761"/>
              <a:ext cx="5654501" cy="4627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0855"/>
                    <a:gridCol w="2853646"/>
                  </a:tblGrid>
                  <a:tr h="462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410082"/>
                  </p:ext>
                </p:extLst>
              </p:nvPr>
            </p:nvGraphicFramePr>
            <p:xfrm>
              <a:off x="331429" y="2784761"/>
              <a:ext cx="5654501" cy="4627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0855"/>
                    <a:gridCol w="2853646"/>
                  </a:tblGrid>
                  <a:tr h="462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8291" t="-657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99406"/>
              </p:ext>
            </p:extLst>
          </p:nvPr>
        </p:nvGraphicFramePr>
        <p:xfrm>
          <a:off x="339349" y="3338944"/>
          <a:ext cx="5646696" cy="47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566"/>
                <a:gridCol w="2840130"/>
              </a:tblGrid>
              <a:tr h="476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83438"/>
              </p:ext>
            </p:extLst>
          </p:nvPr>
        </p:nvGraphicFramePr>
        <p:xfrm>
          <a:off x="332507" y="3893124"/>
          <a:ext cx="5666511" cy="52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67"/>
                <a:gridCol w="2853444"/>
              </a:tblGrid>
              <a:tr h="5248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58346" y="27710"/>
            <a:ext cx="4883728" cy="12607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NOT Gate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29055" y="1440871"/>
            <a:ext cx="3740715" cy="19703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0946" y="4576470"/>
            <a:ext cx="5721928" cy="193899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নট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(</a:t>
            </a:r>
            <a:r>
              <a:rPr lang="en-US" dirty="0" smtClean="0"/>
              <a:t>NOT Gate</a:t>
            </a:r>
            <a:r>
              <a:rPr lang="en-US" sz="2400" dirty="0" smtClean="0"/>
              <a:t>): </a:t>
            </a:r>
            <a:r>
              <a:rPr lang="en-US" sz="2400" dirty="0" err="1" smtClean="0"/>
              <a:t>বুলিয়ান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অ্যালজেবরার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ইলেক্ট্রনিক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 এ </a:t>
            </a:r>
            <a:r>
              <a:rPr lang="en-US" sz="2400" dirty="0" err="1" smtClean="0"/>
              <a:t>গেইটে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নট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0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0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1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0946" y="1205559"/>
            <a:ext cx="464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নট</a:t>
            </a:r>
            <a:r>
              <a:rPr lang="en-US" sz="3600" dirty="0" smtClean="0"/>
              <a:t> </a:t>
            </a:r>
            <a:r>
              <a:rPr lang="en-US" sz="3600" dirty="0" err="1" smtClean="0"/>
              <a:t>গেইটের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সত্যক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সারণি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342074" y="307804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নট</a:t>
            </a:r>
            <a:r>
              <a:rPr lang="en-US" dirty="0" smtClean="0"/>
              <a:t> </a:t>
            </a:r>
            <a:r>
              <a:rPr lang="en-US" dirty="0" err="1" smtClean="0"/>
              <a:t>গেইট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13" y="3961588"/>
            <a:ext cx="3411657" cy="22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8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1860" y="3262750"/>
            <a:ext cx="8769885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গেইটে সবগুলো ইনপুট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আউটপুট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31860" y="4253350"/>
            <a:ext cx="8769885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গেইটে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ইনপুট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আউটপুট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8004" y="5243950"/>
            <a:ext cx="8783741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নট গেইটে আউটপুট ০ হলে ইনপু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হবে?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5628" y="446277"/>
            <a:ext cx="5108771" cy="2653681"/>
            <a:chOff x="7008812" y="287621"/>
            <a:chExt cx="4736576" cy="2653681"/>
          </a:xfrm>
        </p:grpSpPr>
        <p:sp>
          <p:nvSpPr>
            <p:cNvPr id="9" name="Cloud Callout 8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1412" y="360101"/>
              <a:ext cx="21923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4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4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7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40" y="412168"/>
            <a:ext cx="5477533" cy="4440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018" y="4983571"/>
            <a:ext cx="10363199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বেড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সুইচ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সমর্থন করে এবং কেন? চিত্রসহ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37491">
            <a:off x="4118317" y="1573608"/>
            <a:ext cx="1715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 dirty="0" err="1" smtClean="0">
                <a:solidFill>
                  <a:srgbClr val="C00000"/>
                </a:solidFill>
              </a:rPr>
              <a:t>বাড়ীর</a:t>
            </a:r>
            <a:endParaRPr lang="en-US" sz="2400" b="1" spc="3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93353">
            <a:off x="6716426" y="1716744"/>
            <a:ext cx="114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 dirty="0" err="1" smtClean="0">
                <a:solidFill>
                  <a:srgbClr val="C00000"/>
                </a:solidFill>
              </a:rPr>
              <a:t>কাজ</a:t>
            </a:r>
            <a:endParaRPr lang="en-US" sz="2000" b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9244"/>
            <a:ext cx="10127673" cy="490048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3661556" y="3331145"/>
            <a:ext cx="379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 smtClean="0">
                <a:solidFill>
                  <a:srgbClr val="7030A0"/>
                </a:solidFill>
              </a:rPr>
              <a:t>ধন্যবাদ</a:t>
            </a:r>
            <a:endParaRPr lang="en-US" sz="6000" b="1" spc="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2070" y="759877"/>
            <a:ext cx="2706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6181" y="5207186"/>
            <a:ext cx="4570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হ্যাঁ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ঠিক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বলেছ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এগুলো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গেটের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0" y="1358507"/>
            <a:ext cx="11672505" cy="37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6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9" y="762005"/>
            <a:ext cx="10320058" cy="54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5407" y="137097"/>
            <a:ext cx="3034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ছবিগুলো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429481"/>
            <a:ext cx="5117297" cy="5353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546">
            <a:off x="5393095" y="3423006"/>
            <a:ext cx="5619339" cy="266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50" y="443336"/>
            <a:ext cx="4875811" cy="2979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4431" y="5966053"/>
            <a:ext cx="4241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ছবিগুলো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কিসের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চিনতে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পেরেছ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0217" y="5966053"/>
            <a:ext cx="3190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হ্যাঁ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ঠিক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চিনতে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পেরেছে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695" y="5028479"/>
            <a:ext cx="1450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45670" y="2161309"/>
            <a:ext cx="7772400" cy="286717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য় অধ্যায়: ডিজিটাল ডিভাইস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লজিক গেইট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2393" y="879780"/>
            <a:ext cx="1366258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97096" y="894068"/>
            <a:ext cx="6865591" cy="882654"/>
          </a:xfrm>
          <a:prstGeom prst="chevron">
            <a:avLst>
              <a:gd name="adj" fmla="val 396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</a:rPr>
              <a:t>আজকের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পাঠ</a:t>
            </a:r>
            <a:r>
              <a:rPr lang="en-US" sz="4800" dirty="0">
                <a:solidFill>
                  <a:prstClr val="black"/>
                </a:solidFill>
              </a:rPr>
              <a:t>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07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38946" y="831288"/>
            <a:ext cx="4558150" cy="1635219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 w="38100"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300" dirty="0" smtClean="0">
                <a:ln w="28575" cmpd="sng">
                  <a:solidFill>
                    <a:srgbClr val="CEB96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spc="300" dirty="0">
              <a:ln w="28575" cmpd="sng">
                <a:solidFill>
                  <a:srgbClr val="CEB966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092" y="2494213"/>
            <a:ext cx="10706363" cy="3207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 কী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বলতে পারবে। 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কত প্রকার ও কী কী 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 লজিক গে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টসমূহ ব</a:t>
            </a:r>
            <a:r>
              <a:rPr lang="en-US" sz="4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4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787" y="4578850"/>
            <a:ext cx="11277322" cy="1952578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 গে</a:t>
            </a:r>
            <a:r>
              <a:rPr lang="en-US" sz="7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কী</a:t>
            </a:r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7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George_Bool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87" y="1544585"/>
            <a:ext cx="2822708" cy="280076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55500" y="1544585"/>
            <a:ext cx="8468464" cy="28007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ইংরেজ গণিতজ্ঞ জর্জবুল ১৮৪৭ সালে সর্বপ্রথম বুলিয়ান অ্যালজেবরা নিয়ে আলোচনা করেন। এটি মূলত লজিকের সত্য ও মিথ্যা এই দুই স্তরের উপর ভিত্তি করে তৈরি হয়েছে।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583" y="1496314"/>
            <a:ext cx="11357532" cy="1384995"/>
          </a:xfrm>
          <a:prstGeom prst="rect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গেইটঃ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77981" y="3088721"/>
            <a:ext cx="6392667" cy="1739481"/>
            <a:chOff x="2682060" y="3043946"/>
            <a:chExt cx="7747776" cy="1957320"/>
          </a:xfrm>
        </p:grpSpPr>
        <p:sp>
          <p:nvSpPr>
            <p:cNvPr id="23" name="Rectangle 22"/>
            <p:cNvSpPr/>
            <p:nvPr/>
          </p:nvSpPr>
          <p:spPr>
            <a:xfrm>
              <a:off x="5717295" y="3043946"/>
              <a:ext cx="2053797" cy="19573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Logic Gate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752872" y="3897915"/>
              <a:ext cx="1417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283569" y="3261785"/>
              <a:ext cx="1417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299630" y="3897915"/>
              <a:ext cx="1417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99630" y="4497696"/>
              <a:ext cx="14176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eft Brace 28"/>
            <p:cNvSpPr/>
            <p:nvPr/>
          </p:nvSpPr>
          <p:spPr>
            <a:xfrm>
              <a:off x="3681685" y="3082837"/>
              <a:ext cx="654306" cy="157844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82060" y="3625301"/>
              <a:ext cx="1235910" cy="415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Input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8961" y="3532026"/>
              <a:ext cx="1308613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always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03123" y="3867779"/>
              <a:ext cx="1308613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one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21223" y="3654800"/>
              <a:ext cx="1308613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Output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08868" y="3661652"/>
              <a:ext cx="363485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08837" y="4268726"/>
              <a:ext cx="363485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6143" y="3098921"/>
              <a:ext cx="363485" cy="4155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2583" y="5142495"/>
            <a:ext cx="11357532" cy="954107"/>
          </a:xfrm>
          <a:prstGeom prst="rect">
            <a:avLst/>
          </a:prstGeom>
          <a:ln w="28575">
            <a:solidFill>
              <a:srgbClr val="FF66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যুক্তিভিত্তিক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সার্কিটকে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17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1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4562" y="960499"/>
            <a:ext cx="1510145" cy="66046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লজিক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Logic Gate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687789" y="1660112"/>
            <a:ext cx="5773906" cy="762025"/>
            <a:chOff x="3726873" y="1620960"/>
            <a:chExt cx="4925349" cy="76202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726913" y="2008901"/>
              <a:ext cx="4925309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194307" y="1620960"/>
              <a:ext cx="0" cy="3740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26873" y="2008900"/>
              <a:ext cx="0" cy="3740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652222" y="1995023"/>
              <a:ext cx="0" cy="3740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71258" y="2410651"/>
            <a:ext cx="2209800" cy="66046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মৌলিক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লজিক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Basic Logic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081" y="2412922"/>
            <a:ext cx="2535334" cy="660461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যৌগিক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লজিক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Compound Logic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385" y="3676087"/>
            <a:ext cx="1233045" cy="66046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অর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OR Gate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75863" y="3086051"/>
            <a:ext cx="3242020" cy="602642"/>
            <a:chOff x="1787236" y="3158815"/>
            <a:chExt cx="3685309" cy="60264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787236" y="3338933"/>
              <a:ext cx="3685309" cy="138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726871" y="3158815"/>
              <a:ext cx="0" cy="18704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87236" y="3352763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72545" y="3352763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726871" y="3387372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980091" y="3666919"/>
            <a:ext cx="1392384" cy="66046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অ্যান্ড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AND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0547" y="3687648"/>
            <a:ext cx="1222612" cy="66046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NOT Gate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520661" y="2948708"/>
            <a:ext cx="3704442" cy="738940"/>
            <a:chOff x="7614747" y="3073383"/>
            <a:chExt cx="3704442" cy="73894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614747" y="3447468"/>
              <a:ext cx="3704442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9486500" y="3073383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635601" y="3438238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1319189" y="3438235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5616305" y="3688693"/>
            <a:ext cx="1801094" cy="66046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সার্বজনিন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Universal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59697" y="3707143"/>
            <a:ext cx="1735226" cy="66046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Exclusive Gate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66872" y="4353754"/>
            <a:ext cx="1983691" cy="764292"/>
            <a:chOff x="5777452" y="4463483"/>
            <a:chExt cx="1983691" cy="76429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777452" y="4827156"/>
              <a:ext cx="194967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045088" y="4463483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791307" y="4837548"/>
              <a:ext cx="6877" cy="3902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747288" y="4813301"/>
              <a:ext cx="13855" cy="3890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070533" y="4367604"/>
            <a:ext cx="2140450" cy="814016"/>
            <a:chOff x="9227188" y="4397639"/>
            <a:chExt cx="2140450" cy="814016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9227188" y="4828269"/>
              <a:ext cx="2112752" cy="92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0283564" y="4397639"/>
              <a:ext cx="24211" cy="4630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227188" y="4837570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1367638" y="4812055"/>
              <a:ext cx="0" cy="3740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4564266" y="5146934"/>
            <a:ext cx="1392384" cy="66046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Nor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67997" y="5135479"/>
            <a:ext cx="1297107" cy="66046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ন্যান্ড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Nand</a:t>
            </a:r>
            <a:r>
              <a:rPr lang="en-US" sz="1600" dirty="0" smtClean="0">
                <a:solidFill>
                  <a:schemeClr val="tx1"/>
                </a:solidFill>
              </a:rPr>
              <a:t>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95429" y="5188727"/>
            <a:ext cx="1613216" cy="66046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এক্সঅর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Xor</a:t>
            </a:r>
            <a:r>
              <a:rPr lang="en-US" sz="1600" dirty="0" smtClean="0">
                <a:solidFill>
                  <a:schemeClr val="tx1"/>
                </a:solidFill>
              </a:rPr>
              <a:t> Gate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477511" y="5204812"/>
            <a:ext cx="1434119" cy="66046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এক্সনর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গেইট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Xnor</a:t>
            </a:r>
            <a:r>
              <a:rPr lang="en-US" sz="1600" dirty="0" smtClean="0">
                <a:solidFill>
                  <a:schemeClr val="tx1"/>
                </a:solidFill>
              </a:rPr>
              <a:t> Gate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36" grpId="0" animBg="1"/>
      <p:bldP spid="37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2078</TotalTime>
  <Words>698</Words>
  <Application>Microsoft Office PowerPoint</Application>
  <PresentationFormat>Custom</PresentationFormat>
  <Paragraphs>156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MIJANUR</dc:creator>
  <cp:lastModifiedBy>User</cp:lastModifiedBy>
  <cp:revision>143</cp:revision>
  <dcterms:created xsi:type="dcterms:W3CDTF">2014-07-05T15:44:56Z</dcterms:created>
  <dcterms:modified xsi:type="dcterms:W3CDTF">2019-08-30T01:16:49Z</dcterms:modified>
</cp:coreProperties>
</file>