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>
        <p:scale>
          <a:sx n="66" d="100"/>
          <a:sy n="66" d="100"/>
        </p:scale>
        <p:origin x="2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A79DF-C44F-46EE-BFE9-48D6D4DC05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2A8147-FED3-40B7-9420-C65CF9AD0E9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Book Antiqua" panose="02040602050305030304" pitchFamily="18" charset="0"/>
            </a:rPr>
            <a:t>It is a matter of joy that</a:t>
          </a:r>
        </a:p>
      </dgm:t>
    </dgm:pt>
    <dgm:pt modelId="{70C5DDC8-8885-47C4-B316-D8A9B6A1A6EE}" type="parTrans" cxnId="{0DCB95F8-E48E-4F25-BFC9-FABFD94940AA}">
      <dgm:prSet/>
      <dgm:spPr/>
      <dgm:t>
        <a:bodyPr/>
        <a:lstStyle/>
        <a:p>
          <a:endParaRPr lang="en-US"/>
        </a:p>
      </dgm:t>
    </dgm:pt>
    <dgm:pt modelId="{4CB8E32F-B648-4ABC-A8F4-BB821D645B8B}" type="sibTrans" cxnId="{0DCB95F8-E48E-4F25-BFC9-FABFD94940AA}">
      <dgm:prSet/>
      <dgm:spPr/>
      <dgm:t>
        <a:bodyPr/>
        <a:lstStyle/>
        <a:p>
          <a:endParaRPr lang="en-US"/>
        </a:p>
      </dgm:t>
    </dgm:pt>
    <dgm:pt modelId="{D4266BDD-C288-46E9-8F28-CF2A46B6146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Book Antiqua" panose="02040602050305030304" pitchFamily="18" charset="0"/>
            </a:rPr>
            <a:t>Hurrah!</a:t>
          </a:r>
        </a:p>
      </dgm:t>
    </dgm:pt>
    <dgm:pt modelId="{D25AF497-229B-4395-AAB4-518E1013345D}" type="parTrans" cxnId="{8229944C-9DE6-4BA9-B54D-2A7E807FAF74}">
      <dgm:prSet/>
      <dgm:spPr/>
      <dgm:t>
        <a:bodyPr/>
        <a:lstStyle/>
        <a:p>
          <a:endParaRPr lang="en-US"/>
        </a:p>
      </dgm:t>
    </dgm:pt>
    <dgm:pt modelId="{8EC75CD5-4053-4515-8566-570443AC368F}" type="sibTrans" cxnId="{8229944C-9DE6-4BA9-B54D-2A7E807FAF74}">
      <dgm:prSet/>
      <dgm:spPr/>
      <dgm:t>
        <a:bodyPr/>
        <a:lstStyle/>
        <a:p>
          <a:endParaRPr lang="en-US"/>
        </a:p>
      </dgm:t>
    </dgm:pt>
    <dgm:pt modelId="{1B5C29AB-B25F-45E3-A3DA-DA994AA6972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79AB787-54E8-4498-9558-2E882F29ED0C}" type="parTrans" cxnId="{56BF57D8-3662-4E89-9193-860610CCA7E5}">
      <dgm:prSet/>
      <dgm:spPr/>
      <dgm:t>
        <a:bodyPr/>
        <a:lstStyle/>
        <a:p>
          <a:endParaRPr lang="en-US"/>
        </a:p>
      </dgm:t>
    </dgm:pt>
    <dgm:pt modelId="{946D7944-CB90-4DD5-83BE-861AB8101792}" type="sibTrans" cxnId="{56BF57D8-3662-4E89-9193-860610CCA7E5}">
      <dgm:prSet/>
      <dgm:spPr/>
      <dgm:t>
        <a:bodyPr/>
        <a:lstStyle/>
        <a:p>
          <a:endParaRPr lang="en-US"/>
        </a:p>
      </dgm:t>
    </dgm:pt>
    <dgm:pt modelId="{0FB9BFB6-F8CE-4FD8-B470-9AFA85A0C7E6}" type="pres">
      <dgm:prSet presAssocID="{DB5A79DF-C44F-46EE-BFE9-48D6D4DC0568}" presName="Name0" presStyleCnt="0">
        <dgm:presLayoutVars>
          <dgm:dir/>
          <dgm:animLvl val="lvl"/>
          <dgm:resizeHandles val="exact"/>
        </dgm:presLayoutVars>
      </dgm:prSet>
      <dgm:spPr/>
    </dgm:pt>
    <dgm:pt modelId="{C4CBA352-FFCC-4AF3-8384-72384733AF82}" type="pres">
      <dgm:prSet presAssocID="{5A2A8147-FED3-40B7-9420-C65CF9AD0E9D}" presName="parTxOnly" presStyleLbl="node1" presStyleIdx="0" presStyleCnt="3" custScaleX="60272" custScaleY="14903" custLinFactNeighborX="-85580" custLinFactNeighborY="-8268">
        <dgm:presLayoutVars>
          <dgm:chMax val="0"/>
          <dgm:chPref val="0"/>
          <dgm:bulletEnabled val="1"/>
        </dgm:presLayoutVars>
      </dgm:prSet>
      <dgm:spPr/>
    </dgm:pt>
    <dgm:pt modelId="{AEEADDF2-E4DF-424B-A8F1-92AA815ADF60}" type="pres">
      <dgm:prSet presAssocID="{4CB8E32F-B648-4ABC-A8F4-BB821D645B8B}" presName="parTxOnlySpace" presStyleCnt="0"/>
      <dgm:spPr/>
    </dgm:pt>
    <dgm:pt modelId="{465513C2-AD74-49AE-BDB0-BDB33A2C5E51}" type="pres">
      <dgm:prSet presAssocID="{1B5C29AB-B25F-45E3-A3DA-DA994AA69728}" presName="parTxOnly" presStyleLbl="node1" presStyleIdx="1" presStyleCnt="3" custScaleX="9815" custScaleY="13473" custLinFactNeighborY="-8982">
        <dgm:presLayoutVars>
          <dgm:chMax val="0"/>
          <dgm:chPref val="0"/>
          <dgm:bulletEnabled val="1"/>
        </dgm:presLayoutVars>
      </dgm:prSet>
      <dgm:spPr/>
    </dgm:pt>
    <dgm:pt modelId="{9329E401-5872-4CB5-AD3F-C57CE76A1910}" type="pres">
      <dgm:prSet presAssocID="{946D7944-CB90-4DD5-83BE-861AB8101792}" presName="parTxOnlySpace" presStyleCnt="0"/>
      <dgm:spPr/>
    </dgm:pt>
    <dgm:pt modelId="{49548525-86A7-470E-AAD2-0520829B2D63}" type="pres">
      <dgm:prSet presAssocID="{D4266BDD-C288-46E9-8F28-CF2A46B61462}" presName="parTxOnly" presStyleLbl="node1" presStyleIdx="2" presStyleCnt="3" custScaleX="27844" custScaleY="14392" custLinFactNeighborX="91017" custLinFactNeighborY="-9441">
        <dgm:presLayoutVars>
          <dgm:chMax val="0"/>
          <dgm:chPref val="0"/>
          <dgm:bulletEnabled val="1"/>
        </dgm:presLayoutVars>
      </dgm:prSet>
      <dgm:spPr/>
    </dgm:pt>
  </dgm:ptLst>
  <dgm:cxnLst>
    <dgm:cxn modelId="{3F8C7114-9C7A-4840-9F01-ECE2120F279F}" type="presOf" srcId="{DB5A79DF-C44F-46EE-BFE9-48D6D4DC0568}" destId="{0FB9BFB6-F8CE-4FD8-B470-9AFA85A0C7E6}" srcOrd="0" destOrd="0" presId="urn:microsoft.com/office/officeart/2005/8/layout/chevron1"/>
    <dgm:cxn modelId="{407BC639-0BBA-4591-AA35-92CBB27805EB}" type="presOf" srcId="{D4266BDD-C288-46E9-8F28-CF2A46B61462}" destId="{49548525-86A7-470E-AAD2-0520829B2D63}" srcOrd="0" destOrd="0" presId="urn:microsoft.com/office/officeart/2005/8/layout/chevron1"/>
    <dgm:cxn modelId="{8229944C-9DE6-4BA9-B54D-2A7E807FAF74}" srcId="{DB5A79DF-C44F-46EE-BFE9-48D6D4DC0568}" destId="{D4266BDD-C288-46E9-8F28-CF2A46B61462}" srcOrd="2" destOrd="0" parTransId="{D25AF497-229B-4395-AAB4-518E1013345D}" sibTransId="{8EC75CD5-4053-4515-8566-570443AC368F}"/>
    <dgm:cxn modelId="{FD415EB3-16B7-424A-B718-9A397D518975}" type="presOf" srcId="{5A2A8147-FED3-40B7-9420-C65CF9AD0E9D}" destId="{C4CBA352-FFCC-4AF3-8384-72384733AF82}" srcOrd="0" destOrd="0" presId="urn:microsoft.com/office/officeart/2005/8/layout/chevron1"/>
    <dgm:cxn modelId="{D78820BE-9D1B-45AB-ACC1-2D7BB084A188}" type="presOf" srcId="{1B5C29AB-B25F-45E3-A3DA-DA994AA69728}" destId="{465513C2-AD74-49AE-BDB0-BDB33A2C5E51}" srcOrd="0" destOrd="0" presId="urn:microsoft.com/office/officeart/2005/8/layout/chevron1"/>
    <dgm:cxn modelId="{56BF57D8-3662-4E89-9193-860610CCA7E5}" srcId="{DB5A79DF-C44F-46EE-BFE9-48D6D4DC0568}" destId="{1B5C29AB-B25F-45E3-A3DA-DA994AA69728}" srcOrd="1" destOrd="0" parTransId="{C79AB787-54E8-4498-9558-2E882F29ED0C}" sibTransId="{946D7944-CB90-4DD5-83BE-861AB8101792}"/>
    <dgm:cxn modelId="{0DCB95F8-E48E-4F25-BFC9-FABFD94940AA}" srcId="{DB5A79DF-C44F-46EE-BFE9-48D6D4DC0568}" destId="{5A2A8147-FED3-40B7-9420-C65CF9AD0E9D}" srcOrd="0" destOrd="0" parTransId="{70C5DDC8-8885-47C4-B316-D8A9B6A1A6EE}" sibTransId="{4CB8E32F-B648-4ABC-A8F4-BB821D645B8B}"/>
    <dgm:cxn modelId="{0A525DDB-97C9-4578-A6DD-DC54B2F7F9E9}" type="presParOf" srcId="{0FB9BFB6-F8CE-4FD8-B470-9AFA85A0C7E6}" destId="{C4CBA352-FFCC-4AF3-8384-72384733AF82}" srcOrd="0" destOrd="0" presId="urn:microsoft.com/office/officeart/2005/8/layout/chevron1"/>
    <dgm:cxn modelId="{8C8455D6-828D-47CB-BE1D-35C6E9A3EFB1}" type="presParOf" srcId="{0FB9BFB6-F8CE-4FD8-B470-9AFA85A0C7E6}" destId="{AEEADDF2-E4DF-424B-A8F1-92AA815ADF60}" srcOrd="1" destOrd="0" presId="urn:microsoft.com/office/officeart/2005/8/layout/chevron1"/>
    <dgm:cxn modelId="{6DB3F4C5-80C6-4A51-8227-2D338057EBFD}" type="presParOf" srcId="{0FB9BFB6-F8CE-4FD8-B470-9AFA85A0C7E6}" destId="{465513C2-AD74-49AE-BDB0-BDB33A2C5E51}" srcOrd="2" destOrd="0" presId="urn:microsoft.com/office/officeart/2005/8/layout/chevron1"/>
    <dgm:cxn modelId="{CFB3E0D6-D1FE-422C-8869-9DC6D97569B6}" type="presParOf" srcId="{0FB9BFB6-F8CE-4FD8-B470-9AFA85A0C7E6}" destId="{9329E401-5872-4CB5-AD3F-C57CE76A1910}" srcOrd="3" destOrd="0" presId="urn:microsoft.com/office/officeart/2005/8/layout/chevron1"/>
    <dgm:cxn modelId="{4929AEE2-DAB0-47CF-9885-644D837AA116}" type="presParOf" srcId="{0FB9BFB6-F8CE-4FD8-B470-9AFA85A0C7E6}" destId="{49548525-86A7-470E-AAD2-0520829B2D6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D4DF3-2022-46F3-96E4-781005AFE80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03C985A-B2FC-4C03-A5A3-36328D69354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>
              <a:solidFill>
                <a:srgbClr val="002060"/>
              </a:solidFill>
              <a:latin typeface="Book Antiqua" panose="02040602050305030304" pitchFamily="18" charset="0"/>
            </a:rPr>
            <a:t>It is a matter of sorrow that </a:t>
          </a:r>
        </a:p>
      </dgm:t>
    </dgm:pt>
    <dgm:pt modelId="{BFB07E83-9395-4CE9-9F02-3CB4BF87529C}" type="parTrans" cxnId="{D09D8A48-3C06-457D-8460-08674D000848}">
      <dgm:prSet/>
      <dgm:spPr/>
      <dgm:t>
        <a:bodyPr/>
        <a:lstStyle/>
        <a:p>
          <a:endParaRPr lang="en-US"/>
        </a:p>
      </dgm:t>
    </dgm:pt>
    <dgm:pt modelId="{79930477-2B78-4DAA-A108-7685044E70B8}" type="sibTrans" cxnId="{D09D8A48-3C06-457D-8460-08674D000848}">
      <dgm:prSet/>
      <dgm:spPr/>
      <dgm:t>
        <a:bodyPr/>
        <a:lstStyle/>
        <a:p>
          <a:endParaRPr lang="en-US"/>
        </a:p>
      </dgm:t>
    </dgm:pt>
    <dgm:pt modelId="{D392A0F1-207E-4D50-8C6B-3FB6D9AEC4E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>
              <a:solidFill>
                <a:srgbClr val="002060"/>
              </a:solidFill>
              <a:latin typeface="Book Antiqua" panose="02040602050305030304" pitchFamily="18" charset="0"/>
            </a:rPr>
            <a:t>Alas! </a:t>
          </a:r>
        </a:p>
      </dgm:t>
    </dgm:pt>
    <dgm:pt modelId="{FC4845BA-EE77-4DE2-B683-C0CA7C1824C1}" type="parTrans" cxnId="{2776D473-6459-41E8-A195-A30A51A129F1}">
      <dgm:prSet/>
      <dgm:spPr/>
      <dgm:t>
        <a:bodyPr/>
        <a:lstStyle/>
        <a:p>
          <a:endParaRPr lang="en-US"/>
        </a:p>
      </dgm:t>
    </dgm:pt>
    <dgm:pt modelId="{CEEE03CD-F659-45FA-A297-328D4A27A0B3}" type="sibTrans" cxnId="{2776D473-6459-41E8-A195-A30A51A129F1}">
      <dgm:prSet/>
      <dgm:spPr/>
      <dgm:t>
        <a:bodyPr/>
        <a:lstStyle/>
        <a:p>
          <a:endParaRPr lang="en-US"/>
        </a:p>
      </dgm:t>
    </dgm:pt>
    <dgm:pt modelId="{B3D71B14-FDAD-4A7A-A3BA-F08690D5326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EBB3D26-6C3A-417A-BC51-F36EA0D7914D}" type="parTrans" cxnId="{381AA2E5-D209-4E23-B72D-A0C7C42A1154}">
      <dgm:prSet/>
      <dgm:spPr/>
      <dgm:t>
        <a:bodyPr/>
        <a:lstStyle/>
        <a:p>
          <a:endParaRPr lang="en-US"/>
        </a:p>
      </dgm:t>
    </dgm:pt>
    <dgm:pt modelId="{91A2CA23-83EF-4E0F-BCA8-D5B0F2A11CA8}" type="sibTrans" cxnId="{381AA2E5-D209-4E23-B72D-A0C7C42A1154}">
      <dgm:prSet/>
      <dgm:spPr/>
      <dgm:t>
        <a:bodyPr/>
        <a:lstStyle/>
        <a:p>
          <a:endParaRPr lang="en-US"/>
        </a:p>
      </dgm:t>
    </dgm:pt>
    <dgm:pt modelId="{9E852B4B-4C26-4D07-A7BA-B45ABE544D9D}" type="pres">
      <dgm:prSet presAssocID="{1CFD4DF3-2022-46F3-96E4-781005AFE80F}" presName="Name0" presStyleCnt="0">
        <dgm:presLayoutVars>
          <dgm:dir/>
          <dgm:animLvl val="lvl"/>
          <dgm:resizeHandles val="exact"/>
        </dgm:presLayoutVars>
      </dgm:prSet>
      <dgm:spPr/>
    </dgm:pt>
    <dgm:pt modelId="{5C5A8B61-EA17-406A-836E-E4AB5787D26F}" type="pres">
      <dgm:prSet presAssocID="{803C985A-B2FC-4C03-A5A3-36328D693541}" presName="parTxOnly" presStyleLbl="node1" presStyleIdx="0" presStyleCnt="3" custScaleX="59542" custScaleY="16856" custLinFactX="-3643" custLinFactNeighborX="-100000" custLinFactNeighborY="-2897">
        <dgm:presLayoutVars>
          <dgm:chMax val="0"/>
          <dgm:chPref val="0"/>
          <dgm:bulletEnabled val="1"/>
        </dgm:presLayoutVars>
      </dgm:prSet>
      <dgm:spPr/>
    </dgm:pt>
    <dgm:pt modelId="{FE6EF8A5-8099-4148-BB29-3DE4501B355E}" type="pres">
      <dgm:prSet presAssocID="{79930477-2B78-4DAA-A108-7685044E70B8}" presName="parTxOnlySpace" presStyleCnt="0"/>
      <dgm:spPr/>
    </dgm:pt>
    <dgm:pt modelId="{F62B4FF5-94EA-4586-A7D4-4AF53B7AB4DF}" type="pres">
      <dgm:prSet presAssocID="{B3D71B14-FDAD-4A7A-A3BA-F08690D53264}" presName="parTxOnly" presStyleLbl="node1" presStyleIdx="1" presStyleCnt="3" custScaleX="11540" custScaleY="16477" custLinFactNeighborY="-2713">
        <dgm:presLayoutVars>
          <dgm:chMax val="0"/>
          <dgm:chPref val="0"/>
          <dgm:bulletEnabled val="1"/>
        </dgm:presLayoutVars>
      </dgm:prSet>
      <dgm:spPr/>
    </dgm:pt>
    <dgm:pt modelId="{E30102F8-1BD4-4E09-9B9C-B8EF039D92BB}" type="pres">
      <dgm:prSet presAssocID="{91A2CA23-83EF-4E0F-BCA8-D5B0F2A11CA8}" presName="parTxOnlySpace" presStyleCnt="0"/>
      <dgm:spPr/>
    </dgm:pt>
    <dgm:pt modelId="{23CEE83B-F5DC-4C67-B020-1B20DBFE6D5A}" type="pres">
      <dgm:prSet presAssocID="{D392A0F1-207E-4D50-8C6B-3FB6D9AEC4E8}" presName="parTxOnly" presStyleLbl="node1" presStyleIdx="2" presStyleCnt="3" custScaleX="24641" custScaleY="19028" custLinFactX="387" custLinFactNeighborX="100000" custLinFactNeighborY="-1695">
        <dgm:presLayoutVars>
          <dgm:chMax val="0"/>
          <dgm:chPref val="0"/>
          <dgm:bulletEnabled val="1"/>
        </dgm:presLayoutVars>
      </dgm:prSet>
      <dgm:spPr/>
    </dgm:pt>
  </dgm:ptLst>
  <dgm:cxnLst>
    <dgm:cxn modelId="{CDE36C3C-6915-43EF-8DF3-7C5449AD1957}" type="presOf" srcId="{803C985A-B2FC-4C03-A5A3-36328D693541}" destId="{5C5A8B61-EA17-406A-836E-E4AB5787D26F}" srcOrd="0" destOrd="0" presId="urn:microsoft.com/office/officeart/2005/8/layout/chevron1"/>
    <dgm:cxn modelId="{D09D8A48-3C06-457D-8460-08674D000848}" srcId="{1CFD4DF3-2022-46F3-96E4-781005AFE80F}" destId="{803C985A-B2FC-4C03-A5A3-36328D693541}" srcOrd="0" destOrd="0" parTransId="{BFB07E83-9395-4CE9-9F02-3CB4BF87529C}" sibTransId="{79930477-2B78-4DAA-A108-7685044E70B8}"/>
    <dgm:cxn modelId="{2776D473-6459-41E8-A195-A30A51A129F1}" srcId="{1CFD4DF3-2022-46F3-96E4-781005AFE80F}" destId="{D392A0F1-207E-4D50-8C6B-3FB6D9AEC4E8}" srcOrd="2" destOrd="0" parTransId="{FC4845BA-EE77-4DE2-B683-C0CA7C1824C1}" sibTransId="{CEEE03CD-F659-45FA-A297-328D4A27A0B3}"/>
    <dgm:cxn modelId="{CEEF5A8E-7C3D-4F45-9710-44FCCF25C564}" type="presOf" srcId="{1CFD4DF3-2022-46F3-96E4-781005AFE80F}" destId="{9E852B4B-4C26-4D07-A7BA-B45ABE544D9D}" srcOrd="0" destOrd="0" presId="urn:microsoft.com/office/officeart/2005/8/layout/chevron1"/>
    <dgm:cxn modelId="{7FF45BA7-71E2-4E6A-92C9-834F735D17CE}" type="presOf" srcId="{D392A0F1-207E-4D50-8C6B-3FB6D9AEC4E8}" destId="{23CEE83B-F5DC-4C67-B020-1B20DBFE6D5A}" srcOrd="0" destOrd="0" presId="urn:microsoft.com/office/officeart/2005/8/layout/chevron1"/>
    <dgm:cxn modelId="{381AA2E5-D209-4E23-B72D-A0C7C42A1154}" srcId="{1CFD4DF3-2022-46F3-96E4-781005AFE80F}" destId="{B3D71B14-FDAD-4A7A-A3BA-F08690D53264}" srcOrd="1" destOrd="0" parTransId="{FEBB3D26-6C3A-417A-BC51-F36EA0D7914D}" sibTransId="{91A2CA23-83EF-4E0F-BCA8-D5B0F2A11CA8}"/>
    <dgm:cxn modelId="{F4B6ACEC-AB1F-4CD6-92B3-E680AB933595}" type="presOf" srcId="{B3D71B14-FDAD-4A7A-A3BA-F08690D53264}" destId="{F62B4FF5-94EA-4586-A7D4-4AF53B7AB4DF}" srcOrd="0" destOrd="0" presId="urn:microsoft.com/office/officeart/2005/8/layout/chevron1"/>
    <dgm:cxn modelId="{E9514300-D2B7-48AE-B268-FB645D46D246}" type="presParOf" srcId="{9E852B4B-4C26-4D07-A7BA-B45ABE544D9D}" destId="{5C5A8B61-EA17-406A-836E-E4AB5787D26F}" srcOrd="0" destOrd="0" presId="urn:microsoft.com/office/officeart/2005/8/layout/chevron1"/>
    <dgm:cxn modelId="{9532C846-A6C2-4940-AC4B-483B21D49C5B}" type="presParOf" srcId="{9E852B4B-4C26-4D07-A7BA-B45ABE544D9D}" destId="{FE6EF8A5-8099-4148-BB29-3DE4501B355E}" srcOrd="1" destOrd="0" presId="urn:microsoft.com/office/officeart/2005/8/layout/chevron1"/>
    <dgm:cxn modelId="{408CE606-072A-4CA1-8BB0-CA54B8AF43E6}" type="presParOf" srcId="{9E852B4B-4C26-4D07-A7BA-B45ABE544D9D}" destId="{F62B4FF5-94EA-4586-A7D4-4AF53B7AB4DF}" srcOrd="2" destOrd="0" presId="urn:microsoft.com/office/officeart/2005/8/layout/chevron1"/>
    <dgm:cxn modelId="{921D9A89-7D87-41F4-A7CF-6039FE3A0DE0}" type="presParOf" srcId="{9E852B4B-4C26-4D07-A7BA-B45ABE544D9D}" destId="{E30102F8-1BD4-4E09-9B9C-B8EF039D92BB}" srcOrd="3" destOrd="0" presId="urn:microsoft.com/office/officeart/2005/8/layout/chevron1"/>
    <dgm:cxn modelId="{8A3B23BE-556A-4E0B-A3B4-2EC3B29CC16A}" type="presParOf" srcId="{9E852B4B-4C26-4D07-A7BA-B45ABE544D9D}" destId="{23CEE83B-F5DC-4C67-B020-1B20DBFE6D5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BA352-FFCC-4AF3-8384-72384733AF82}">
      <dsp:nvSpPr>
        <dsp:cNvPr id="0" name=""/>
        <dsp:cNvSpPr/>
      </dsp:nvSpPr>
      <dsp:spPr>
        <a:xfrm>
          <a:off x="210096" y="0"/>
          <a:ext cx="5113235" cy="50572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002060"/>
              </a:solidFill>
              <a:latin typeface="Book Antiqua" panose="02040602050305030304" pitchFamily="18" charset="0"/>
            </a:rPr>
            <a:t>It is a matter of joy that</a:t>
          </a:r>
        </a:p>
      </dsp:txBody>
      <dsp:txXfrm>
        <a:off x="462958" y="0"/>
        <a:ext cx="4607511" cy="505724"/>
      </dsp:txXfrm>
    </dsp:sp>
    <dsp:sp modelId="{465513C2-AD74-49AE-BDB0-BDB33A2C5E51}">
      <dsp:nvSpPr>
        <dsp:cNvPr id="0" name=""/>
        <dsp:cNvSpPr/>
      </dsp:nvSpPr>
      <dsp:spPr>
        <a:xfrm>
          <a:off x="5200998" y="0"/>
          <a:ext cx="832665" cy="457198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429597" y="0"/>
        <a:ext cx="375467" cy="457198"/>
      </dsp:txXfrm>
    </dsp:sp>
    <dsp:sp modelId="{49548525-86A7-470E-AAD2-0520829B2D63}">
      <dsp:nvSpPr>
        <dsp:cNvPr id="0" name=""/>
        <dsp:cNvSpPr/>
      </dsp:nvSpPr>
      <dsp:spPr>
        <a:xfrm>
          <a:off x="5957455" y="0"/>
          <a:ext cx="2362173" cy="488383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002060"/>
              </a:solidFill>
              <a:latin typeface="Book Antiqua" panose="02040602050305030304" pitchFamily="18" charset="0"/>
            </a:rPr>
            <a:t>Hurrah!</a:t>
          </a:r>
        </a:p>
      </dsp:txBody>
      <dsp:txXfrm>
        <a:off x="6201647" y="0"/>
        <a:ext cx="1873790" cy="488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A8B61-EA17-406A-836E-E4AB5787D26F}">
      <dsp:nvSpPr>
        <dsp:cNvPr id="0" name=""/>
        <dsp:cNvSpPr/>
      </dsp:nvSpPr>
      <dsp:spPr>
        <a:xfrm>
          <a:off x="0" y="50050"/>
          <a:ext cx="4945439" cy="56001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Book Antiqua" panose="02040602050305030304" pitchFamily="18" charset="0"/>
            </a:rPr>
            <a:t>It is a matter of sorrow that </a:t>
          </a:r>
        </a:p>
      </dsp:txBody>
      <dsp:txXfrm>
        <a:off x="280005" y="50050"/>
        <a:ext cx="4385429" cy="560010"/>
      </dsp:txXfrm>
    </dsp:sp>
    <dsp:sp modelId="{F62B4FF5-94EA-4586-A7D4-4AF53B7AB4DF}">
      <dsp:nvSpPr>
        <dsp:cNvPr id="0" name=""/>
        <dsp:cNvSpPr/>
      </dsp:nvSpPr>
      <dsp:spPr>
        <a:xfrm>
          <a:off x="5123058" y="62459"/>
          <a:ext cx="958489" cy="547418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396767" y="62459"/>
        <a:ext cx="411071" cy="547418"/>
      </dsp:txXfrm>
    </dsp:sp>
    <dsp:sp modelId="{23CEE83B-F5DC-4C67-B020-1B20DBFE6D5A}">
      <dsp:nvSpPr>
        <dsp:cNvPr id="0" name=""/>
        <dsp:cNvSpPr/>
      </dsp:nvSpPr>
      <dsp:spPr>
        <a:xfrm>
          <a:off x="6113691" y="53904"/>
          <a:ext cx="2046632" cy="632171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Book Antiqua" panose="02040602050305030304" pitchFamily="18" charset="0"/>
            </a:rPr>
            <a:t>Alas! </a:t>
          </a:r>
        </a:p>
      </dsp:txBody>
      <dsp:txXfrm>
        <a:off x="6429777" y="53904"/>
        <a:ext cx="1414461" cy="632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C163B-2758-4B0D-B16E-D1A3F89B0A07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A8AAE-7943-4AC7-8839-8E7D2448B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A8AAE-7943-4AC7-8839-8E7D2448B3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8D92-A83B-43B0-B46B-A78E85C27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31C42-0E1D-4274-95EA-3E37B8587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56233-51CD-42AF-863B-EF9C3E06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277C-85C9-4397-B4C7-D10FE567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22531-DBF2-4F7A-BECB-85F3B86B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AFD3-777E-4E59-8D94-BF8A9399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DA38A-D8BA-4421-BA41-5AF9FF591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0FBD2-FD6C-4FAB-B1B7-078A0C85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7541A-4E68-4E7B-BB59-FB9C1674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0C87-7DC7-4B61-8D32-B66B9153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F87DF-AFAB-4425-B209-9AE00C9AC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29F7F-C8C6-4789-8DDF-4E60200DA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D812C-4BC3-4A95-8034-71C59CB7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31F66-BDB9-4527-870D-D92D122F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B678-9CC0-430C-83F6-65773744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8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A3FA-1410-4E06-9CF0-C6ADAD26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1A86D-3B5A-4B02-9097-4379E3F0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3EA4-4D05-44BB-80E0-483518BD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4B940-6CDA-446B-BBF7-6F0F0051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AB393-5964-477B-A00E-35C6D8F8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5E0A-C682-41C5-9542-5FD64D52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A5637-94C6-4257-B7FC-8C07CA7EA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01B64-5C10-4CBD-9F77-0D446DAF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5A6D-EECD-478E-8B52-5478B8D9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B5ACB-832F-49D8-8610-74DBDE16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4B6D-1DAC-43A8-8696-60B5C6EA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631E-A28F-4DD9-B1C5-83D39E771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B2107-327C-48B2-82AE-45D99A9F4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F99B2-916A-40B1-91B8-E7E021F0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3709A-2366-4DAF-ADDB-04EA4DD9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405C0-F20A-4DB8-AAEF-186BEACD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7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1D53-2394-46FB-8716-69DFD822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C7CA1-3E07-4A4F-9429-068CA80C8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1EB49-B5A5-4387-AE52-6A8A5B47D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64ACF-9F5D-41AF-9AC0-D07DE5D01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A4A56-9E9C-4187-9E87-274657437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15D88D-36C3-4DED-812E-0E85E722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F5374-9346-4B9F-B98E-CE0179E1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404A4-19A7-4076-8D33-7ED036D7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E42A-F4F4-411A-AC7F-2BAFCD7B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14C8C-9540-421B-9471-69022E37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CE600-F2E5-40EE-A86B-00CC07FA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E0653-E142-4A63-B7DB-4A55FFD2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B02A6-C086-4C79-8963-4BC3931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7C76B-3202-4E7C-8727-8098092A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EE66B-01E5-494F-831D-6B12EC26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6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310-7CE1-4D4B-A0AD-9A451A7D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911E-2576-4C4D-819E-CC9686AE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F3917-B2E8-463A-BF8F-F56BF327E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3E949-8990-4121-8FE0-DC96596C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8E6F7-6615-4A92-B7F5-2B83F03E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EC62-A7FC-4C19-A358-5D5A67C0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6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A9D0-AEAD-4360-A4BA-328491D6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43827-50E7-46BE-A24F-2B628B158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AA23-9344-48C9-BBF3-CDFA4FDE7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DA4D-265A-4030-A9C4-7BD7758A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73C09-46FF-4BE3-8F41-B98035A9259F}" type="datetimeFigureOut">
              <a:rPr lang="en-US" smtClean="0"/>
              <a:t>30-Nov-2019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DA2D9-B6CD-4B9F-8586-37E016F1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27703-643E-4C5E-9678-A0D335D2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FF5283-DE06-44D4-AF8A-3D72A7D5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68169D-0825-4A03-A5FC-E728944694C2}"/>
              </a:ext>
            </a:extLst>
          </p:cNvPr>
          <p:cNvSpPr/>
          <p:nvPr userDrawn="1"/>
        </p:nvSpPr>
        <p:spPr>
          <a:xfrm>
            <a:off x="239151" y="182880"/>
            <a:ext cx="11690252" cy="6471138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9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8FAF8-7401-4B70-A6D5-19E8F5F2DA76}"/>
              </a:ext>
            </a:extLst>
          </p:cNvPr>
          <p:cNvSpPr txBox="1"/>
          <p:nvPr/>
        </p:nvSpPr>
        <p:spPr>
          <a:xfrm>
            <a:off x="772551" y="382012"/>
            <a:ext cx="10646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317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Kalpurush" panose="02000600000000000000" pitchFamily="2" charset="0"/>
              </a:rPr>
              <a:t>Welcome to my MMC</a:t>
            </a:r>
            <a:endParaRPr lang="bn-BD" sz="23900" b="1" dirty="0">
              <a:ln w="3175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D59F2-A7F9-4444-8022-E21296C76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8" y="3429000"/>
            <a:ext cx="3242451" cy="28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1FF8FB6-D823-482C-A302-D02E8446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47650"/>
            <a:ext cx="84836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93DABD-C1AC-4308-AD18-091CA0BE73E6}"/>
              </a:ext>
            </a:extLst>
          </p:cNvPr>
          <p:cNvSpPr txBox="1"/>
          <p:nvPr/>
        </p:nvSpPr>
        <p:spPr>
          <a:xfrm>
            <a:off x="6059055" y="70138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More rules:</a:t>
            </a:r>
            <a:endParaRPr lang="en-US" sz="16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36E22-01AB-41FD-B644-062F88498A74}"/>
              </a:ext>
            </a:extLst>
          </p:cNvPr>
          <p:cNvSpPr txBox="1"/>
          <p:nvPr/>
        </p:nvSpPr>
        <p:spPr>
          <a:xfrm>
            <a:off x="2020455" y="2453986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Assertive: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It is a matter of </a:t>
            </a:r>
            <a:r>
              <a:rPr lang="en-US" sz="2000" b="1" dirty="0">
                <a:solidFill>
                  <a:srgbClr val="7030A0"/>
                </a:solidFill>
                <a:latin typeface="Book Antiqua" panose="02040602050305030304" pitchFamily="18" charset="0"/>
              </a:rPr>
              <a:t>joy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that </a:t>
            </a:r>
            <a:r>
              <a:rPr lang="en-US" sz="2000" b="1" dirty="0">
                <a:latin typeface="Book Antiqua" panose="02040602050305030304" pitchFamily="18" charset="0"/>
              </a:rPr>
              <a:t>we have won the game.</a:t>
            </a:r>
          </a:p>
          <a:p>
            <a:r>
              <a:rPr lang="en-US" sz="2000" b="1" dirty="0">
                <a:latin typeface="Book Antiqua" panose="02040602050305030304" pitchFamily="18" charset="0"/>
              </a:rPr>
              <a:t>Exclamatory: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Hurrah! </a:t>
            </a:r>
            <a:r>
              <a:rPr lang="en-US" sz="2000" b="1" dirty="0">
                <a:latin typeface="Book Antiqua" panose="02040602050305030304" pitchFamily="18" charset="0"/>
              </a:rPr>
              <a:t>We have won the game.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E23A1-BED6-41F3-9575-FA3B28271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93" y="1463387"/>
            <a:ext cx="7497762" cy="4876800"/>
          </a:xfrm>
          <a:prstGeom prst="rect">
            <a:avLst/>
          </a:prstGeom>
        </p:spPr>
      </p:pic>
      <p:sp>
        <p:nvSpPr>
          <p:cNvPr id="6" name="Cloud Callout 6">
            <a:extLst>
              <a:ext uri="{FF2B5EF4-FFF2-40B4-BE49-F238E27FC236}">
                <a16:creationId xmlns:a16="http://schemas.microsoft.com/office/drawing/2014/main" id="{70D56B19-41BC-4D0A-885B-F0D21107F8AF}"/>
              </a:ext>
            </a:extLst>
          </p:cNvPr>
          <p:cNvSpPr/>
          <p:nvPr/>
        </p:nvSpPr>
        <p:spPr>
          <a:xfrm>
            <a:off x="8802254" y="396586"/>
            <a:ext cx="1535545" cy="1066800"/>
          </a:xfrm>
          <a:prstGeom prst="cloudCallout">
            <a:avLst>
              <a:gd name="adj1" fmla="val -39924"/>
              <a:gd name="adj2" fmla="val 6769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Hurrah!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A6F0EE5-07EE-4E4D-9E00-AE6FAA751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579168"/>
              </p:ext>
            </p:extLst>
          </p:nvPr>
        </p:nvGraphicFramePr>
        <p:xfrm>
          <a:off x="1854200" y="3375589"/>
          <a:ext cx="8483600" cy="60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1853C1-07DD-4384-AF21-4592AD0224EA}"/>
              </a:ext>
            </a:extLst>
          </p:cNvPr>
          <p:cNvSpPr txBox="1"/>
          <p:nvPr/>
        </p:nvSpPr>
        <p:spPr>
          <a:xfrm>
            <a:off x="1978891" y="4130386"/>
            <a:ext cx="796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Assertive: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It is a matter of sorrow that </a:t>
            </a:r>
            <a:r>
              <a:rPr lang="en-US" sz="2000" b="1" dirty="0">
                <a:latin typeface="Book Antiqua" panose="02040602050305030304" pitchFamily="18" charset="0"/>
              </a:rPr>
              <a:t>his father is no more.</a:t>
            </a:r>
          </a:p>
          <a:p>
            <a:r>
              <a:rPr lang="en-US" sz="2000" b="1" dirty="0">
                <a:latin typeface="Book Antiqua" panose="02040602050305030304" pitchFamily="18" charset="0"/>
              </a:rPr>
              <a:t>Exclamatory: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Alas! </a:t>
            </a:r>
            <a:r>
              <a:rPr lang="en-US" sz="2000" b="1" dirty="0">
                <a:latin typeface="Book Antiqua" panose="02040602050305030304" pitchFamily="18" charset="0"/>
              </a:rPr>
              <a:t>His father is no more.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7353FC3-21E9-414E-AAB4-1C6C937EA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260636"/>
              </p:ext>
            </p:extLst>
          </p:nvPr>
        </p:nvGraphicFramePr>
        <p:xfrm>
          <a:off x="1784927" y="5335180"/>
          <a:ext cx="8305800" cy="85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763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CBA352-FFCC-4AF3-8384-72384733A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C4CBA352-FFCC-4AF3-8384-72384733A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5513C2-AD74-49AE-BDB0-BDB33A2C5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65513C2-AD74-49AE-BDB0-BDB33A2C5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548525-86A7-470E-AAD2-0520829B2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49548525-86A7-470E-AAD2-0520829B2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7448 0.244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5A8B61-EA17-406A-836E-E4AB5787D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C5A8B61-EA17-406A-836E-E4AB5787D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5C5A8B61-EA17-406A-836E-E4AB5787D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2B4FF5-94EA-4586-A7D4-4AF53B7AB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2B4FF5-94EA-4586-A7D4-4AF53B7AB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F62B4FF5-94EA-4586-A7D4-4AF53B7AB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CEE83B-F5DC-4C67-B020-1B20DBFE6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graphicEl>
                                              <a:dgm id="{23CEE83B-F5DC-4C67-B020-1B20DBFE6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23CEE83B-F5DC-4C67-B020-1B20DBFE6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animBg="1"/>
      <p:bldP spid="6" grpId="1" animBg="1"/>
      <p:bldGraphic spid="7" grpId="0" uiExpand="1">
        <p:bldSub>
          <a:bldDgm bld="lvlOne"/>
        </p:bldSub>
      </p:bldGraphic>
      <p:bldP spid="8" grpId="0" build="p"/>
      <p:bldGraphic spid="9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04BF79-6F57-454F-BB28-F4AFC6AD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28625"/>
            <a:ext cx="8001000" cy="600075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B342C-D1F5-4595-B5D9-AC9C61063E79}"/>
              </a:ext>
            </a:extLst>
          </p:cNvPr>
          <p:cNvSpPr txBox="1"/>
          <p:nvPr/>
        </p:nvSpPr>
        <p:spPr>
          <a:xfrm>
            <a:off x="6667500" y="193357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Book Antiqua" panose="02040602050305030304" pitchFamily="18" charset="0"/>
              </a:rPr>
              <a:t>Group Work</a:t>
            </a:r>
            <a:endParaRPr lang="en-US" sz="16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C233E-DD9D-4E11-B1B7-A0E337F05F9F}"/>
              </a:ext>
            </a:extLst>
          </p:cNvPr>
          <p:cNvSpPr txBox="1"/>
          <p:nvPr/>
        </p:nvSpPr>
        <p:spPr>
          <a:xfrm rot="10800000" flipH="1" flipV="1">
            <a:off x="2286000" y="2850712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Write five Assertive sentences same as above.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Now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Make them Exclamatory sentences in groups.</a:t>
            </a:r>
          </a:p>
        </p:txBody>
      </p:sp>
    </p:spTree>
    <p:extLst>
      <p:ext uri="{BB962C8B-B14F-4D97-AF65-F5344CB8AC3E}">
        <p14:creationId xmlns:p14="http://schemas.microsoft.com/office/powerpoint/2010/main" val="11107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1C882-EBC3-49E4-B598-EA6DECF9733E}"/>
              </a:ext>
            </a:extLst>
          </p:cNvPr>
          <p:cNvSpPr txBox="1"/>
          <p:nvPr/>
        </p:nvSpPr>
        <p:spPr>
          <a:xfrm>
            <a:off x="4491852" y="312057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Book Antiqua" panose="02040602050305030304" pitchFamily="18" charset="0"/>
              </a:rPr>
              <a:t>Evaluation</a:t>
            </a:r>
            <a:endParaRPr lang="en-US" sz="16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28479-6E4F-4683-B1A1-E7693D59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80" y="1534733"/>
            <a:ext cx="5170799" cy="4035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EF0F99-411F-4B54-AADE-D439792F5C80}"/>
              </a:ext>
            </a:extLst>
          </p:cNvPr>
          <p:cNvSpPr txBox="1"/>
          <p:nvPr/>
        </p:nvSpPr>
        <p:spPr>
          <a:xfrm>
            <a:off x="3281680" y="5656237"/>
            <a:ext cx="5170799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The baby looks very cute.</a:t>
            </a:r>
            <a:endParaRPr 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05552-44AB-412D-90B7-171F4B9C3527}"/>
              </a:ext>
            </a:extLst>
          </p:cNvPr>
          <p:cNvSpPr txBox="1"/>
          <p:nvPr/>
        </p:nvSpPr>
        <p:spPr>
          <a:xfrm>
            <a:off x="2108200" y="997857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Transform the sentences into exclamatory: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324E0-02A0-46C4-9AE2-7E06D85C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80" y="1545619"/>
            <a:ext cx="3162300" cy="4035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61676-EBB0-4772-9C69-3BF0DD553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531257"/>
            <a:ext cx="6934199" cy="4113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DBFF6B-E73E-488C-AEE0-1F9DE878BA4E}"/>
              </a:ext>
            </a:extLst>
          </p:cNvPr>
          <p:cNvSpPr txBox="1"/>
          <p:nvPr/>
        </p:nvSpPr>
        <p:spPr>
          <a:xfrm>
            <a:off x="2399979" y="5569857"/>
            <a:ext cx="7282501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Book Antiqua" panose="02040602050305030304" pitchFamily="18" charset="0"/>
              </a:rPr>
              <a:t>Shefali</a:t>
            </a:r>
            <a:r>
              <a:rPr lang="en-US" sz="3600" dirty="0">
                <a:latin typeface="Book Antiqua" panose="02040602050305030304" pitchFamily="18" charset="0"/>
              </a:rPr>
              <a:t> is a very beautiful girl.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ECB4D-4A7E-4D95-8DDD-5D29BEB41420}"/>
              </a:ext>
            </a:extLst>
          </p:cNvPr>
          <p:cNvSpPr txBox="1"/>
          <p:nvPr/>
        </p:nvSpPr>
        <p:spPr>
          <a:xfrm>
            <a:off x="2527300" y="5645036"/>
            <a:ext cx="1821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B5982-6FE1-4884-AF34-E213E6F8674E}"/>
              </a:ext>
            </a:extLst>
          </p:cNvPr>
          <p:cNvSpPr txBox="1"/>
          <p:nvPr/>
        </p:nvSpPr>
        <p:spPr>
          <a:xfrm>
            <a:off x="2519680" y="5569857"/>
            <a:ext cx="6934199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anose="02040602050305030304" pitchFamily="18" charset="0"/>
              </a:rPr>
              <a:t>The scenery is very charming.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/>
      <p:bldP spid="8" grpId="0" animBg="1"/>
      <p:bldP spid="8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C9A849-9425-4E35-ACF0-54382805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04800"/>
            <a:ext cx="8331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ECFBE-D4F4-43BD-849C-A194E2081E05}"/>
              </a:ext>
            </a:extLst>
          </p:cNvPr>
          <p:cNvSpPr txBox="1"/>
          <p:nvPr/>
        </p:nvSpPr>
        <p:spPr>
          <a:xfrm>
            <a:off x="6668654" y="1932709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Homework</a:t>
            </a:r>
            <a:endParaRPr lang="en-US" sz="16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9F73B-D9B6-4911-9960-3ACB9EEC0DDF}"/>
              </a:ext>
            </a:extLst>
          </p:cNvPr>
          <p:cNvSpPr txBox="1"/>
          <p:nvPr/>
        </p:nvSpPr>
        <p:spPr>
          <a:xfrm>
            <a:off x="2159000" y="2971800"/>
            <a:ext cx="79386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anose="02040602050305030304" pitchFamily="18" charset="0"/>
              </a:rPr>
              <a:t>Write five Exclamatory sentences using What &amp;How.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Then,</a:t>
            </a:r>
          </a:p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Transform them into Assertive.</a:t>
            </a:r>
          </a:p>
        </p:txBody>
      </p:sp>
    </p:spTree>
    <p:extLst>
      <p:ext uri="{BB962C8B-B14F-4D97-AF65-F5344CB8AC3E}">
        <p14:creationId xmlns:p14="http://schemas.microsoft.com/office/powerpoint/2010/main" val="2702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42BD0-3694-41F9-B330-8DD0F524E869}"/>
              </a:ext>
            </a:extLst>
          </p:cNvPr>
          <p:cNvSpPr txBox="1"/>
          <p:nvPr/>
        </p:nvSpPr>
        <p:spPr>
          <a:xfrm>
            <a:off x="838199" y="2743200"/>
            <a:ext cx="10381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7030A0"/>
                </a:solidFill>
                <a:latin typeface="Book Antiqua" panose="02040602050305030304" pitchFamily="18" charset="0"/>
              </a:rPr>
              <a:t>Thank you all.</a:t>
            </a:r>
            <a:endParaRPr lang="en-US" sz="4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88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46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18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09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27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007E2C3-E782-4C9D-81CF-0294C2E647AC}"/>
              </a:ext>
            </a:extLst>
          </p:cNvPr>
          <p:cNvSpPr/>
          <p:nvPr/>
        </p:nvSpPr>
        <p:spPr bwMode="auto">
          <a:xfrm>
            <a:off x="1461696" y="1421220"/>
            <a:ext cx="3359484" cy="6006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30016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5200"/>
                </a:solidFill>
                <a:latin typeface="Book Antiqua" panose="02040602050305030304" pitchFamily="18" charset="0"/>
                <a:cs typeface="Kalpurush" pitchFamily="2" charset="0"/>
              </a:rPr>
              <a:t>Teacher’s Identity</a:t>
            </a:r>
            <a:endParaRPr lang="en-US" sz="2800" b="1" dirty="0">
              <a:latin typeface="Book Antiqua" panose="02040602050305030304" pitchFamily="18" charset="0"/>
              <a:cs typeface="Arial" charset="0"/>
            </a:endParaRP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C780615-0FC0-43D0-91AF-08B8274AD640}"/>
              </a:ext>
            </a:extLst>
          </p:cNvPr>
          <p:cNvSpPr txBox="1">
            <a:spLocks/>
          </p:cNvSpPr>
          <p:nvPr/>
        </p:nvSpPr>
        <p:spPr>
          <a:xfrm>
            <a:off x="493488" y="1301260"/>
            <a:ext cx="5392196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2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ACB3A253-BA2E-4948-B95B-D528565E5B34}"/>
              </a:ext>
            </a:extLst>
          </p:cNvPr>
          <p:cNvSpPr txBox="1">
            <a:spLocks/>
          </p:cNvSpPr>
          <p:nvPr/>
        </p:nvSpPr>
        <p:spPr>
          <a:xfrm>
            <a:off x="6181184" y="1295400"/>
            <a:ext cx="5477416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4800" b="1" dirty="0">
              <a:ln/>
              <a:solidFill>
                <a:srgbClr val="4F032E"/>
              </a:solidFill>
              <a:latin typeface="Kalpurush" pitchFamily="2" charset="0"/>
              <a:cs typeface="Kalpurush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BD" sz="2000" b="1" dirty="0">
              <a:ln/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60B16A9F-C730-4B1D-A54B-3AD5EFBF982B}"/>
              </a:ext>
            </a:extLst>
          </p:cNvPr>
          <p:cNvSpPr txBox="1">
            <a:spLocks/>
          </p:cNvSpPr>
          <p:nvPr/>
        </p:nvSpPr>
        <p:spPr>
          <a:xfrm>
            <a:off x="4136570" y="427796"/>
            <a:ext cx="3918860" cy="716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+mj-ea"/>
                <a:cs typeface="Kalpurush" pitchFamily="2" charset="0"/>
              </a:rPr>
              <a:t>Identity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3F33C-3420-4333-90A5-816ED12890B1}"/>
              </a:ext>
            </a:extLst>
          </p:cNvPr>
          <p:cNvSpPr txBox="1"/>
          <p:nvPr/>
        </p:nvSpPr>
        <p:spPr>
          <a:xfrm>
            <a:off x="734788" y="3986164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Jahangir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Alam</a:t>
            </a:r>
            <a:endParaRPr lang="en-US" sz="24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cs typeface="Kalpurush" pitchFamily="2" charset="0"/>
            </a:endParaRPr>
          </a:p>
          <a:p>
            <a:pPr algn="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Assistant Headmaster</a:t>
            </a:r>
          </a:p>
          <a:p>
            <a:pPr algn="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Dighulia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 Shahid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Mizanur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 Rahman High School, Tangail.</a:t>
            </a:r>
          </a:p>
          <a:p>
            <a:pPr algn="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E-mail: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Jahangir.icttang@gmail.com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cs typeface="Kalpurush" pitchFamily="2" charset="0"/>
            </a:endParaRPr>
          </a:p>
          <a:p>
            <a:pPr algn="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Cell : 01710500769.</a:t>
            </a:r>
            <a:endParaRPr lang="en-US" b="1" dirty="0">
              <a:latin typeface="Book Antiqua" panose="02040602050305030304" pitchFamily="18" charset="0"/>
              <a:cs typeface="Kalpurush" pitchFamily="2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C0DE4EA-08D8-4F88-BE4E-4A052AA00B3F}"/>
              </a:ext>
            </a:extLst>
          </p:cNvPr>
          <p:cNvSpPr/>
          <p:nvPr/>
        </p:nvSpPr>
        <p:spPr bwMode="auto">
          <a:xfrm>
            <a:off x="7355390" y="1421220"/>
            <a:ext cx="3181312" cy="6006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300163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5200"/>
                </a:solidFill>
                <a:latin typeface="Book Antiqua" panose="02040602050305030304" pitchFamily="18" charset="0"/>
                <a:cs typeface="Kalpurush" pitchFamily="2" charset="0"/>
              </a:rPr>
              <a:t>Lesson Introduction</a:t>
            </a:r>
            <a:endParaRPr lang="en-US" sz="2200" b="1" dirty="0">
              <a:latin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7DF51-19F8-4C95-A21B-34B15C217BC4}"/>
              </a:ext>
            </a:extLst>
          </p:cNvPr>
          <p:cNvSpPr txBox="1"/>
          <p:nvPr/>
        </p:nvSpPr>
        <p:spPr>
          <a:xfrm>
            <a:off x="6417992" y="4072296"/>
            <a:ext cx="486816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Class : VII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Section : A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Sub : English Second Paper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Topic : </a:t>
            </a: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Transformation of Sentence (Ass-Excl)</a:t>
            </a:r>
            <a:endParaRPr lang="en-US" sz="27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4C9CE-ECFE-4A2D-AF13-A20486095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8" y="2113708"/>
            <a:ext cx="1934899" cy="24227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025FCD-97CA-4862-A475-354F4AC4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3779" y="2148162"/>
            <a:ext cx="2076783" cy="26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04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432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679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85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225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CD27B-7F4D-46B0-9322-456F0D661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92" y="600916"/>
            <a:ext cx="2561025" cy="1693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7D573C-38C7-499D-A449-8CDE53B3A67C}"/>
              </a:ext>
            </a:extLst>
          </p:cNvPr>
          <p:cNvSpPr txBox="1"/>
          <p:nvPr/>
        </p:nvSpPr>
        <p:spPr>
          <a:xfrm>
            <a:off x="2181665" y="2520151"/>
            <a:ext cx="15240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Water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3CC25-8AB2-46FE-85BE-51A6C85DB36C}"/>
              </a:ext>
            </a:extLst>
          </p:cNvPr>
          <p:cNvSpPr txBox="1"/>
          <p:nvPr/>
        </p:nvSpPr>
        <p:spPr>
          <a:xfrm>
            <a:off x="8151769" y="2543902"/>
            <a:ext cx="167640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26056-6E09-41A1-98CE-E316E13139F7}"/>
              </a:ext>
            </a:extLst>
          </p:cNvPr>
          <p:cNvSpPr txBox="1"/>
          <p:nvPr/>
        </p:nvSpPr>
        <p:spPr>
          <a:xfrm>
            <a:off x="1622475" y="3253519"/>
            <a:ext cx="9195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This is called ‘Transformation’.</a:t>
            </a:r>
            <a:endParaRPr lang="en-US" sz="1400" b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EE5888-AB91-46EC-8054-FDC3D014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29" y="4192331"/>
            <a:ext cx="2777072" cy="191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D9E5D-63F1-47C6-B66C-98CDCBCFDA90}"/>
              </a:ext>
            </a:extLst>
          </p:cNvPr>
          <p:cNvSpPr txBox="1"/>
          <p:nvPr/>
        </p:nvSpPr>
        <p:spPr>
          <a:xfrm>
            <a:off x="5077265" y="439816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The rose is very beautiful.</a:t>
            </a:r>
            <a:endParaRPr lang="en-US" sz="16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554F2-330F-42DC-9D7D-EC52259F28DB}"/>
              </a:ext>
            </a:extLst>
          </p:cNvPr>
          <p:cNvSpPr txBox="1"/>
          <p:nvPr/>
        </p:nvSpPr>
        <p:spPr>
          <a:xfrm>
            <a:off x="5077265" y="498293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How beautiful the rose is!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40E5B-2760-421B-B71F-16B13D199A2A}"/>
              </a:ext>
            </a:extLst>
          </p:cNvPr>
          <p:cNvSpPr txBox="1"/>
          <p:nvPr/>
        </p:nvSpPr>
        <p:spPr>
          <a:xfrm>
            <a:off x="1946533" y="604715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The rose</a:t>
            </a:r>
            <a:endParaRPr 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E1BEA-926C-4DBF-83A9-EEB195FEEFE9}"/>
              </a:ext>
            </a:extLst>
          </p:cNvPr>
          <p:cNvSpPr txBox="1"/>
          <p:nvPr/>
        </p:nvSpPr>
        <p:spPr>
          <a:xfrm>
            <a:off x="4697165" y="5754765"/>
            <a:ext cx="6743581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Book Antiqua" panose="02040602050305030304" pitchFamily="18" charset="0"/>
              </a:rPr>
              <a:t>This is ‘Transformation of Sentence’.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0A602F-5DEB-4529-AF91-AC7281B61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403197"/>
            <a:ext cx="3784210" cy="199212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326A700B-9C6E-4AFD-9F94-6DBD941D8D45}"/>
              </a:ext>
            </a:extLst>
          </p:cNvPr>
          <p:cNvSpPr/>
          <p:nvPr/>
        </p:nvSpPr>
        <p:spPr>
          <a:xfrm>
            <a:off x="4857586" y="958995"/>
            <a:ext cx="2936139" cy="120982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Turns into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17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E046A-187D-4898-98BC-5D7A544A14BE}"/>
              </a:ext>
            </a:extLst>
          </p:cNvPr>
          <p:cNvSpPr txBox="1"/>
          <p:nvPr/>
        </p:nvSpPr>
        <p:spPr>
          <a:xfrm>
            <a:off x="670560" y="5302348"/>
            <a:ext cx="1082274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Assertive to Exclamatory; Vice- versa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CB3064-F3DD-47DF-8B83-58D2317C07CC}"/>
              </a:ext>
            </a:extLst>
          </p:cNvPr>
          <p:cNvGrpSpPr/>
          <p:nvPr/>
        </p:nvGrpSpPr>
        <p:grpSpPr>
          <a:xfrm>
            <a:off x="2806901" y="1416148"/>
            <a:ext cx="7378296" cy="3757676"/>
            <a:chOff x="1282901" y="1219200"/>
            <a:chExt cx="7378296" cy="37576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F1BCF0-3D10-49B3-8E14-B09085542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219200"/>
              <a:ext cx="5486400" cy="3757676"/>
            </a:xfrm>
            <a:prstGeom prst="rect">
              <a:avLst/>
            </a:prstGeom>
          </p:spPr>
        </p:pic>
        <p:sp>
          <p:nvSpPr>
            <p:cNvPr id="9" name="Flowchart: Data 8">
              <a:extLst>
                <a:ext uri="{FF2B5EF4-FFF2-40B4-BE49-F238E27FC236}">
                  <a16:creationId xmlns:a16="http://schemas.microsoft.com/office/drawing/2014/main" id="{2674DCAA-93A5-4413-BA95-D6167AFDAB2B}"/>
                </a:ext>
              </a:extLst>
            </p:cNvPr>
            <p:cNvSpPr/>
            <p:nvPr/>
          </p:nvSpPr>
          <p:spPr>
            <a:xfrm rot="716079">
              <a:off x="1282901" y="3503162"/>
              <a:ext cx="7378296" cy="621277"/>
            </a:xfrm>
            <a:prstGeom prst="flowChartInputOutp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Today’s  Lesson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0061045-F9FA-4A11-B0DE-5E7BAF569CA8}"/>
              </a:ext>
            </a:extLst>
          </p:cNvPr>
          <p:cNvSpPr/>
          <p:nvPr/>
        </p:nvSpPr>
        <p:spPr>
          <a:xfrm>
            <a:off x="1191065" y="510270"/>
            <a:ext cx="9809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Transformation of Sentences</a:t>
            </a:r>
            <a:endParaRPr kumimoji="0" lang="en-US" sz="5400" b="1" u="none" strike="noStrike" kern="0" normalizeH="0" baseline="0" noProof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3ED276-DD62-445F-8346-F27487F51AE0}"/>
              </a:ext>
            </a:extLst>
          </p:cNvPr>
          <p:cNvSpPr/>
          <p:nvPr/>
        </p:nvSpPr>
        <p:spPr>
          <a:xfrm>
            <a:off x="1979700" y="805543"/>
            <a:ext cx="82326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ok Antiqua" panose="02040602050305030304" pitchFamily="18" charset="0"/>
              </a:rPr>
              <a:t>Learning outcomes: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75B82-3F4C-4E33-9D11-6B0111251E24}"/>
              </a:ext>
            </a:extLst>
          </p:cNvPr>
          <p:cNvSpPr txBox="1"/>
          <p:nvPr/>
        </p:nvSpPr>
        <p:spPr>
          <a:xfrm>
            <a:off x="1364343" y="2329543"/>
            <a:ext cx="9463314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latin typeface="Book Antiqua" panose="02040602050305030304" pitchFamily="18" charset="0"/>
              </a:rPr>
              <a:t>By the end of the lesson students will be able to…</a:t>
            </a:r>
          </a:p>
          <a:p>
            <a:endParaRPr lang="en-US" sz="3200" b="1" dirty="0">
              <a:ln w="0"/>
              <a:latin typeface="Book Antiqua" panose="02040602050305030304" pitchFamily="18" charset="0"/>
            </a:endParaRPr>
          </a:p>
          <a:p>
            <a:r>
              <a:rPr lang="en-US" sz="2800" b="1" dirty="0">
                <a:ln w="0"/>
                <a:latin typeface="Book Antiqua" panose="02040602050305030304" pitchFamily="18" charset="0"/>
              </a:rPr>
              <a:t>1. define Assertive and Exclamatory sentences.</a:t>
            </a:r>
          </a:p>
          <a:p>
            <a:r>
              <a:rPr lang="en-US" sz="2800" b="1" dirty="0">
                <a:ln w="0"/>
                <a:latin typeface="Book Antiqua" panose="02040602050305030304" pitchFamily="18" charset="0"/>
              </a:rPr>
              <a:t>2. give examples of the sentences.</a:t>
            </a:r>
          </a:p>
          <a:p>
            <a:r>
              <a:rPr lang="en-US" sz="2800" b="1" dirty="0">
                <a:ln w="0"/>
                <a:latin typeface="Book Antiqua" panose="02040602050305030304" pitchFamily="18" charset="0"/>
              </a:rPr>
              <a:t>3. change sentences from Assertive to Exclamatory and vice-versa. </a:t>
            </a:r>
          </a:p>
        </p:txBody>
      </p:sp>
    </p:spTree>
    <p:extLst>
      <p:ext uri="{BB962C8B-B14F-4D97-AF65-F5344CB8AC3E}">
        <p14:creationId xmlns:p14="http://schemas.microsoft.com/office/powerpoint/2010/main" val="292044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E5AD6A-3CD7-46F9-B70F-44245264B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86434"/>
            <a:ext cx="5486400" cy="3885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5F4FFA-1227-4DC1-B556-FB05A1BD5617}"/>
              </a:ext>
            </a:extLst>
          </p:cNvPr>
          <p:cNvSpPr txBox="1"/>
          <p:nvPr/>
        </p:nvSpPr>
        <p:spPr>
          <a:xfrm>
            <a:off x="3352800" y="724050"/>
            <a:ext cx="5486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anose="02040602050305030304" pitchFamily="18" charset="0"/>
              </a:rPr>
              <a:t>It is a very nice house.</a:t>
            </a:r>
            <a:endParaRPr lang="en-US" sz="16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1BA6C-4AA5-4951-A360-821138468ABE}"/>
              </a:ext>
            </a:extLst>
          </p:cNvPr>
          <p:cNvSpPr txBox="1"/>
          <p:nvPr/>
        </p:nvSpPr>
        <p:spPr>
          <a:xfrm>
            <a:off x="3352800" y="5487235"/>
            <a:ext cx="5486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anose="02040602050305030304" pitchFamily="18" charset="0"/>
              </a:rPr>
              <a:t>What a nice house it is!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0AB0C-6CEB-4232-8E31-A099B07FB9D8}"/>
              </a:ext>
            </a:extLst>
          </p:cNvPr>
          <p:cNvSpPr txBox="1"/>
          <p:nvPr/>
        </p:nvSpPr>
        <p:spPr>
          <a:xfrm>
            <a:off x="2005806" y="5355999"/>
            <a:ext cx="7859486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What is the difference between the two sentences?</a:t>
            </a:r>
            <a:endParaRPr lang="en-US" sz="16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F7F18-5ABB-4AE5-BBF1-855D325C7258}"/>
              </a:ext>
            </a:extLst>
          </p:cNvPr>
          <p:cNvSpPr txBox="1"/>
          <p:nvPr/>
        </p:nvSpPr>
        <p:spPr>
          <a:xfrm>
            <a:off x="5181600" y="723366"/>
            <a:ext cx="1905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Assertive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D3726-403B-4B51-941E-C567741686EC}"/>
              </a:ext>
            </a:extLst>
          </p:cNvPr>
          <p:cNvSpPr txBox="1"/>
          <p:nvPr/>
        </p:nvSpPr>
        <p:spPr>
          <a:xfrm>
            <a:off x="5181600" y="1409166"/>
            <a:ext cx="1905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 Antiqua" panose="02040602050305030304" pitchFamily="18" charset="0"/>
              </a:rPr>
              <a:t>Exlamatory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8859230-D13F-4362-83A1-A854FC154806}"/>
              </a:ext>
            </a:extLst>
          </p:cNvPr>
          <p:cNvSpPr/>
          <p:nvPr/>
        </p:nvSpPr>
        <p:spPr>
          <a:xfrm>
            <a:off x="1676400" y="2171166"/>
            <a:ext cx="685800" cy="5664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ook Antiqua" panose="02040602050305030304" pitchFamily="18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C3CF16A-E2D1-4F0D-928B-A0459FB7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676116"/>
            <a:ext cx="712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5 0.197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4.07407E-6 L -0.05 -0.246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66A350-5804-416C-ABE6-DFB9ABE0E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75" y="725668"/>
            <a:ext cx="5376840" cy="5232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B7171-2B29-44DA-98D7-5EF4152C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39" y="192267"/>
            <a:ext cx="2514600" cy="5766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5D0A3D-513A-4F9D-84E5-FF58857F3791}"/>
              </a:ext>
            </a:extLst>
          </p:cNvPr>
          <p:cNvSpPr txBox="1"/>
          <p:nvPr/>
        </p:nvSpPr>
        <p:spPr>
          <a:xfrm>
            <a:off x="4454129" y="5373868"/>
            <a:ext cx="536298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Sleeping princess</a:t>
            </a:r>
            <a:endParaRPr lang="en-US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E01F257-0712-4916-B1EA-72A217ED1ED8}"/>
              </a:ext>
            </a:extLst>
          </p:cNvPr>
          <p:cNvSpPr/>
          <p:nvPr/>
        </p:nvSpPr>
        <p:spPr>
          <a:xfrm rot="19558378">
            <a:off x="8802004" y="5271779"/>
            <a:ext cx="10668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6C46C347-3FB3-4498-BC25-C514587A7837}"/>
              </a:ext>
            </a:extLst>
          </p:cNvPr>
          <p:cNvSpPr/>
          <p:nvPr/>
        </p:nvSpPr>
        <p:spPr>
          <a:xfrm rot="19687857">
            <a:off x="5241399" y="891694"/>
            <a:ext cx="1066800" cy="228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39825-7236-4423-8D81-C06AC181C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57" y="573268"/>
            <a:ext cx="5558417" cy="5450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979A3-3993-4B86-A736-F949409F19DC}"/>
              </a:ext>
            </a:extLst>
          </p:cNvPr>
          <p:cNvSpPr txBox="1"/>
          <p:nvPr/>
        </p:nvSpPr>
        <p:spPr>
          <a:xfrm>
            <a:off x="4706257" y="613586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Gets up from sleep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AB696990-98B0-40C7-AC3F-5DD9CD04F8BB}"/>
              </a:ext>
            </a:extLst>
          </p:cNvPr>
          <p:cNvSpPr/>
          <p:nvPr/>
        </p:nvSpPr>
        <p:spPr>
          <a:xfrm>
            <a:off x="3029857" y="192267"/>
            <a:ext cx="1752600" cy="119242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Abra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ka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debra</a:t>
            </a:r>
            <a:endParaRPr lang="en-US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39153 0.636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38959 -0.643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-3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10BD75-4ECE-4B8A-9ED2-192034515E82}"/>
              </a:ext>
            </a:extLst>
          </p:cNvPr>
          <p:cNvSpPr txBox="1"/>
          <p:nvPr/>
        </p:nvSpPr>
        <p:spPr>
          <a:xfrm>
            <a:off x="2109429" y="1444173"/>
            <a:ext cx="3810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Haji Md. </a:t>
            </a:r>
            <a:r>
              <a:rPr lang="en-US" sz="2800" b="1" dirty="0" err="1">
                <a:latin typeface="Book Antiqua" panose="02040602050305030304" pitchFamily="18" charset="0"/>
              </a:rPr>
              <a:t>Mohsin</a:t>
            </a:r>
            <a:r>
              <a:rPr lang="en-US" sz="2800" b="1" dirty="0">
                <a:latin typeface="Book Antiqua" panose="02040602050305030304" pitchFamily="18" charset="0"/>
              </a:rPr>
              <a:t> was</a:t>
            </a:r>
            <a:r>
              <a:rPr lang="en-US" sz="1600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DB3BE-55D7-46AD-A9DA-3C28422E949C}"/>
              </a:ext>
            </a:extLst>
          </p:cNvPr>
          <p:cNvSpPr txBox="1"/>
          <p:nvPr/>
        </p:nvSpPr>
        <p:spPr>
          <a:xfrm>
            <a:off x="5919429" y="1444173"/>
            <a:ext cx="3200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a very kind man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64247D0-4183-4239-999F-560404463C06}"/>
              </a:ext>
            </a:extLst>
          </p:cNvPr>
          <p:cNvSpPr/>
          <p:nvPr/>
        </p:nvSpPr>
        <p:spPr>
          <a:xfrm>
            <a:off x="2719029" y="2028948"/>
            <a:ext cx="2057400" cy="40582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Golden Stick</a:t>
            </a:r>
            <a:endParaRPr lang="en-US" sz="1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CAC220E-14D6-4C4A-B03D-25DAFDE3149F}"/>
              </a:ext>
            </a:extLst>
          </p:cNvPr>
          <p:cNvSpPr/>
          <p:nvPr/>
        </p:nvSpPr>
        <p:spPr>
          <a:xfrm>
            <a:off x="6071829" y="2028948"/>
            <a:ext cx="2590800" cy="40582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Silver Stick</a:t>
            </a:r>
            <a:endParaRPr lang="en-US" sz="1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FD6FA-14B4-4B75-855B-11EEEDDBE397}"/>
              </a:ext>
            </a:extLst>
          </p:cNvPr>
          <p:cNvSpPr txBox="1"/>
          <p:nvPr/>
        </p:nvSpPr>
        <p:spPr>
          <a:xfrm>
            <a:off x="2261831" y="3806373"/>
            <a:ext cx="7438157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a very    </a:t>
            </a:r>
            <a:r>
              <a:rPr lang="en-US" sz="2800" b="1" dirty="0">
                <a:latin typeface="Book Antiqua" panose="02040602050305030304" pitchFamily="18" charset="0"/>
              </a:rPr>
              <a:t>kind man Haji Md. </a:t>
            </a:r>
            <a:r>
              <a:rPr lang="en-US" sz="2800" b="1" dirty="0" err="1">
                <a:latin typeface="Book Antiqua" panose="02040602050305030304" pitchFamily="18" charset="0"/>
              </a:rPr>
              <a:t>Mohsin</a:t>
            </a:r>
            <a:r>
              <a:rPr lang="en-US" sz="2800" b="1" dirty="0">
                <a:latin typeface="Book Antiqua" panose="02040602050305030304" pitchFamily="18" charset="0"/>
              </a:rPr>
              <a:t> was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8E650EA-4D6E-4C16-844B-F0B039C61A47}"/>
              </a:ext>
            </a:extLst>
          </p:cNvPr>
          <p:cNvSpPr/>
          <p:nvPr/>
        </p:nvSpPr>
        <p:spPr>
          <a:xfrm>
            <a:off x="2719029" y="730664"/>
            <a:ext cx="4000500" cy="150119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a very= What a/an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Very= How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At the end of the sentence use (!)</a:t>
            </a:r>
            <a:endParaRPr lang="en-US" sz="1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5EB71-9DA3-40E8-901F-9457D1E20457}"/>
              </a:ext>
            </a:extLst>
          </p:cNvPr>
          <p:cNvSpPr txBox="1"/>
          <p:nvPr/>
        </p:nvSpPr>
        <p:spPr>
          <a:xfrm>
            <a:off x="2185629" y="4796973"/>
            <a:ext cx="6934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What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a </a:t>
            </a:r>
            <a:r>
              <a:rPr lang="en-US" sz="2800" b="1" dirty="0">
                <a:latin typeface="Book Antiqua" panose="02040602050305030304" pitchFamily="18" charset="0"/>
              </a:rPr>
              <a:t>kind man Mr. </a:t>
            </a:r>
            <a:r>
              <a:rPr lang="en-US" sz="2800" b="1" dirty="0" err="1">
                <a:latin typeface="Book Antiqua" panose="02040602050305030304" pitchFamily="18" charset="0"/>
              </a:rPr>
              <a:t>Mohsin</a:t>
            </a:r>
            <a:r>
              <a:rPr lang="en-US" sz="2800" b="1" dirty="0">
                <a:latin typeface="Book Antiqua" panose="02040602050305030304" pitchFamily="18" charset="0"/>
              </a:rPr>
              <a:t> was 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716415-84E2-44D8-9B71-70FCD0F86272}"/>
              </a:ext>
            </a:extLst>
          </p:cNvPr>
          <p:cNvSpPr/>
          <p:nvPr/>
        </p:nvSpPr>
        <p:spPr>
          <a:xfrm>
            <a:off x="2261831" y="3806373"/>
            <a:ext cx="1219198" cy="584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A 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2DD6B-B866-407B-9CA9-72CBB34FA8CD}"/>
              </a:ext>
            </a:extLst>
          </p:cNvPr>
          <p:cNvSpPr txBox="1"/>
          <p:nvPr/>
        </p:nvSpPr>
        <p:spPr>
          <a:xfrm>
            <a:off x="8692069" y="1444173"/>
            <a:ext cx="85551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endParaRPr lang="en-US" sz="11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Cloud Callout 4">
            <a:extLst>
              <a:ext uri="{FF2B5EF4-FFF2-40B4-BE49-F238E27FC236}">
                <a16:creationId xmlns:a16="http://schemas.microsoft.com/office/drawing/2014/main" id="{8FB45F95-A8CF-4EB0-85D8-4BB4366D6EDD}"/>
              </a:ext>
            </a:extLst>
          </p:cNvPr>
          <p:cNvSpPr/>
          <p:nvPr/>
        </p:nvSpPr>
        <p:spPr>
          <a:xfrm>
            <a:off x="3481029" y="5482773"/>
            <a:ext cx="3276602" cy="914400"/>
          </a:xfrm>
          <a:prstGeom prst="cloudCallout">
            <a:avLst>
              <a:gd name="adj1" fmla="val -50944"/>
              <a:gd name="adj2" fmla="val -7137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Use of article</a:t>
            </a:r>
            <a:endParaRPr lang="en-US" sz="16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0959DF-0A13-4FBD-A6CB-0B4E6625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29" y="863529"/>
            <a:ext cx="4114157" cy="4771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5911B6-4DC8-4169-AD97-72369D512F32}"/>
              </a:ext>
            </a:extLst>
          </p:cNvPr>
          <p:cNvSpPr txBox="1"/>
          <p:nvPr/>
        </p:nvSpPr>
        <p:spPr>
          <a:xfrm>
            <a:off x="3709629" y="5635173"/>
            <a:ext cx="407605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Haji Md. </a:t>
            </a:r>
            <a:r>
              <a:rPr lang="en-US" sz="2800" b="1" dirty="0" err="1">
                <a:latin typeface="Book Antiqua" panose="02040602050305030304" pitchFamily="18" charset="0"/>
              </a:rPr>
              <a:t>Mohsin</a:t>
            </a:r>
            <a:endParaRPr lang="en-US" sz="1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1111 L -1.875E-6 0.07593 C -1.875E-6 0.11459 0.13347 0.16297 0.24375 0.16297 L 0.4875 0.16297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87 -0.02639 L -0.19818 -0.02639 C -0.24128 -0.02639 -0.29414 0.02616 -0.29414 0.06806 L -0.29414 0.1625 " pathEditMode="relative" rAng="10800000" ptsTypes="AA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1968 L 0.21054 -0.17893 C 0.2431 -0.21944 0.28034 -0.23495 0.3138 -0.22292 C 0.35234 -0.2081 0.37773 -0.17176 0.38971 -0.11296 L 0.447 0.15463 " pathEditMode="relative" rAng="900000" ptsTypes="AAA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 -0.03009 L -0.08802 -0.17685 C -0.11875 -0.21111 -0.15469 -0.22106 -0.18451 -0.20926 C -0.21888 -0.1919 -0.24024 -0.15602 -0.24857 -0.10231 L -0.2905 0.12708 " pathEditMode="relative" rAng="9660000" ptsTypes="AAAAA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3703 L 3.125E-6 0.1462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75 0.4907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04237A-5579-42A9-A905-5249169A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7" y="537028"/>
            <a:ext cx="8153400" cy="607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60A806-6DCA-482B-B283-2293CF3516AF}"/>
              </a:ext>
            </a:extLst>
          </p:cNvPr>
          <p:cNvSpPr txBox="1"/>
          <p:nvPr/>
        </p:nvSpPr>
        <p:spPr>
          <a:xfrm>
            <a:off x="5685312" y="136675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More examples:</a:t>
            </a:r>
            <a:endParaRPr lang="en-US" sz="16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B6269-5770-4E98-AD39-0793CBE06FDA}"/>
              </a:ext>
            </a:extLst>
          </p:cNvPr>
          <p:cNvSpPr txBox="1"/>
          <p:nvPr/>
        </p:nvSpPr>
        <p:spPr>
          <a:xfrm>
            <a:off x="2471057" y="2412009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Assertive	: The cuckoo sings </a:t>
            </a:r>
            <a:r>
              <a:rPr lang="en-US" sz="2400" b="1" dirty="0">
                <a:solidFill>
                  <a:srgbClr val="00B0F0"/>
                </a:solidFill>
                <a:latin typeface="Book Antiqua" panose="02040602050305030304" pitchFamily="18" charset="0"/>
              </a:rPr>
              <a:t>very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sweetly.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Exclamatory	: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How</a:t>
            </a:r>
            <a:r>
              <a:rPr lang="en-US" sz="2400" b="1" dirty="0">
                <a:latin typeface="Book Antiqua" panose="02040602050305030304" pitchFamily="18" charset="0"/>
              </a:rPr>
              <a:t> sweetly the cuckoo sings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</a:t>
            </a:r>
          </a:p>
          <a:p>
            <a:endParaRPr lang="en-US" sz="12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Assertive	: The fox is </a:t>
            </a:r>
            <a:r>
              <a:rPr lang="en-US" sz="2400" b="1" dirty="0">
                <a:solidFill>
                  <a:srgbClr val="00B0F0"/>
                </a:solidFill>
                <a:latin typeface="Book Antiqua" panose="02040602050305030304" pitchFamily="18" charset="0"/>
              </a:rPr>
              <a:t>a very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cunning animal.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Exclamatory: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What a </a:t>
            </a:r>
            <a:r>
              <a:rPr lang="en-US" sz="2400" b="1" dirty="0">
                <a:latin typeface="Book Antiqua" panose="02040602050305030304" pitchFamily="18" charset="0"/>
              </a:rPr>
              <a:t>cunning animal the fox is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8CA36-E4CC-4CA2-9510-239836F0D341}"/>
              </a:ext>
            </a:extLst>
          </p:cNvPr>
          <p:cNvSpPr txBox="1"/>
          <p:nvPr/>
        </p:nvSpPr>
        <p:spPr>
          <a:xfrm>
            <a:off x="2547257" y="526811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Exception:</a:t>
            </a:r>
            <a:endParaRPr lang="en-US" sz="16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646CD-7AB7-4BF6-AAF3-B9D6A93D6E8E}"/>
              </a:ext>
            </a:extLst>
          </p:cNvPr>
          <p:cNvSpPr txBox="1"/>
          <p:nvPr/>
        </p:nvSpPr>
        <p:spPr>
          <a:xfrm>
            <a:off x="4071257" y="5722709"/>
            <a:ext cx="553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anose="02040602050305030304" pitchFamily="18" charset="0"/>
              </a:rPr>
              <a:t>Assertive	: </a:t>
            </a:r>
            <a:r>
              <a:rPr lang="en-US" sz="2400" b="1" dirty="0" err="1">
                <a:latin typeface="Book Antiqua" panose="02040602050305030304" pitchFamily="18" charset="0"/>
              </a:rPr>
              <a:t>Mafij</a:t>
            </a:r>
            <a:r>
              <a:rPr lang="en-US" sz="2400" b="1" dirty="0">
                <a:latin typeface="Book Antiqua" panose="02040602050305030304" pitchFamily="18" charset="0"/>
              </a:rPr>
              <a:t> is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great</a:t>
            </a:r>
            <a:r>
              <a:rPr lang="en-US" sz="2400" b="1" dirty="0">
                <a:latin typeface="Book Antiqua" panose="02040602050305030304" pitchFamily="18" charset="0"/>
              </a:rPr>
              <a:t> fool.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Exclamatory	: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What a</a:t>
            </a:r>
            <a:r>
              <a:rPr lang="en-US" sz="2400" b="1" dirty="0">
                <a:latin typeface="Book Antiqua" panose="02040602050305030304" pitchFamily="18" charset="0"/>
              </a:rPr>
              <a:t> fool </a:t>
            </a:r>
            <a:r>
              <a:rPr lang="en-US" sz="2400" b="1" dirty="0" err="1">
                <a:latin typeface="Book Antiqua" panose="02040602050305030304" pitchFamily="18" charset="0"/>
              </a:rPr>
              <a:t>Mafij</a:t>
            </a:r>
            <a:r>
              <a:rPr lang="en-US" sz="2400" b="1" dirty="0">
                <a:latin typeface="Book Antiqua" panose="02040602050305030304" pitchFamily="18" charset="0"/>
              </a:rPr>
              <a:t> is!</a:t>
            </a:r>
          </a:p>
        </p:txBody>
      </p:sp>
    </p:spTree>
    <p:extLst>
      <p:ext uri="{BB962C8B-B14F-4D97-AF65-F5344CB8AC3E}">
        <p14:creationId xmlns:p14="http://schemas.microsoft.com/office/powerpoint/2010/main" val="24011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432</Words>
  <Application>Microsoft Office PowerPoint</Application>
  <PresentationFormat>Widescreen</PresentationFormat>
  <Paragraphs>85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 Alam</dc:creator>
  <cp:lastModifiedBy>Jahangir Alam</cp:lastModifiedBy>
  <cp:revision>90</cp:revision>
  <dcterms:created xsi:type="dcterms:W3CDTF">2019-11-29T11:38:30Z</dcterms:created>
  <dcterms:modified xsi:type="dcterms:W3CDTF">2019-11-30T16:18:02Z</dcterms:modified>
</cp:coreProperties>
</file>