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notesMasterIdLst>
    <p:notesMasterId r:id="rId18"/>
  </p:notesMasterIdLst>
  <p:handoutMasterIdLst>
    <p:handoutMasterId r:id="rId19"/>
  </p:handoutMasterIdLst>
  <p:sldIdLst>
    <p:sldId id="431" r:id="rId2"/>
    <p:sldId id="395" r:id="rId3"/>
    <p:sldId id="434" r:id="rId4"/>
    <p:sldId id="433" r:id="rId5"/>
    <p:sldId id="415" r:id="rId6"/>
    <p:sldId id="396" r:id="rId7"/>
    <p:sldId id="414" r:id="rId8"/>
    <p:sldId id="432" r:id="rId9"/>
    <p:sldId id="390" r:id="rId10"/>
    <p:sldId id="393" r:id="rId11"/>
    <p:sldId id="392" r:id="rId12"/>
    <p:sldId id="384" r:id="rId13"/>
    <p:sldId id="430" r:id="rId14"/>
    <p:sldId id="371" r:id="rId15"/>
    <p:sldId id="314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BC2A2574-6CD1-4E1D-820D-D40EE4696DC1}">
          <p14:sldIdLst>
            <p14:sldId id="431"/>
            <p14:sldId id="395"/>
            <p14:sldId id="434"/>
            <p14:sldId id="433"/>
            <p14:sldId id="415"/>
            <p14:sldId id="396"/>
            <p14:sldId id="414"/>
            <p14:sldId id="432"/>
            <p14:sldId id="390"/>
            <p14:sldId id="393"/>
            <p14:sldId id="392"/>
            <p14:sldId id="384"/>
            <p14:sldId id="430"/>
            <p14:sldId id="371"/>
            <p14:sldId id="314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FF"/>
    <a:srgbClr val="33CC33"/>
    <a:srgbClr val="00CC00"/>
    <a:srgbClr val="3333FF"/>
    <a:srgbClr val="FFCC00"/>
    <a:srgbClr val="FF9900"/>
    <a:srgbClr val="FFCC99"/>
    <a:srgbClr val="FFCC66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3805" autoAdjust="0"/>
  </p:normalViewPr>
  <p:slideViewPr>
    <p:cSldViewPr>
      <p:cViewPr varScale="1">
        <p:scale>
          <a:sx n="70" d="100"/>
          <a:sy n="70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49" d="100"/>
        <a:sy n="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940E0-4CA3-45C0-BED3-F9FB1021AE4C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FB118-168B-497E-946E-7207A3571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91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CAECD-9822-4C26-AFC4-0C0E5EC15333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5E4FF-521A-4C02-B2CD-6F1024A670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045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5E4FF-521A-4C02-B2CD-6F1024A670B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11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5E4FF-521A-4C02-B2CD-6F1024A670B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07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প্রতিক্ষেত্রে</a:t>
            </a:r>
            <a:r>
              <a:rPr lang="en-US" dirty="0" smtClean="0"/>
              <a:t> </a:t>
            </a:r>
            <a:r>
              <a:rPr lang="en-US" dirty="0" err="1" smtClean="0"/>
              <a:t>দ্বিপদী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রাশির</a:t>
            </a:r>
            <a:r>
              <a:rPr lang="en-US" baseline="0" dirty="0" smtClean="0"/>
              <a:t> Y </a:t>
            </a:r>
            <a:r>
              <a:rPr lang="bn-BD" baseline="0" dirty="0" smtClean="0"/>
              <a:t>এর সহগ</a:t>
            </a:r>
            <a:r>
              <a:rPr lang="en-US" baseline="0" dirty="0" smtClean="0"/>
              <a:t> 1 </a:t>
            </a:r>
            <a:r>
              <a:rPr lang="bn-BD" baseline="0" dirty="0" smtClean="0"/>
              <a:t> ধরা হয়েছে।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5E4FF-521A-4C02-B2CD-6F1024A670B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59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এখানে,</a:t>
            </a:r>
            <a:r>
              <a:rPr lang="bn-BD" baseline="0" dirty="0" smtClean="0"/>
              <a:t> </a:t>
            </a:r>
            <a:r>
              <a:rPr lang="bn-BD" dirty="0" smtClean="0"/>
              <a:t>প্রতিটি</a:t>
            </a:r>
            <a:r>
              <a:rPr lang="bn-BD" baseline="0" dirty="0" smtClean="0"/>
              <a:t> বিস্তৃতির প্রথমে এক আছে। পরবর্তী সাংখ্য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চলক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এর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সাথে</a:t>
            </a:r>
            <a:r>
              <a:rPr lang="en-US" baseline="0" dirty="0" smtClean="0"/>
              <a:t> </a:t>
            </a:r>
            <a:r>
              <a:rPr lang="bn-BD" baseline="0" dirty="0" smtClean="0"/>
              <a:t>গুণ আকারে আছে। </a:t>
            </a:r>
            <a:r>
              <a:rPr lang="en-US" baseline="0" dirty="0" smtClean="0"/>
              <a:t>y </a:t>
            </a:r>
            <a:r>
              <a:rPr lang="bn-BD" baseline="0" dirty="0" smtClean="0"/>
              <a:t>এর ঘাত</a:t>
            </a:r>
            <a:r>
              <a:rPr lang="en-US" baseline="0" dirty="0" smtClean="0"/>
              <a:t> 1, 2, 3, …. </a:t>
            </a:r>
            <a:r>
              <a:rPr lang="bn-BD" baseline="0" dirty="0" smtClean="0"/>
              <a:t> বৃদ্ধি পেয়ে দ্বিপদী ঘাতের সমান হয়ে শেষ হয়েছে।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5E4FF-521A-4C02-B2CD-6F1024A670B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00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এখানে</a:t>
            </a:r>
            <a:r>
              <a:rPr lang="bn-BD" baseline="0" dirty="0" smtClean="0"/>
              <a:t> প্রতিক্ষেত্রে প্রথমে ও শেষে </a:t>
            </a:r>
            <a:r>
              <a:rPr lang="en-US" baseline="0" dirty="0" smtClean="0"/>
              <a:t>(</a:t>
            </a:r>
            <a:r>
              <a:rPr lang="bn-BD" baseline="0" dirty="0" smtClean="0"/>
              <a:t>বাম ও ডান </a:t>
            </a:r>
            <a:r>
              <a:rPr lang="en-US" baseline="0" dirty="0" smtClean="0"/>
              <a:t>)</a:t>
            </a:r>
            <a:r>
              <a:rPr lang="bn-BD" baseline="0" dirty="0" smtClean="0"/>
              <a:t> </a:t>
            </a:r>
            <a:r>
              <a:rPr lang="en-US" baseline="0" dirty="0" smtClean="0"/>
              <a:t>1 </a:t>
            </a:r>
            <a:r>
              <a:rPr lang="bn-BD" baseline="0" dirty="0" smtClean="0"/>
              <a:t>আছে। ত্রিভুজের মাঝখানের সংখ্যাগুলোর প্রত্যেকটি ঠিক উপরের দুইটি সংখ্যার যোগফল</a:t>
            </a:r>
            <a:r>
              <a:rPr lang="en-US" baseline="0" dirty="0" smtClean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5E4FF-521A-4C02-B2CD-6F1024A670B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06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এখানে,</a:t>
            </a:r>
            <a:r>
              <a:rPr lang="bn-BD" baseline="0" dirty="0" smtClean="0"/>
              <a:t> </a:t>
            </a:r>
            <a:r>
              <a:rPr lang="bn-BD" dirty="0" smtClean="0"/>
              <a:t>প্রতিটি</a:t>
            </a:r>
            <a:r>
              <a:rPr lang="bn-BD" baseline="0" dirty="0" smtClean="0"/>
              <a:t> বিস্তৃতির প্রথমে </a:t>
            </a:r>
            <a:r>
              <a:rPr lang="en-US" baseline="0" dirty="0" smtClean="0"/>
              <a:t>1 </a:t>
            </a:r>
            <a:r>
              <a:rPr lang="bn-BD" baseline="0" dirty="0" smtClean="0"/>
              <a:t>আছে। পরবর্তী সাংখ্য</a:t>
            </a:r>
            <a:r>
              <a:rPr lang="en-US" baseline="0" dirty="0" smtClean="0"/>
              <a:t>র(</a:t>
            </a:r>
            <a:r>
              <a:rPr lang="bn-BD" baseline="0" dirty="0" smtClean="0"/>
              <a:t>সহগ</a:t>
            </a:r>
            <a:r>
              <a:rPr lang="en-US" baseline="0" dirty="0" smtClean="0"/>
              <a:t>)</a:t>
            </a:r>
            <a:r>
              <a:rPr lang="bn-BD" baseline="0" dirty="0" smtClean="0"/>
              <a:t> সাথে </a:t>
            </a:r>
            <a:r>
              <a:rPr lang="en-US" baseline="0" dirty="0" smtClean="0"/>
              <a:t>y </a:t>
            </a:r>
            <a:r>
              <a:rPr lang="bn-BD" baseline="0" dirty="0" smtClean="0"/>
              <a:t>(</a:t>
            </a:r>
            <a:r>
              <a:rPr lang="en-US" baseline="0" dirty="0" smtClean="0"/>
              <a:t> y </a:t>
            </a:r>
            <a:r>
              <a:rPr lang="bn-BD" baseline="0" dirty="0" smtClean="0"/>
              <a:t>এর বিভিন্ন ঘাতসহ) গুণ আকারে আছে। </a:t>
            </a:r>
            <a:r>
              <a:rPr lang="en-US" baseline="0" dirty="0" smtClean="0"/>
              <a:t>y </a:t>
            </a:r>
            <a:r>
              <a:rPr lang="bn-BD" baseline="0" dirty="0" smtClean="0"/>
              <a:t>এর ঘাত</a:t>
            </a:r>
            <a:r>
              <a:rPr lang="en-US" baseline="0" dirty="0" smtClean="0"/>
              <a:t> 1, 2, 3, …. </a:t>
            </a:r>
            <a:r>
              <a:rPr lang="bn-BD" baseline="0" dirty="0" smtClean="0"/>
              <a:t> বৃদ্ধি পেয়ে দ্বিপদী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রাশির</a:t>
            </a:r>
            <a:r>
              <a:rPr lang="bn-BD" baseline="0" dirty="0" smtClean="0"/>
              <a:t> ঘাতের সমান হয়ে শেষ হয়েছে।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5E4FF-521A-4C02-B2CD-6F1024A670B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17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প্রয়োজনে</a:t>
            </a:r>
            <a:r>
              <a:rPr lang="bn-BD" baseline="0" dirty="0" smtClean="0"/>
              <a:t> শিক্ষক সহায়তা করতে পারেন।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5E4FF-521A-4C02-B2CD-6F1024A670B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19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প্রয়োজনে</a:t>
            </a:r>
            <a:r>
              <a:rPr lang="bn-BD" baseline="0" dirty="0" smtClean="0"/>
              <a:t> শিক্ষক সহায়তা করতে পারেন।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5E4FF-521A-4C02-B2CD-6F1024A670B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98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82AB-A5A1-46FB-9890-940BD58EBEFB}" type="datetime12">
              <a:rPr lang="en-US" smtClean="0"/>
              <a:t>11:37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5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5924-D2A3-45B7-8472-B3AC3FD30FB8}" type="datetime12">
              <a:rPr lang="en-US" smtClean="0"/>
              <a:t>11:37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5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962B9-9C51-494B-BC14-0A8D504ACE36}" type="datetime12">
              <a:rPr lang="en-US" smtClean="0"/>
              <a:t>11:37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1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5A90-4522-493B-968C-517383758B57}" type="datetime12">
              <a:rPr lang="en-US" smtClean="0"/>
              <a:t>11:37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2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E43-F80B-4B9A-9473-47547CF805D1}" type="datetime12">
              <a:rPr lang="en-US" smtClean="0"/>
              <a:t>11:37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80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67A98-EFD5-4630-B163-680716E3D2AF}" type="datetime12">
              <a:rPr lang="en-US" smtClean="0"/>
              <a:t>11:37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2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2E3F-AAE2-40D4-B28C-02BC043D3CE8}" type="datetime12">
              <a:rPr lang="en-US" smtClean="0"/>
              <a:t>11:37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1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CF74-BFBD-4BCF-AF3B-823F4456F073}" type="datetime12">
              <a:rPr lang="en-US" smtClean="0"/>
              <a:t>11:37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37E8-6BDC-43C0-B9C9-11F5C354418E}" type="datetime12">
              <a:rPr lang="en-US" smtClean="0"/>
              <a:t>11:37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7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A0A8-4779-4BB5-A992-DD607A70D396}" type="datetime12">
              <a:rPr lang="en-US" smtClean="0"/>
              <a:t>11:37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2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4732-D0E7-470F-808F-2621C3154027}" type="datetime12">
              <a:rPr lang="en-US" smtClean="0"/>
              <a:t>11:37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D5F34-8C85-4CA2-9375-9E1DEEF76E46}" type="datetime12">
              <a:rPr lang="en-US" smtClean="0"/>
              <a:t>11:37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3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0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26" Type="http://schemas.openxmlformats.org/officeDocument/2006/relationships/image" Target="../media/image39.png"/><Relationship Id="rId3" Type="http://schemas.openxmlformats.org/officeDocument/2006/relationships/image" Target="../media/image160.png"/><Relationship Id="rId21" Type="http://schemas.openxmlformats.org/officeDocument/2006/relationships/image" Target="../media/image34.png"/><Relationship Id="rId7" Type="http://schemas.openxmlformats.org/officeDocument/2006/relationships/image" Target="../media/image20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5" Type="http://schemas.openxmlformats.org/officeDocument/2006/relationships/image" Target="../media/image38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29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0.png"/><Relationship Id="rId11" Type="http://schemas.openxmlformats.org/officeDocument/2006/relationships/image" Target="../media/image240.png"/><Relationship Id="rId24" Type="http://schemas.openxmlformats.org/officeDocument/2006/relationships/image" Target="../media/image37.png"/><Relationship Id="rId32" Type="http://schemas.openxmlformats.org/officeDocument/2006/relationships/image" Target="../media/image45.png"/><Relationship Id="rId5" Type="http://schemas.openxmlformats.org/officeDocument/2006/relationships/image" Target="../media/image180.png"/><Relationship Id="rId15" Type="http://schemas.openxmlformats.org/officeDocument/2006/relationships/image" Target="../media/image28.png"/><Relationship Id="rId23" Type="http://schemas.openxmlformats.org/officeDocument/2006/relationships/image" Target="../media/image36.png"/><Relationship Id="rId28" Type="http://schemas.openxmlformats.org/officeDocument/2006/relationships/image" Target="../media/image41.png"/><Relationship Id="rId10" Type="http://schemas.openxmlformats.org/officeDocument/2006/relationships/image" Target="../media/image230.png"/><Relationship Id="rId19" Type="http://schemas.openxmlformats.org/officeDocument/2006/relationships/image" Target="../media/image32.png"/><Relationship Id="rId31" Type="http://schemas.openxmlformats.org/officeDocument/2006/relationships/image" Target="../media/image44.png"/><Relationship Id="rId4" Type="http://schemas.openxmlformats.org/officeDocument/2006/relationships/image" Target="../media/image170.png"/><Relationship Id="rId9" Type="http://schemas.openxmlformats.org/officeDocument/2006/relationships/image" Target="../media/image220.png"/><Relationship Id="rId14" Type="http://schemas.openxmlformats.org/officeDocument/2006/relationships/image" Target="../media/image27.png"/><Relationship Id="rId22" Type="http://schemas.openxmlformats.org/officeDocument/2006/relationships/image" Target="../media/image35.png"/><Relationship Id="rId27" Type="http://schemas.openxmlformats.org/officeDocument/2006/relationships/image" Target="../media/image40.png"/><Relationship Id="rId30" Type="http://schemas.openxmlformats.org/officeDocument/2006/relationships/image" Target="../media/image4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18" Type="http://schemas.openxmlformats.org/officeDocument/2006/relationships/image" Target="../media/image6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12" Type="http://schemas.openxmlformats.org/officeDocument/2006/relationships/image" Target="../media/image24.png"/><Relationship Id="rId17" Type="http://schemas.openxmlformats.org/officeDocument/2006/relationships/image" Target="../media/image60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57.png"/><Relationship Id="rId20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5" Type="http://schemas.openxmlformats.org/officeDocument/2006/relationships/image" Target="../media/image58.png"/><Relationship Id="rId10" Type="http://schemas.openxmlformats.org/officeDocument/2006/relationships/image" Target="../media/image53.png"/><Relationship Id="rId19" Type="http://schemas.openxmlformats.org/officeDocument/2006/relationships/image" Target="../media/image62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Relationship Id="rId14" Type="http://schemas.openxmlformats.org/officeDocument/2006/relationships/image" Target="../media/image5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1.png"/><Relationship Id="rId3" Type="http://schemas.openxmlformats.org/officeDocument/2006/relationships/image" Target="../media/image131.png"/><Relationship Id="rId7" Type="http://schemas.openxmlformats.org/officeDocument/2006/relationships/image" Target="../media/image17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1.png"/><Relationship Id="rId5" Type="http://schemas.openxmlformats.org/officeDocument/2006/relationships/image" Target="../media/image151.png"/><Relationship Id="rId10" Type="http://schemas.openxmlformats.org/officeDocument/2006/relationships/image" Target="../media/image201.png"/><Relationship Id="rId4" Type="http://schemas.openxmlformats.org/officeDocument/2006/relationships/image" Target="../media/image141.png"/><Relationship Id="rId9" Type="http://schemas.openxmlformats.org/officeDocument/2006/relationships/image" Target="../media/image19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0.png"/><Relationship Id="rId13" Type="http://schemas.openxmlformats.org/officeDocument/2006/relationships/image" Target="../media/image100.png"/><Relationship Id="rId3" Type="http://schemas.openxmlformats.org/officeDocument/2006/relationships/image" Target="../media/image140.png"/><Relationship Id="rId7" Type="http://schemas.openxmlformats.org/officeDocument/2006/relationships/image" Target="../media/image410.png"/><Relationship Id="rId12" Type="http://schemas.openxmlformats.org/officeDocument/2006/relationships/image" Target="../media/image90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0.png"/><Relationship Id="rId11" Type="http://schemas.openxmlformats.org/officeDocument/2006/relationships/image" Target="../media/image80.png"/><Relationship Id="rId5" Type="http://schemas.openxmlformats.org/officeDocument/2006/relationships/image" Target="../media/image231.png"/><Relationship Id="rId15" Type="http://schemas.openxmlformats.org/officeDocument/2006/relationships/image" Target="../media/image120.png"/><Relationship Id="rId10" Type="http://schemas.openxmlformats.org/officeDocument/2006/relationships/image" Target="../media/image70.png"/><Relationship Id="rId4" Type="http://schemas.openxmlformats.org/officeDocument/2006/relationships/image" Target="../media/image150.png"/><Relationship Id="rId9" Type="http://schemas.openxmlformats.org/officeDocument/2006/relationships/image" Target="../media/image63.png"/><Relationship Id="rId14" Type="http://schemas.openxmlformats.org/officeDocument/2006/relationships/image" Target="../media/image1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29597"/>
            <a:ext cx="4495800" cy="58950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05400" y="3230940"/>
            <a:ext cx="358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rgbClr val="33CC33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585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62200" y="152400"/>
                <a:ext cx="4572000" cy="64633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bn-BD" sz="36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𝑦</m:t>
                        </m:r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bn-BD" sz="3600" dirty="0" smtClean="0">
                    <a:latin typeface="NikoshBAN" pitchFamily="2" charset="0"/>
                    <a:cs typeface="NikoshBAN" pitchFamily="2" charset="0"/>
                  </a:rPr>
                  <a:t>পদের বিস্তৃতি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152400"/>
                <a:ext cx="457200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90600" y="1905000"/>
                <a:ext cx="2438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 )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9900"/>
                          </a:solidFill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905000"/>
                <a:ext cx="24384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19600" y="1905000"/>
                <a:ext cx="2438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FF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>
                  <a:solidFill>
                    <a:srgbClr val="FF00FF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905000"/>
                <a:ext cx="24384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66800" y="2454320"/>
                <a:ext cx="2133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 )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99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454320"/>
                <a:ext cx="21336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91000" y="2508912"/>
                <a:ext cx="2819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FF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800" b="0" i="1" smtClean="0">
                          <a:solidFill>
                            <a:srgbClr val="FF00FF"/>
                          </a:solidFill>
                          <a:latin typeface="Cambria Math"/>
                        </a:rPr>
                        <m:t>         </m:t>
                      </m:r>
                      <m:r>
                        <a:rPr lang="en-US" sz="2800" b="0" i="1" smtClean="0">
                          <a:solidFill>
                            <a:srgbClr val="FF00FF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>
                  <a:solidFill>
                    <a:srgbClr val="FF00FF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508912"/>
                <a:ext cx="281940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19200" y="3058232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058232"/>
                <a:ext cx="2057400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962400" y="3069608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FF"/>
                </a:solidFill>
              </a:rPr>
              <a:t>       1        2          1 </a:t>
            </a:r>
            <a:endParaRPr lang="en-US" sz="2800" dirty="0">
              <a:solidFill>
                <a:srgbClr val="FF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219200" y="3722424"/>
                <a:ext cx="1905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722424"/>
                <a:ext cx="1905000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588" r="-95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810000" y="37338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FF"/>
                </a:solidFill>
              </a:rPr>
              <a:t>  1          3          3          1</a:t>
            </a:r>
            <a:endParaRPr lang="en-US" sz="2800" dirty="0">
              <a:solidFill>
                <a:srgbClr val="FF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183944" y="4309264"/>
                <a:ext cx="2133600" cy="52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3944" y="4309264"/>
                <a:ext cx="2133600" cy="528093"/>
              </a:xfrm>
              <a:prstGeom prst="rect">
                <a:avLst/>
              </a:prstGeom>
              <a:blipFill rotWithShape="1">
                <a:blip r:embed="rId10"/>
                <a:stretch>
                  <a:fillRect t="-10345" b="-3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835320" y="4313832"/>
            <a:ext cx="5867400" cy="528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FF"/>
                </a:solidFill>
              </a:rPr>
              <a:t>       1          4          6             4           1 </a:t>
            </a:r>
            <a:endParaRPr lang="en-US" sz="2800" dirty="0">
              <a:solidFill>
                <a:srgbClr val="FF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43000" y="4953000"/>
                <a:ext cx="2022144" cy="52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953000"/>
                <a:ext cx="2022144" cy="528093"/>
              </a:xfrm>
              <a:prstGeom prst="rect">
                <a:avLst/>
              </a:prstGeom>
              <a:blipFill rotWithShape="1">
                <a:blip r:embed="rId11"/>
                <a:stretch>
                  <a:fillRect t="-930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2911520" y="4953000"/>
            <a:ext cx="623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FF"/>
                </a:solidFill>
              </a:rPr>
              <a:t> 1         5          10           10          5      1</a:t>
            </a:r>
            <a:endParaRPr lang="en-US" sz="2800" dirty="0">
              <a:solidFill>
                <a:srgbClr val="FF00FF"/>
              </a:solidFill>
            </a:endParaRPr>
          </a:p>
        </p:txBody>
      </p:sp>
      <p:sp>
        <p:nvSpPr>
          <p:cNvPr id="18" name="Isosceles Triangle 17"/>
          <p:cNvSpPr/>
          <p:nvPr/>
        </p:nvSpPr>
        <p:spPr>
          <a:xfrm>
            <a:off x="2514600" y="1850408"/>
            <a:ext cx="6308680" cy="3581400"/>
          </a:xfrm>
          <a:prstGeom prst="triangl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724400" y="2354240"/>
            <a:ext cx="1752600" cy="874691"/>
            <a:chOff x="-2438400" y="1107744"/>
            <a:chExt cx="1752600" cy="1254456"/>
          </a:xfrm>
        </p:grpSpPr>
        <p:sp>
          <p:nvSpPr>
            <p:cNvPr id="19" name="Down Arrow Callout 18"/>
            <p:cNvSpPr/>
            <p:nvPr/>
          </p:nvSpPr>
          <p:spPr>
            <a:xfrm>
              <a:off x="-2438400" y="1191904"/>
              <a:ext cx="1752600" cy="1170296"/>
            </a:xfrm>
            <a:prstGeom prst="downArrowCallout">
              <a:avLst>
                <a:gd name="adj1" fmla="val 51269"/>
                <a:gd name="adj2" fmla="val 40522"/>
                <a:gd name="adj3" fmla="val 25000"/>
                <a:gd name="adj4" fmla="val 6497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0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21" name="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Group 22"/>
          <p:cNvGrpSpPr/>
          <p:nvPr/>
        </p:nvGrpSpPr>
        <p:grpSpPr>
          <a:xfrm>
            <a:off x="4259240" y="2936544"/>
            <a:ext cx="1752600" cy="1254456"/>
            <a:chOff x="-2438400" y="1107744"/>
            <a:chExt cx="1752600" cy="1254456"/>
          </a:xfrm>
        </p:grpSpPr>
        <p:sp>
          <p:nvSpPr>
            <p:cNvPr id="24" name="Down Arrow Callout 23"/>
            <p:cNvSpPr/>
            <p:nvPr/>
          </p:nvSpPr>
          <p:spPr>
            <a:xfrm>
              <a:off x="-2438400" y="1191904"/>
              <a:ext cx="1752600" cy="1170296"/>
            </a:xfrm>
            <a:prstGeom prst="downArrowCallout">
              <a:avLst>
                <a:gd name="adj1" fmla="val 51269"/>
                <a:gd name="adj2" fmla="val 40522"/>
                <a:gd name="adj3" fmla="val 25000"/>
                <a:gd name="adj4" fmla="val 6497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tangle 24"/>
                <p:cNvSpPr/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5" name="Rectangle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0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up 26"/>
          <p:cNvGrpSpPr/>
          <p:nvPr/>
        </p:nvGrpSpPr>
        <p:grpSpPr>
          <a:xfrm>
            <a:off x="5252112" y="2936544"/>
            <a:ext cx="1752600" cy="1254456"/>
            <a:chOff x="-2438400" y="1107744"/>
            <a:chExt cx="1752600" cy="1254456"/>
          </a:xfrm>
        </p:grpSpPr>
        <p:sp>
          <p:nvSpPr>
            <p:cNvPr id="28" name="Down Arrow Callout 27"/>
            <p:cNvSpPr/>
            <p:nvPr/>
          </p:nvSpPr>
          <p:spPr>
            <a:xfrm>
              <a:off x="-2438400" y="1191904"/>
              <a:ext cx="1752600" cy="1170296"/>
            </a:xfrm>
            <a:prstGeom prst="downArrowCallout">
              <a:avLst>
                <a:gd name="adj1" fmla="val 51269"/>
                <a:gd name="adj2" fmla="val 40522"/>
                <a:gd name="adj3" fmla="val 25000"/>
                <a:gd name="adj4" fmla="val 6497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Rectangle 28"/>
                <p:cNvSpPr/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9" name="Rectangle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/>
                <p:cNvSpPr/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0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30" name="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Group 30"/>
          <p:cNvGrpSpPr/>
          <p:nvPr/>
        </p:nvGrpSpPr>
        <p:grpSpPr>
          <a:xfrm>
            <a:off x="3733800" y="3657600"/>
            <a:ext cx="1752600" cy="1254456"/>
            <a:chOff x="-2438400" y="1107744"/>
            <a:chExt cx="1752600" cy="1254456"/>
          </a:xfrm>
        </p:grpSpPr>
        <p:sp>
          <p:nvSpPr>
            <p:cNvPr id="32" name="Down Arrow Callout 31"/>
            <p:cNvSpPr/>
            <p:nvPr/>
          </p:nvSpPr>
          <p:spPr>
            <a:xfrm>
              <a:off x="-2438400" y="1191904"/>
              <a:ext cx="1752600" cy="1170296"/>
            </a:xfrm>
            <a:prstGeom prst="downArrowCallout">
              <a:avLst>
                <a:gd name="adj1" fmla="val 51269"/>
                <a:gd name="adj2" fmla="val 40522"/>
                <a:gd name="adj3" fmla="val 25000"/>
                <a:gd name="adj4" fmla="val 6497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Rectangle 32"/>
                <p:cNvSpPr/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33" name="Rectangle 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/>
                <p:cNvSpPr/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0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5" name="Group 34"/>
          <p:cNvGrpSpPr/>
          <p:nvPr/>
        </p:nvGrpSpPr>
        <p:grpSpPr>
          <a:xfrm>
            <a:off x="4710752" y="3665560"/>
            <a:ext cx="1752600" cy="1254456"/>
            <a:chOff x="-2438400" y="1107744"/>
            <a:chExt cx="1752600" cy="1254456"/>
          </a:xfrm>
        </p:grpSpPr>
        <p:sp>
          <p:nvSpPr>
            <p:cNvPr id="36" name="Down Arrow Callout 35"/>
            <p:cNvSpPr/>
            <p:nvPr/>
          </p:nvSpPr>
          <p:spPr>
            <a:xfrm>
              <a:off x="-2438400" y="1191904"/>
              <a:ext cx="1752600" cy="1170296"/>
            </a:xfrm>
            <a:prstGeom prst="downArrowCallout">
              <a:avLst>
                <a:gd name="adj1" fmla="val 51269"/>
                <a:gd name="adj2" fmla="val 40522"/>
                <a:gd name="adj3" fmla="val 25000"/>
                <a:gd name="adj4" fmla="val 6497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 36"/>
                <p:cNvSpPr/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37" name="Rectangle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Rectangle 37"/>
                <p:cNvSpPr/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0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38" name="Rectangle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9" name="Group 38"/>
          <p:cNvGrpSpPr/>
          <p:nvPr/>
        </p:nvGrpSpPr>
        <p:grpSpPr>
          <a:xfrm>
            <a:off x="5791200" y="3679208"/>
            <a:ext cx="1752600" cy="1254456"/>
            <a:chOff x="-2438400" y="1107744"/>
            <a:chExt cx="1752600" cy="1254456"/>
          </a:xfrm>
        </p:grpSpPr>
        <p:sp>
          <p:nvSpPr>
            <p:cNvPr id="40" name="Down Arrow Callout 39"/>
            <p:cNvSpPr/>
            <p:nvPr/>
          </p:nvSpPr>
          <p:spPr>
            <a:xfrm>
              <a:off x="-2438400" y="1191904"/>
              <a:ext cx="1752600" cy="1170296"/>
            </a:xfrm>
            <a:prstGeom prst="downArrowCallout">
              <a:avLst>
                <a:gd name="adj1" fmla="val 51269"/>
                <a:gd name="adj2" fmla="val 40522"/>
                <a:gd name="adj3" fmla="val 25000"/>
                <a:gd name="adj4" fmla="val 6497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Rectangle 40"/>
                <p:cNvSpPr/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41" name="Rectangle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Rectangle 41"/>
                <p:cNvSpPr/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0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42" name="Rectangle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3" name="Group 42"/>
          <p:cNvGrpSpPr/>
          <p:nvPr/>
        </p:nvGrpSpPr>
        <p:grpSpPr>
          <a:xfrm>
            <a:off x="3192440" y="4191000"/>
            <a:ext cx="1752600" cy="1254456"/>
            <a:chOff x="-2438400" y="1107744"/>
            <a:chExt cx="1752600" cy="1254456"/>
          </a:xfrm>
        </p:grpSpPr>
        <p:sp>
          <p:nvSpPr>
            <p:cNvPr id="44" name="Down Arrow Callout 43"/>
            <p:cNvSpPr/>
            <p:nvPr/>
          </p:nvSpPr>
          <p:spPr>
            <a:xfrm>
              <a:off x="-2438400" y="1191904"/>
              <a:ext cx="1752600" cy="1170296"/>
            </a:xfrm>
            <a:prstGeom prst="downArrowCallout">
              <a:avLst>
                <a:gd name="adj1" fmla="val 51269"/>
                <a:gd name="adj2" fmla="val 40522"/>
                <a:gd name="adj3" fmla="val 25000"/>
                <a:gd name="adj4" fmla="val 6497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Rectangle 44"/>
                <p:cNvSpPr/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45" name="Rectangle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  <a:blipFill rotWithShape="1"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Rectangle 45"/>
                <p:cNvSpPr/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0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46" name="Rectangle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  <a:blipFill rotWithShape="1"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Group 46"/>
          <p:cNvGrpSpPr/>
          <p:nvPr/>
        </p:nvGrpSpPr>
        <p:grpSpPr>
          <a:xfrm>
            <a:off x="4302456" y="4218296"/>
            <a:ext cx="1752600" cy="1254456"/>
            <a:chOff x="-2438400" y="1107744"/>
            <a:chExt cx="1752600" cy="1254456"/>
          </a:xfrm>
        </p:grpSpPr>
        <p:sp>
          <p:nvSpPr>
            <p:cNvPr id="48" name="Down Arrow Callout 47"/>
            <p:cNvSpPr/>
            <p:nvPr/>
          </p:nvSpPr>
          <p:spPr>
            <a:xfrm>
              <a:off x="-2438400" y="1191904"/>
              <a:ext cx="1752600" cy="1170296"/>
            </a:xfrm>
            <a:prstGeom prst="downArrowCallout">
              <a:avLst>
                <a:gd name="adj1" fmla="val 51269"/>
                <a:gd name="adj2" fmla="val 40522"/>
                <a:gd name="adj3" fmla="val 25000"/>
                <a:gd name="adj4" fmla="val 6497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Rectangle 48"/>
                <p:cNvSpPr/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49" name="Rectangle 4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  <a:blipFill rotWithShape="1"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Rectangle 49"/>
                <p:cNvSpPr/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0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50" name="Rectangle 4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  <a:blipFill rotWithShape="1"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1" name="Group 50"/>
          <p:cNvGrpSpPr/>
          <p:nvPr/>
        </p:nvGrpSpPr>
        <p:grpSpPr>
          <a:xfrm>
            <a:off x="5239608" y="4212608"/>
            <a:ext cx="2299648" cy="1254456"/>
            <a:chOff x="-2438400" y="1107744"/>
            <a:chExt cx="1752600" cy="1254456"/>
          </a:xfrm>
        </p:grpSpPr>
        <p:sp>
          <p:nvSpPr>
            <p:cNvPr id="52" name="Down Arrow Callout 51"/>
            <p:cNvSpPr/>
            <p:nvPr/>
          </p:nvSpPr>
          <p:spPr>
            <a:xfrm>
              <a:off x="-2438400" y="1191904"/>
              <a:ext cx="1752600" cy="1170296"/>
            </a:xfrm>
            <a:prstGeom prst="downArrowCallout">
              <a:avLst>
                <a:gd name="adj1" fmla="val 51269"/>
                <a:gd name="adj2" fmla="val 40522"/>
                <a:gd name="adj3" fmla="val 25000"/>
                <a:gd name="adj4" fmla="val 6497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Rectangle 52"/>
                <p:cNvSpPr/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3" name="Rectangle 5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107744"/>
                  <a:ext cx="583814" cy="584775"/>
                </a:xfrm>
                <a:prstGeom prst="rect">
                  <a:avLst/>
                </a:prstGeom>
                <a:blipFill rotWithShape="1"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Rectangle 53"/>
                <p:cNvSpPr/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0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54" name="Rectangle 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  <a:blipFill rotWithShape="1"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5" name="Group 54"/>
          <p:cNvGrpSpPr/>
          <p:nvPr/>
        </p:nvGrpSpPr>
        <p:grpSpPr>
          <a:xfrm>
            <a:off x="6525904" y="4247864"/>
            <a:ext cx="1982344" cy="1254456"/>
            <a:chOff x="-2438400" y="1107744"/>
            <a:chExt cx="1752600" cy="1254456"/>
          </a:xfrm>
        </p:grpSpPr>
        <p:sp>
          <p:nvSpPr>
            <p:cNvPr id="56" name="Down Arrow Callout 55"/>
            <p:cNvSpPr/>
            <p:nvPr/>
          </p:nvSpPr>
          <p:spPr>
            <a:xfrm>
              <a:off x="-2438400" y="1191904"/>
              <a:ext cx="1752600" cy="1170296"/>
            </a:xfrm>
            <a:prstGeom prst="downArrowCallout">
              <a:avLst>
                <a:gd name="adj1" fmla="val 51269"/>
                <a:gd name="adj2" fmla="val 40522"/>
                <a:gd name="adj3" fmla="val 25000"/>
                <a:gd name="adj4" fmla="val 6497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Rectangle 56"/>
                <p:cNvSpPr/>
                <p:nvPr/>
              </p:nvSpPr>
              <p:spPr>
                <a:xfrm>
                  <a:off x="-1828800" y="1107744"/>
                  <a:ext cx="760856" cy="58477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7" name="Rectangle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107744"/>
                  <a:ext cx="760856" cy="584775"/>
                </a:xfrm>
                <a:prstGeom prst="rect">
                  <a:avLst/>
                </a:prstGeom>
                <a:blipFill rotWithShape="1"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Rectangle 57"/>
                <p:cNvSpPr/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0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58" name="Rectangle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28800" y="1526272"/>
                  <a:ext cx="534121" cy="523220"/>
                </a:xfrm>
                <a:prstGeom prst="rect">
                  <a:avLst/>
                </a:prstGeom>
                <a:blipFill rotWithShape="1">
                  <a:blip r:embed="rId3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9" name="Isosceles Triangle 58"/>
          <p:cNvSpPr/>
          <p:nvPr/>
        </p:nvSpPr>
        <p:spPr>
          <a:xfrm>
            <a:off x="2514600" y="1828800"/>
            <a:ext cx="6308680" cy="3581400"/>
          </a:xfrm>
          <a:prstGeom prst="triangl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997656" y="5776077"/>
            <a:ext cx="3810000" cy="64633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প্যাসকেলের ত্রিভূজবিধি</a:t>
            </a:r>
            <a:endParaRPr lang="en-US" sz="32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3" name="Oval Callout 62"/>
          <p:cNvSpPr/>
          <p:nvPr/>
        </p:nvSpPr>
        <p:spPr>
          <a:xfrm>
            <a:off x="2825088" y="5791200"/>
            <a:ext cx="5791200" cy="609600"/>
          </a:xfrm>
          <a:prstGeom prst="wedgeEllipseCallout">
            <a:avLst>
              <a:gd name="adj1" fmla="val -181"/>
              <a:gd name="adj2" fmla="val -10295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0" name="Rectangle 59"/>
          <p:cNvSpPr/>
          <p:nvPr/>
        </p:nvSpPr>
        <p:spPr>
          <a:xfrm>
            <a:off x="5410200" y="5486400"/>
            <a:ext cx="56137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6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496704" y="1063963"/>
                <a:ext cx="6172200" cy="53623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0</m:t>
                    </m:r>
                    <m:r>
                      <a:rPr lang="en-US" sz="2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1</m:t>
                    </m:r>
                    <m:r>
                      <a:rPr lang="en-US" sz="2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2</m:t>
                    </m:r>
                    <m:r>
                      <a:rPr lang="en-US" sz="2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3</m:t>
                    </m:r>
                    <m:r>
                      <a:rPr lang="en-US" sz="2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4</m:t>
                    </m:r>
                    <m:r>
                      <a:rPr lang="en-US" sz="2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5</m:t>
                    </m:r>
                    <m:r>
                      <a:rPr lang="en-US" sz="2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, ……</m:t>
                    </m:r>
                  </m:oMath>
                </a14:m>
                <a:r>
                  <a:rPr lang="bn-BD" sz="2800" dirty="0" smtClean="0">
                    <a:solidFill>
                      <a:schemeClr val="accent6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এর জন্য</a:t>
                </a:r>
                <a:endParaRPr lang="en-US" sz="2800" dirty="0">
                  <a:solidFill>
                    <a:schemeClr val="accent6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6704" y="1063963"/>
                <a:ext cx="6172200" cy="536237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73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4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6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000"/>
                            </p:stCondLst>
                            <p:childTnLst>
                              <p:par>
                                <p:cTn id="2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8" grpId="1" animBg="1"/>
      <p:bldP spid="18" grpId="2" animBg="1"/>
      <p:bldP spid="59" grpId="0" animBg="1"/>
      <p:bldP spid="62" grpId="0"/>
      <p:bldP spid="63" grpId="0" animBg="1"/>
      <p:bldP spid="60" grpId="0"/>
      <p:bldP spid="6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38400" y="152400"/>
                <a:ext cx="4419600" cy="646331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bn-BD" sz="36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𝑦</m:t>
                        </m:r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bn-BD" sz="3600" dirty="0" smtClean="0">
                    <a:latin typeface="NikoshBAN" pitchFamily="2" charset="0"/>
                    <a:cs typeface="NikoshBAN" pitchFamily="2" charset="0"/>
                  </a:rPr>
                  <a:t>পদের বিস্তৃতি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52400"/>
                <a:ext cx="441960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38400" y="928048"/>
                <a:ext cx="4419600" cy="53623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1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3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4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5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, ……</m:t>
                    </m:r>
                  </m:oMath>
                </a14:m>
                <a:r>
                  <a:rPr lang="bn-BD" sz="28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এর জন্য</a:t>
                </a:r>
                <a:endPara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928048"/>
                <a:ext cx="4419600" cy="53623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7200" y="1905000"/>
                <a:ext cx="2438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 )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9900"/>
                          </a:solidFill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905000"/>
                <a:ext cx="24384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19600" y="1905000"/>
                <a:ext cx="2438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905000"/>
                <a:ext cx="24384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33400" y="2454320"/>
                <a:ext cx="2133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 )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99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454320"/>
                <a:ext cx="213360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91000" y="2508912"/>
                <a:ext cx="2819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+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508912"/>
                <a:ext cx="2819400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5800" y="3058232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58232"/>
                <a:ext cx="2057400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62400" y="3069608"/>
                <a:ext cx="3048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bn-BD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 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+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bn-BD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 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069608"/>
                <a:ext cx="3048000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5800" y="3722424"/>
                <a:ext cx="1905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722424"/>
                <a:ext cx="1905000" cy="523220"/>
              </a:xfrm>
              <a:prstGeom prst="rect">
                <a:avLst/>
              </a:prstGeom>
              <a:blipFill rotWithShape="1">
                <a:blip r:embed="rId11"/>
                <a:stretch>
                  <a:fillRect t="-10588" r="-1282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733800" y="3733800"/>
                <a:ext cx="3733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+ 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bn-BD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+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bn-BD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  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733800"/>
                <a:ext cx="3733800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50544" y="4309264"/>
                <a:ext cx="2133600" cy="52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544" y="4309264"/>
                <a:ext cx="2133600" cy="528093"/>
              </a:xfrm>
              <a:prstGeom prst="rect">
                <a:avLst/>
              </a:prstGeom>
              <a:blipFill rotWithShape="1">
                <a:blip r:embed="rId13"/>
                <a:stretch>
                  <a:fillRect t="-10345" b="-3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743200" y="4313832"/>
                <a:ext cx="586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r>
                        <a:rPr lang="bn-BD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+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bn-BD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+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r>
                        <a:rPr lang="bn-BD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313832"/>
                <a:ext cx="5867400" cy="52322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09600" y="4953000"/>
                <a:ext cx="2022144" cy="52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953000"/>
                <a:ext cx="2022144" cy="528093"/>
              </a:xfrm>
              <a:prstGeom prst="rect">
                <a:avLst/>
              </a:prstGeom>
              <a:blipFill rotWithShape="1">
                <a:blip r:embed="rId15"/>
                <a:stretch>
                  <a:fillRect t="-930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667000" y="4953000"/>
                <a:ext cx="5943600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1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+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5</m:t>
                      </m:r>
                      <m:r>
                        <a:rPr lang="bn-BD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bn-BD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 +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10</m:t>
                      </m:r>
                      <m:r>
                        <a:rPr lang="bn-BD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bn-BD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 +  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4953000"/>
                <a:ext cx="5943600" cy="465833"/>
              </a:xfrm>
              <a:prstGeom prst="rect">
                <a:avLst/>
              </a:prstGeom>
              <a:blipFill rotWithShape="1">
                <a:blip r:embed="rId16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Isosceles Triangle 17"/>
          <p:cNvSpPr/>
          <p:nvPr/>
        </p:nvSpPr>
        <p:spPr>
          <a:xfrm>
            <a:off x="2403144" y="1828800"/>
            <a:ext cx="6553200" cy="3581400"/>
          </a:xfrm>
          <a:prstGeom prst="triangle">
            <a:avLst/>
          </a:prstGeom>
          <a:noFill/>
          <a:ln>
            <a:solidFill>
              <a:srgbClr val="CC00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810000" y="2514600"/>
            <a:ext cx="4495800" cy="2922896"/>
            <a:chOff x="3810000" y="2514600"/>
            <a:chExt cx="4495800" cy="2922896"/>
          </a:xfrm>
        </p:grpSpPr>
        <p:sp>
          <p:nvSpPr>
            <p:cNvPr id="38" name="Oval 37"/>
            <p:cNvSpPr/>
            <p:nvPr/>
          </p:nvSpPr>
          <p:spPr>
            <a:xfrm>
              <a:off x="5777552" y="2514600"/>
              <a:ext cx="457200" cy="533400"/>
            </a:xfrm>
            <a:prstGeom prst="ellipse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486400" y="3124200"/>
              <a:ext cx="457200" cy="533400"/>
            </a:xfrm>
            <a:prstGeom prst="ellipse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6310952" y="3048000"/>
              <a:ext cx="457200" cy="533400"/>
            </a:xfrm>
            <a:prstGeom prst="ellipse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015552" y="3747448"/>
              <a:ext cx="457200" cy="533400"/>
            </a:xfrm>
            <a:prstGeom prst="ellipse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6150592" y="3720152"/>
              <a:ext cx="457200" cy="533400"/>
            </a:xfrm>
            <a:prstGeom prst="ellipse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7010400" y="3733800"/>
              <a:ext cx="457200" cy="533400"/>
            </a:xfrm>
            <a:prstGeom prst="ellipse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4343400" y="4267200"/>
              <a:ext cx="457200" cy="533400"/>
            </a:xfrm>
            <a:prstGeom prst="ellipse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410200" y="4267200"/>
              <a:ext cx="457200" cy="533400"/>
            </a:xfrm>
            <a:prstGeom prst="ellipse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553200" y="4267200"/>
              <a:ext cx="457200" cy="533400"/>
            </a:xfrm>
            <a:prstGeom prst="ellipse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7467600" y="4267200"/>
              <a:ext cx="457200" cy="533400"/>
            </a:xfrm>
            <a:prstGeom prst="ellipse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3810000" y="4876800"/>
              <a:ext cx="457200" cy="533400"/>
            </a:xfrm>
            <a:prstGeom prst="ellipse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4876800" y="4876800"/>
              <a:ext cx="457200" cy="533400"/>
            </a:xfrm>
            <a:prstGeom prst="ellipse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6019800" y="4876800"/>
              <a:ext cx="457200" cy="533400"/>
            </a:xfrm>
            <a:prstGeom prst="ellipse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6934200" y="4904096"/>
              <a:ext cx="457200" cy="533400"/>
            </a:xfrm>
            <a:prstGeom prst="ellipse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7848600" y="4876800"/>
              <a:ext cx="457200" cy="533400"/>
            </a:xfrm>
            <a:prstGeom prst="ellipse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096000" y="1600200"/>
            <a:ext cx="2772768" cy="685800"/>
            <a:chOff x="2133600" y="5791200"/>
            <a:chExt cx="2772768" cy="685800"/>
          </a:xfrm>
        </p:grpSpPr>
        <p:sp>
          <p:nvSpPr>
            <p:cNvPr id="19" name="Oval Callout 18"/>
            <p:cNvSpPr/>
            <p:nvPr/>
          </p:nvSpPr>
          <p:spPr>
            <a:xfrm>
              <a:off x="2133600" y="5791200"/>
              <a:ext cx="2444088" cy="685800"/>
            </a:xfrm>
            <a:prstGeom prst="wedgeEllipseCallout">
              <a:avLst>
                <a:gd name="adj1" fmla="val -54161"/>
                <a:gd name="adj2" fmla="val 10230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2391768" y="5818496"/>
                  <a:ext cx="2514600" cy="58477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3200" i="1">
                          <a:latin typeface="Cambria Math"/>
                          <a:cs typeface="NikoshBAN" pitchFamily="2" charset="0"/>
                        </a:rPr>
                        <m:t>𝑦</m:t>
                      </m:r>
                    </m:oMath>
                  </a14:m>
                  <a:r>
                    <a:rPr lang="bn-BD" sz="3200" dirty="0">
                      <a:latin typeface="NikoshBAN" pitchFamily="2" charset="0"/>
                      <a:cs typeface="NikoshBAN" pitchFamily="2" charset="0"/>
                    </a:rPr>
                    <a:t>এর </a:t>
                  </a:r>
                  <a:r>
                    <a:rPr lang="bn-BD" sz="3200" dirty="0" smtClean="0">
                      <a:latin typeface="NikoshBAN" pitchFamily="2" charset="0"/>
                      <a:cs typeface="NikoshBAN" pitchFamily="2" charset="0"/>
                    </a:rPr>
                    <a:t>ঘাত </a:t>
                  </a:r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en-US" sz="32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91768" y="5818496"/>
                  <a:ext cx="2514600" cy="584775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 t="-18750" b="-34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3" name="Group 62"/>
          <p:cNvGrpSpPr/>
          <p:nvPr/>
        </p:nvGrpSpPr>
        <p:grpSpPr>
          <a:xfrm>
            <a:off x="6172200" y="1600200"/>
            <a:ext cx="2772768" cy="685800"/>
            <a:chOff x="2133600" y="5791200"/>
            <a:chExt cx="2772768" cy="685800"/>
          </a:xfrm>
        </p:grpSpPr>
        <p:sp>
          <p:nvSpPr>
            <p:cNvPr id="64" name="Oval Callout 63"/>
            <p:cNvSpPr/>
            <p:nvPr/>
          </p:nvSpPr>
          <p:spPr>
            <a:xfrm>
              <a:off x="2133600" y="5791200"/>
              <a:ext cx="2444088" cy="685800"/>
            </a:xfrm>
            <a:prstGeom prst="wedgeEllipseCallout">
              <a:avLst>
                <a:gd name="adj1" fmla="val -67004"/>
                <a:gd name="adj2" fmla="val 193842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Rectangle 64"/>
                <p:cNvSpPr/>
                <p:nvPr/>
              </p:nvSpPr>
              <p:spPr>
                <a:xfrm>
                  <a:off x="2391768" y="5818496"/>
                  <a:ext cx="2514600" cy="58477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3200" i="1">
                          <a:latin typeface="Cambria Math"/>
                          <a:cs typeface="NikoshBAN" pitchFamily="2" charset="0"/>
                        </a:rPr>
                        <m:t>𝑦</m:t>
                      </m:r>
                    </m:oMath>
                  </a14:m>
                  <a:r>
                    <a:rPr lang="bn-BD" sz="3200" dirty="0">
                      <a:latin typeface="NikoshBAN" pitchFamily="2" charset="0"/>
                      <a:cs typeface="NikoshBAN" pitchFamily="2" charset="0"/>
                    </a:rPr>
                    <a:t>এর </a:t>
                  </a:r>
                  <a:r>
                    <a:rPr lang="bn-BD" sz="3200" dirty="0" smtClean="0">
                      <a:latin typeface="NikoshBAN" pitchFamily="2" charset="0"/>
                      <a:cs typeface="NikoshBAN" pitchFamily="2" charset="0"/>
                    </a:rPr>
                    <a:t>ঘাত </a:t>
                  </a:r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en-US" sz="32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65" name="Rectangle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91768" y="5818496"/>
                  <a:ext cx="2514600" cy="584775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 t="-18750" b="-34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6" name="Group 65"/>
          <p:cNvGrpSpPr/>
          <p:nvPr/>
        </p:nvGrpSpPr>
        <p:grpSpPr>
          <a:xfrm>
            <a:off x="6248400" y="1828800"/>
            <a:ext cx="2772768" cy="685800"/>
            <a:chOff x="2133600" y="5791200"/>
            <a:chExt cx="2772768" cy="685800"/>
          </a:xfrm>
        </p:grpSpPr>
        <p:sp>
          <p:nvSpPr>
            <p:cNvPr id="67" name="Oval Callout 66"/>
            <p:cNvSpPr/>
            <p:nvPr/>
          </p:nvSpPr>
          <p:spPr>
            <a:xfrm>
              <a:off x="2133600" y="5791200"/>
              <a:ext cx="2444088" cy="685800"/>
            </a:xfrm>
            <a:prstGeom prst="wedgeEllipseCallout">
              <a:avLst>
                <a:gd name="adj1" fmla="val -40759"/>
                <a:gd name="adj2" fmla="val 163991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Rectangle 67"/>
                <p:cNvSpPr/>
                <p:nvPr/>
              </p:nvSpPr>
              <p:spPr>
                <a:xfrm>
                  <a:off x="2391768" y="5818496"/>
                  <a:ext cx="2514600" cy="58477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3200" i="1">
                          <a:latin typeface="Cambria Math"/>
                          <a:cs typeface="NikoshBAN" pitchFamily="2" charset="0"/>
                        </a:rPr>
                        <m:t>𝑦</m:t>
                      </m:r>
                    </m:oMath>
                  </a14:m>
                  <a:r>
                    <a:rPr lang="bn-BD" sz="3200" dirty="0">
                      <a:latin typeface="NikoshBAN" pitchFamily="2" charset="0"/>
                      <a:cs typeface="NikoshBAN" pitchFamily="2" charset="0"/>
                    </a:rPr>
                    <a:t>এর </a:t>
                  </a:r>
                  <a:r>
                    <a:rPr lang="bn-BD" sz="3200" dirty="0" smtClean="0">
                      <a:latin typeface="NikoshBAN" pitchFamily="2" charset="0"/>
                      <a:cs typeface="NikoshBAN" pitchFamily="2" charset="0"/>
                    </a:rPr>
                    <a:t>ঘাত </a:t>
                  </a:r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en-US" sz="32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68" name="Rectangle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91768" y="5818496"/>
                  <a:ext cx="2514600" cy="584775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 t="-18750" b="-34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up 26"/>
          <p:cNvGrpSpPr/>
          <p:nvPr/>
        </p:nvGrpSpPr>
        <p:grpSpPr>
          <a:xfrm>
            <a:off x="1371600" y="5410200"/>
            <a:ext cx="7467600" cy="1066800"/>
            <a:chOff x="1371600" y="5410200"/>
            <a:chExt cx="7467600" cy="10668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Rectangle 78"/>
                <p:cNvSpPr/>
                <p:nvPr/>
              </p:nvSpPr>
              <p:spPr>
                <a:xfrm>
                  <a:off x="1371600" y="5892225"/>
                  <a:ext cx="7467600" cy="584775"/>
                </a:xfrm>
                <a:prstGeom prst="rect">
                  <a:avLst/>
                </a:prstGeom>
                <a:ln w="19050">
                  <a:solidFill>
                    <a:srgbClr val="FF00FF"/>
                  </a:solidFill>
                </a:ln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  <a:cs typeface="NikoshBAN" pitchFamily="2" charset="0"/>
                        </a:rPr>
                        <m:t>   </m:t>
                      </m:r>
                      <m:r>
                        <a:rPr lang="en-US" sz="3200" i="1">
                          <a:latin typeface="Cambria Math"/>
                          <a:cs typeface="NikoshBAN" pitchFamily="2" charset="0"/>
                        </a:rPr>
                        <m:t>𝑦</m:t>
                      </m:r>
                    </m:oMath>
                  </a14:m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BD" sz="3200" dirty="0">
                      <a:latin typeface="NikoshBAN" pitchFamily="2" charset="0"/>
                      <a:cs typeface="NikoshBAN" pitchFamily="2" charset="0"/>
                    </a:rPr>
                    <a:t>এর </a:t>
                  </a:r>
                  <a:r>
                    <a:rPr lang="bn-BD" sz="3200" dirty="0" smtClean="0">
                      <a:latin typeface="NikoshBAN" pitchFamily="2" charset="0"/>
                      <a:cs typeface="NikoshBAN" pitchFamily="2" charset="0"/>
                    </a:rPr>
                    <a:t>ঘাত </a:t>
                  </a:r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        </a:t>
                  </a:r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1         2         3       4       5</a:t>
                  </a:r>
                  <a:endParaRPr lang="en-US" sz="32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79" name="Rectangle 7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1600" y="5892225"/>
                  <a:ext cx="7467600" cy="584775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 t="-17172" b="-31313"/>
                  </a:stretch>
                </a:blipFill>
                <a:ln w="19050">
                  <a:solidFill>
                    <a:srgbClr val="FF00FF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" name="Straight Arrow Connector 22"/>
            <p:cNvCxnSpPr/>
            <p:nvPr/>
          </p:nvCxnSpPr>
          <p:spPr>
            <a:xfrm>
              <a:off x="4038600" y="5410200"/>
              <a:ext cx="0" cy="457200"/>
            </a:xfrm>
            <a:prstGeom prst="straightConnector1">
              <a:avLst/>
            </a:prstGeom>
            <a:ln w="38100">
              <a:solidFill>
                <a:srgbClr val="3333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5105400" y="5410200"/>
              <a:ext cx="0" cy="457200"/>
            </a:xfrm>
            <a:prstGeom prst="straightConnector1">
              <a:avLst/>
            </a:prstGeom>
            <a:ln w="38100">
              <a:solidFill>
                <a:srgbClr val="3333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>
              <a:off x="6248400" y="5410200"/>
              <a:ext cx="0" cy="457200"/>
            </a:xfrm>
            <a:prstGeom prst="straightConnector1">
              <a:avLst/>
            </a:prstGeom>
            <a:ln w="38100">
              <a:solidFill>
                <a:srgbClr val="3333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7162800" y="5410200"/>
              <a:ext cx="0" cy="457200"/>
            </a:xfrm>
            <a:prstGeom prst="straightConnector1">
              <a:avLst/>
            </a:prstGeom>
            <a:ln w="38100">
              <a:solidFill>
                <a:srgbClr val="3333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>
              <a:off x="8077200" y="5410200"/>
              <a:ext cx="0" cy="457200"/>
            </a:xfrm>
            <a:prstGeom prst="straightConnector1">
              <a:avLst/>
            </a:prstGeom>
            <a:ln w="38100">
              <a:solidFill>
                <a:srgbClr val="3333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8982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5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5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8752" y="76200"/>
            <a:ext cx="2763980" cy="747977"/>
            <a:chOff x="-1" y="0"/>
            <a:chExt cx="2970461" cy="1006620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Pentagon 4"/>
            <p:cNvSpPr/>
            <p:nvPr/>
          </p:nvSpPr>
          <p:spPr>
            <a:xfrm>
              <a:off x="-1" y="0"/>
              <a:ext cx="2970461" cy="997527"/>
            </a:xfrm>
            <a:prstGeom prst="homePlat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0189" y="53954"/>
              <a:ext cx="2495918" cy="952666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bn-BD" sz="40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একক কাজ</a:t>
              </a:r>
              <a:endParaRPr lang="bn-BD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3124200" y="242248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সময়: ৪ মিনিট</a:t>
            </a:r>
            <a:endParaRPr 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55008" y="3048000"/>
                <a:ext cx="8001000" cy="1119409"/>
              </a:xfrm>
              <a:prstGeom prst="rect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bn-BD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কাজ </a:t>
                </a:r>
                <a:r>
                  <a:rPr lang="bn-BD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  <a:sym typeface="Wingdings"/>
                  </a:rPr>
                  <a:t></a:t>
                </a:r>
                <a:r>
                  <a:rPr lang="bn-BD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প্যাসকেল ত্রিভূজবিধি অনুসারে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𝑦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4</m:t>
                        </m:r>
                      </m:sup>
                    </m:sSup>
                    <m:r>
                      <a:rPr lang="en-US" sz="3200" i="1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BD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এর বিস্তৃতি নির্ণয় কর।</a:t>
                </a:r>
                <a:endParaRPr lang="en-US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008" y="3048000"/>
                <a:ext cx="8001000" cy="1119409"/>
              </a:xfrm>
              <a:prstGeom prst="rect">
                <a:avLst/>
              </a:prstGeom>
              <a:blipFill rotWithShape="1">
                <a:blip r:embed="rId3"/>
                <a:stretch>
                  <a:fillRect l="-1589" t="-7254" r="-2723" b="-9845"/>
                </a:stretch>
              </a:blipFill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753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8752" y="76200"/>
            <a:ext cx="2763980" cy="747977"/>
            <a:chOff x="-1" y="0"/>
            <a:chExt cx="2970461" cy="1006620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Pentagon 4"/>
            <p:cNvSpPr/>
            <p:nvPr/>
          </p:nvSpPr>
          <p:spPr>
            <a:xfrm>
              <a:off x="-1" y="0"/>
              <a:ext cx="2970461" cy="997527"/>
            </a:xfrm>
            <a:prstGeom prst="homePlat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0189" y="53954"/>
              <a:ext cx="2495918" cy="952666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bn-BD" sz="40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দলগত কাজ</a:t>
              </a:r>
              <a:endParaRPr lang="bn-BD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3124200" y="242248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সময়: ৭ মিনিট</a:t>
            </a:r>
            <a:endParaRPr 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55008" y="3048000"/>
                <a:ext cx="8001000" cy="111940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bn-BD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কাজ </a:t>
                </a:r>
                <a:r>
                  <a:rPr lang="bn-BD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  <a:sym typeface="Wingdings"/>
                  </a:rPr>
                  <a:t></a:t>
                </a:r>
                <a:r>
                  <a:rPr lang="bn-BD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প্যাসকেল ত্রিভূজবিধি অনুসারে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𝑥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5</m:t>
                        </m:r>
                      </m:sup>
                    </m:sSup>
                    <m:r>
                      <a:rPr lang="en-US" sz="3200" i="1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BD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এর বিস্তৃতি নির্ণয় কর।</a:t>
                </a:r>
                <a:endParaRPr lang="en-US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008" y="3048000"/>
                <a:ext cx="8001000" cy="1119409"/>
              </a:xfrm>
              <a:prstGeom prst="rect">
                <a:avLst/>
              </a:prstGeom>
              <a:blipFill rotWithShape="1">
                <a:blip r:embed="rId3"/>
                <a:stretch>
                  <a:fillRect l="-1589" t="-6736" r="-2799" b="-10363"/>
                </a:stretch>
              </a:blipFill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537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1620" y="76200"/>
            <a:ext cx="2154380" cy="741220"/>
            <a:chOff x="-1" y="0"/>
            <a:chExt cx="2970461" cy="997527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Pentagon 4"/>
            <p:cNvSpPr/>
            <p:nvPr/>
          </p:nvSpPr>
          <p:spPr>
            <a:xfrm>
              <a:off x="-1" y="0"/>
              <a:ext cx="2970461" cy="997527"/>
            </a:xfrm>
            <a:prstGeom prst="homePlat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0190" y="16662"/>
              <a:ext cx="2292108" cy="952666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bn-BD" sz="40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bn-BD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304800" y="1524000"/>
            <a:ext cx="807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1. 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প্রশ্ন: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দ্বিপদী রাশি কী?</a:t>
            </a:r>
            <a:endParaRPr lang="bn-BD" sz="3200" dirty="0">
              <a:latin typeface="NikoshBAN" pitchFamily="2" charset="0"/>
              <a:ea typeface="Cambria Math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7784" y="2286000"/>
            <a:ext cx="8077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2.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প্রশ্ন: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প্যাসকেলের ত্রিভূজবিধিতে দ্বিপদী বিস্তৃতির প্রথমে ও </a:t>
            </a:r>
            <a:endParaRPr lang="en-US" sz="3200" dirty="0" smtClean="0">
              <a:latin typeface="NikoshBAN" pitchFamily="2" charset="0"/>
              <a:cs typeface="NikoshBAN" pitchFamily="2" charset="0"/>
              <a:sym typeface="Symbol"/>
            </a:endParaRPr>
          </a:p>
          <a:p>
            <a:r>
              <a:rPr lang="en-US" sz="32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  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শেষে কী থাকে?</a:t>
            </a:r>
            <a:endParaRPr lang="bn-BD" sz="3200" dirty="0">
              <a:latin typeface="NikoshBAN" pitchFamily="2" charset="0"/>
              <a:ea typeface="Cambria Math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8448" y="3570982"/>
            <a:ext cx="8077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3.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প্রশ্ন: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প্যাসকেলের ত্রিভূজ বিধিতে দ্বিপদী বিস্তৃতির শেষ পদের</a:t>
            </a:r>
            <a:endParaRPr lang="en-US" sz="3200" dirty="0" smtClean="0">
              <a:latin typeface="NikoshBAN" pitchFamily="2" charset="0"/>
              <a:cs typeface="NikoshBAN" pitchFamily="2" charset="0"/>
              <a:sym typeface="Symbol"/>
            </a:endParaRPr>
          </a:p>
          <a:p>
            <a:r>
              <a:rPr lang="en-US" sz="32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 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 ঘাত কত হয়?</a:t>
            </a:r>
            <a:endParaRPr lang="bn-BD" sz="3200" dirty="0">
              <a:latin typeface="NikoshBAN" pitchFamily="2" charset="0"/>
              <a:ea typeface="Cambria Math"/>
              <a:cs typeface="NikoshBAN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81000" y="4977825"/>
            <a:ext cx="8458200" cy="1118175"/>
            <a:chOff x="381000" y="4977825"/>
            <a:chExt cx="8458200" cy="11181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/>
                <p:cNvSpPr/>
                <p:nvPr/>
              </p:nvSpPr>
              <p:spPr>
                <a:xfrm>
                  <a:off x="381000" y="4977825"/>
                  <a:ext cx="8458200" cy="5232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800" dirty="0" smtClean="0">
                      <a:latin typeface="NikoshBAN" pitchFamily="2" charset="0"/>
                      <a:cs typeface="NikoshBAN" pitchFamily="2" charset="0"/>
                      <a:sym typeface="Symbol"/>
                    </a:rPr>
                    <a:t>4. </a:t>
                  </a:r>
                  <a:r>
                    <a:rPr lang="bn-BD" sz="2800" dirty="0" smtClean="0">
                      <a:latin typeface="NikoshBAN" pitchFamily="2" charset="0"/>
                      <a:cs typeface="NikoshBAN" pitchFamily="2" charset="0"/>
                      <a:sym typeface="Symbol"/>
                    </a:rPr>
                    <a:t>প্রশ্ন:দ্বিপদী বিস্তৃতির ঘাত </a:t>
                  </a:r>
                  <a14:m>
                    <m:oMath xmlns:m="http://schemas.openxmlformats.org/officeDocument/2006/math">
                      <m:r>
                        <a:rPr lang="bn-BD" sz="2800" b="0" i="0" smtClean="0">
                          <a:latin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</a:rPr>
                        <m:t>𝑛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5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</m:oMath>
                  </a14:m>
                  <a:r>
                    <a:rPr lang="bn-BD" sz="2800" dirty="0" smtClean="0">
                      <a:latin typeface="NikoshBAN" pitchFamily="2" charset="0"/>
                      <a:cs typeface="NikoshBAN" pitchFamily="2" charset="0"/>
                      <a:sym typeface="Symbol"/>
                    </a:rPr>
                    <a:t>হলে, এর পদ সংখ্যা কত হবে?</a:t>
                  </a:r>
                  <a:endParaRPr lang="bn-BD" sz="2800" dirty="0">
                    <a:latin typeface="NikoshBAN" pitchFamily="2" charset="0"/>
                    <a:ea typeface="Cambria Math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27" name="Rectangle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000" y="4977825"/>
                  <a:ext cx="8458200" cy="52322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1514" t="-9412" b="-3529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9" name="Group 8"/>
            <p:cNvGrpSpPr/>
            <p:nvPr/>
          </p:nvGrpSpPr>
          <p:grpSpPr>
            <a:xfrm>
              <a:off x="623454" y="5567158"/>
              <a:ext cx="8118756" cy="528842"/>
              <a:chOff x="623454" y="4073237"/>
              <a:chExt cx="8118756" cy="528842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685800" y="4078859"/>
                <a:ext cx="8056410" cy="523220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ক   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4</a:t>
                </a:r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         খ   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 5</a:t>
                </a:r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 টি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         </a:t>
                </a:r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গ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6</a:t>
                </a:r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 টি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   </a:t>
                </a:r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ঘ   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  2</a:t>
                </a:r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 টি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623454" y="4114800"/>
                <a:ext cx="501401" cy="47690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216727" y="4100946"/>
                <a:ext cx="501401" cy="47690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433457" y="4100946"/>
                <a:ext cx="501401" cy="47690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6109857" y="4073237"/>
                <a:ext cx="501401" cy="47690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  <p:sp>
        <p:nvSpPr>
          <p:cNvPr id="17" name="Oval 16"/>
          <p:cNvSpPr/>
          <p:nvPr/>
        </p:nvSpPr>
        <p:spPr>
          <a:xfrm>
            <a:off x="4419600" y="5562600"/>
            <a:ext cx="526473" cy="54032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65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25" grpId="0"/>
      <p:bldP spid="26" grpId="0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9173" y="1318642"/>
            <a:ext cx="2992580" cy="866648"/>
            <a:chOff x="-1" y="0"/>
            <a:chExt cx="2970461" cy="997527"/>
          </a:xfrm>
          <a:solidFill>
            <a:schemeClr val="accent3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0" name="Pentagon 19"/>
            <p:cNvSpPr/>
            <p:nvPr/>
          </p:nvSpPr>
          <p:spPr>
            <a:xfrm>
              <a:off x="-1" y="0"/>
              <a:ext cx="2970461" cy="997527"/>
            </a:xfrm>
            <a:prstGeom prst="homePlate">
              <a:avLst/>
            </a:prstGeom>
            <a:grpFill/>
            <a:ln>
              <a:solidFill>
                <a:schemeClr val="accent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0190" y="138297"/>
              <a:ext cx="2292108" cy="799734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bn-BD" sz="4000" b="1" dirty="0" smtClean="0">
                  <a:latin typeface="NikoshBAN" pitchFamily="2" charset="0"/>
                  <a:cs typeface="NikoshBAN" pitchFamily="2" charset="0"/>
                </a:rPr>
                <a:t>বাড়ির কাজ</a:t>
              </a:r>
              <a:endParaRPr lang="bn-BD" sz="40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0" y="2808982"/>
                <a:ext cx="9144000" cy="584775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3810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571500" indent="-571500" algn="just">
                  <a:buFont typeface="Wingdings"/>
                  <a:buChar char="Ü"/>
                </a:pPr>
                <a:r>
                  <a:rPr lang="bn-BD" sz="3200" dirty="0" smtClean="0">
                    <a:cs typeface="NikoshBAN" pitchFamily="2" charset="0"/>
                  </a:rPr>
                  <a:t>প্যাসকেল</a:t>
                </a:r>
                <a:r>
                  <a:rPr lang="en-US" sz="3200" dirty="0" smtClean="0">
                    <a:cs typeface="NikoshBAN" pitchFamily="2" charset="0"/>
                  </a:rPr>
                  <a:t> </a:t>
                </a:r>
                <a:r>
                  <a:rPr lang="bn-BD" sz="3200" dirty="0" smtClean="0">
                    <a:cs typeface="NikoshBAN" pitchFamily="2" charset="0"/>
                  </a:rPr>
                  <a:t>ত্রিভূজবিধির সাহায্যে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32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2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𝑦</m:t>
                        </m:r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cs typeface="NikoshBAN" pitchFamily="2" charset="0"/>
                          </a:rPr>
                          <m:t>4</m:t>
                        </m:r>
                      </m:sup>
                    </m:sSup>
                    <m:r>
                      <a:rPr lang="en-US" sz="3200" i="1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BD" sz="3200" b="0" i="0" smtClean="0">
                        <a:latin typeface="Cambria Math"/>
                        <a:cs typeface="NikoshBAN" pitchFamily="2" charset="0"/>
                      </a:rPr>
                      <m:t>এর</m:t>
                    </m:r>
                    <m:r>
                      <a:rPr lang="bn-BD" sz="3200" b="0" i="0" smtClean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BD" sz="3200" b="0" i="0" smtClean="0">
                        <a:latin typeface="Cambria Math"/>
                        <a:cs typeface="NikoshBAN" pitchFamily="2" charset="0"/>
                      </a:rPr>
                      <m:t>বিস্তৃতি</m:t>
                    </m:r>
                    <m:r>
                      <a:rPr lang="bn-BD" sz="3200" b="0" i="0" smtClean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BD" sz="3200" b="0" i="0" smtClean="0">
                        <a:latin typeface="Cambria Math"/>
                        <a:cs typeface="NikoshBAN" pitchFamily="2" charset="0"/>
                      </a:rPr>
                      <m:t>নির্ণয়</m:t>
                    </m:r>
                    <m:r>
                      <a:rPr lang="bn-BD" sz="3200" b="0" i="0" smtClean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BD" sz="3200" b="0" i="0" smtClean="0">
                        <a:latin typeface="Cambria Math"/>
                        <a:cs typeface="NikoshBAN" pitchFamily="2" charset="0"/>
                      </a:rPr>
                      <m:t>কর।</m:t>
                    </m:r>
                  </m:oMath>
                </a14:m>
                <a:endParaRPr lang="en-US" sz="3200" dirty="0" smtClean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808982"/>
                <a:ext cx="9144000" cy="584775"/>
              </a:xfrm>
              <a:prstGeom prst="rect">
                <a:avLst/>
              </a:prstGeom>
              <a:blipFill rotWithShape="1">
                <a:blip r:embed="rId2"/>
                <a:stretch>
                  <a:fillRect l="-1262" t="-8824" b="-29412"/>
                </a:stretch>
              </a:blipFill>
              <a:ln w="3810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682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990600" y="762000"/>
            <a:ext cx="6934200" cy="5791200"/>
            <a:chOff x="990600" y="762000"/>
            <a:chExt cx="6934200" cy="5791200"/>
          </a:xfrm>
        </p:grpSpPr>
        <p:sp>
          <p:nvSpPr>
            <p:cNvPr id="2" name="Oval 1"/>
            <p:cNvSpPr/>
            <p:nvPr/>
          </p:nvSpPr>
          <p:spPr>
            <a:xfrm>
              <a:off x="990600" y="762000"/>
              <a:ext cx="6934200" cy="5791200"/>
            </a:xfrm>
            <a:prstGeom prst="ellipse">
              <a:avLst/>
            </a:prstGeom>
            <a:solidFill>
              <a:srgbClr val="FF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8" name="Rectangle 2047"/>
            <p:cNvSpPr/>
            <p:nvPr/>
          </p:nvSpPr>
          <p:spPr>
            <a:xfrm>
              <a:off x="1721324" y="2971800"/>
              <a:ext cx="5472752" cy="1377791"/>
            </a:xfrm>
            <a:prstGeom prst="rect">
              <a:avLst/>
            </a:prstGeom>
            <a:solidFill>
              <a:schemeClr val="bg1"/>
            </a:solidFill>
            <a:scene3d>
              <a:camera prst="perspectiveFront"/>
              <a:lightRig rig="threePt" dir="t"/>
            </a:scene3d>
          </p:spPr>
          <p:txBody>
            <a:bodyPr wrap="none">
              <a:prstTxWarp prst="textPlain">
                <a:avLst/>
              </a:prstTxWarp>
              <a:spAutoFit/>
            </a:bodyPr>
            <a:lstStyle/>
            <a:p>
              <a:r>
                <a:rPr lang="bn-BD" sz="13800" b="1" dirty="0" smtClean="0">
                  <a:ln w="1905"/>
                  <a:solidFill>
                    <a:srgbClr val="00B0F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NikoshBAN" pitchFamily="2" charset="0"/>
                </a:rPr>
                <a:t>ধন্যবাদ</a:t>
              </a:r>
              <a:endParaRPr lang="en-US" sz="138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64487" y="1797308"/>
            <a:ext cx="5180650" cy="4770537"/>
          </a:xfrm>
          <a:prstGeom prst="rect">
            <a:avLst/>
          </a:prstGeom>
          <a:noFill/>
          <a:ln w="130175" cmpd="dbl"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এস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হুমায়ুন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কবির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as-IN" sz="3600" dirty="0">
                <a:latin typeface="NikoshBAN" pitchFamily="2" charset="0"/>
                <a:cs typeface="NikoshBAN" pitchFamily="2" charset="0"/>
              </a:rPr>
              <a:t> সহকারী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শিক্ষক                         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as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কোটচাঁদপুর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as-IN" sz="3200" dirty="0">
                <a:latin typeface="NikoshBAN" pitchFamily="2" charset="0"/>
                <a:cs typeface="NikoshBAN" pitchFamily="2" charset="0"/>
              </a:rPr>
              <a:t> বিদ্যালয়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কোটচাঁদপুর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ঝিনাইদহ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মোবাইল-০১৭৯৯০৬৬০৩৩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Email:smhkabir2@gamil.com</a:t>
            </a:r>
          </a:p>
          <a:p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43200" y="159603"/>
            <a:ext cx="3124200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bn-BD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4114800"/>
            <a:ext cx="3888287" cy="2492990"/>
          </a:xfrm>
          <a:prstGeom prst="rect">
            <a:avLst/>
          </a:prstGeom>
          <a:noFill/>
          <a:ln w="130175" cmpd="dbl"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44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নবম-দশম শ্রেণি</a:t>
            </a:r>
            <a:endParaRPr lang="bn-BD" sz="4400" dirty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উচ্চতর গণিত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অধ্যায়: দশম (১০.১)</a:t>
            </a:r>
          </a:p>
          <a:p>
            <a:pPr algn="ctr">
              <a:defRPr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: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মিনিট।</a:t>
            </a:r>
          </a:p>
          <a:p>
            <a:pPr algn="ctr">
              <a:defRPr/>
            </a:pPr>
            <a:r>
              <a:rPr lang="bn-BD" sz="2000" dirty="0">
                <a:latin typeface="NikoshBAN" pitchFamily="2" charset="0"/>
                <a:cs typeface="NikoshBAN" pitchFamily="2" charset="0"/>
              </a:rPr>
              <a:t>তারিখ: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২4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১১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/২০১৫ 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ইং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90600"/>
            <a:ext cx="2209800" cy="278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582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4206920" y="1905000"/>
            <a:ext cx="4708480" cy="2895600"/>
          </a:xfrm>
          <a:prstGeom prst="triangle">
            <a:avLst/>
          </a:prstGeom>
          <a:noFill/>
          <a:ln>
            <a:solidFill>
              <a:srgbClr val="3333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757680"/>
            <a:ext cx="3048000" cy="319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54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-76200" y="1676400"/>
                <a:ext cx="2438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 )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9900"/>
                          </a:solidFill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200" y="1676400"/>
                <a:ext cx="2438400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981200" y="1905000"/>
                <a:ext cx="2438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905000"/>
                <a:ext cx="24384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0" y="2225720"/>
                <a:ext cx="2133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 )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99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225720"/>
                <a:ext cx="21336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33600" y="2514219"/>
                <a:ext cx="2819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+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514219"/>
                <a:ext cx="28194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52400" y="2829632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829632"/>
                <a:ext cx="2057400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438400" y="3074915"/>
                <a:ext cx="3048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bn-BD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 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+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 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074915"/>
                <a:ext cx="304800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52400" y="3493824"/>
                <a:ext cx="1905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93824"/>
                <a:ext cx="1905000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95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743200" y="3739107"/>
                <a:ext cx="3733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+ 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+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  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3739107"/>
                <a:ext cx="3733800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17144" y="4080664"/>
                <a:ext cx="2133600" cy="52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44" y="4080664"/>
                <a:ext cx="2133600" cy="528093"/>
              </a:xfrm>
              <a:prstGeom prst="rect">
                <a:avLst/>
              </a:prstGeom>
              <a:blipFill rotWithShape="1">
                <a:blip r:embed="rId10"/>
                <a:stretch>
                  <a:fillRect t="-10345" b="-3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4319139"/>
                <a:ext cx="5867400" cy="52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5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319139"/>
                <a:ext cx="5867400" cy="528093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6200" y="4724400"/>
                <a:ext cx="2022144" cy="52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4724400"/>
                <a:ext cx="2022144" cy="528093"/>
              </a:xfrm>
              <a:prstGeom prst="rect">
                <a:avLst/>
              </a:prstGeom>
              <a:blipFill rotWithShape="1">
                <a:blip r:embed="rId12"/>
                <a:stretch>
                  <a:fillRect t="-9195" b="-32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819400" y="4958307"/>
                <a:ext cx="5638800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1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 +  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5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 + 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+ 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+ 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 +  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4958307"/>
                <a:ext cx="5638800" cy="465833"/>
              </a:xfrm>
              <a:prstGeom prst="rect">
                <a:avLst/>
              </a:prstGeom>
              <a:blipFill rotWithShape="1">
                <a:blip r:embed="rId13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87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2209800"/>
            <a:ext cx="7696200" cy="21030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ctr">
              <a:defRPr/>
            </a:pPr>
            <a:r>
              <a:rPr lang="bn-BD" sz="4800" b="1" dirty="0" smtClean="0">
                <a:ln w="1905"/>
                <a:solidFill>
                  <a:srgbClr val="3333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প্যাসকেলের ত্রিভূজ সূত্রের সাহায্যে </a:t>
            </a:r>
          </a:p>
          <a:p>
            <a:pPr algn="ctr">
              <a:defRPr/>
            </a:pPr>
            <a:r>
              <a:rPr lang="bn-BD" sz="4800" b="1" dirty="0" smtClean="0">
                <a:ln w="1905"/>
                <a:solidFill>
                  <a:srgbClr val="3333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দ্বিপদী রাশির বিস্তৃতি</a:t>
            </a:r>
            <a:endParaRPr lang="bn-BD" sz="4800" b="1" dirty="0">
              <a:ln w="1905"/>
              <a:solidFill>
                <a:srgbClr val="3333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86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4612" y="1143000"/>
            <a:ext cx="5204788" cy="70788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bn-BD" sz="4000" dirty="0">
                <a:solidFill>
                  <a:srgbClr val="FF00FF"/>
                </a:solidFill>
                <a:latin typeface="NikoshBAN" pitchFamily="2" charset="0"/>
                <a:cs typeface="NikoshBAN" pitchFamily="2" charset="0"/>
                <a:sym typeface="Wingdings 3"/>
              </a:rPr>
              <a:t>এই পাঠ শেষে শিক্ষার্থীরা </a:t>
            </a:r>
            <a:r>
              <a:rPr lang="en-US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  <a:sym typeface="Wingdings 3"/>
              </a:rPr>
              <a:t>…</a:t>
            </a:r>
            <a:r>
              <a:rPr lang="bn-BD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endParaRPr lang="en-US" sz="4000" dirty="0">
              <a:solidFill>
                <a:srgbClr val="FF00FF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38200" y="2133600"/>
            <a:ext cx="7315199" cy="964367"/>
          </a:xfrm>
          <a:prstGeom prst="roundRect">
            <a:avLst/>
          </a:prstGeom>
          <a:ln w="57150">
            <a:solidFill>
              <a:srgbClr val="00B05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84481" tIns="72476" rIns="72476" bIns="72478" numCol="1" spcCol="1270" anchor="ctr" anchorCtr="0">
            <a:noAutofit/>
          </a:bodyPr>
          <a:lstStyle/>
          <a:p>
            <a:r>
              <a:rPr lang="bn-BD" sz="3600" dirty="0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3600" dirty="0" err="1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দ্বিপদ</a:t>
            </a:r>
            <a:r>
              <a:rPr lang="bn-BD" sz="3600" dirty="0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ী</a:t>
            </a:r>
            <a:r>
              <a:rPr lang="en-US" sz="3600" dirty="0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3600" dirty="0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কী তা বলতে পারবে</a:t>
            </a:r>
            <a:r>
              <a:rPr lang="en-US" sz="3600" dirty="0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>
              <a:solidFill>
                <a:srgbClr val="CC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838200" y="3608139"/>
            <a:ext cx="7315200" cy="963861"/>
          </a:xfrm>
          <a:custGeom>
            <a:avLst/>
            <a:gdLst>
              <a:gd name="connsiteX0" fmla="*/ 160647 w 963860"/>
              <a:gd name="connsiteY0" fmla="*/ 0 h 7420195"/>
              <a:gd name="connsiteX1" fmla="*/ 803213 w 963860"/>
              <a:gd name="connsiteY1" fmla="*/ 0 h 7420195"/>
              <a:gd name="connsiteX2" fmla="*/ 963860 w 963860"/>
              <a:gd name="connsiteY2" fmla="*/ 160647 h 7420195"/>
              <a:gd name="connsiteX3" fmla="*/ 963860 w 963860"/>
              <a:gd name="connsiteY3" fmla="*/ 7420195 h 7420195"/>
              <a:gd name="connsiteX4" fmla="*/ 963860 w 963860"/>
              <a:gd name="connsiteY4" fmla="*/ 7420195 h 7420195"/>
              <a:gd name="connsiteX5" fmla="*/ 0 w 963860"/>
              <a:gd name="connsiteY5" fmla="*/ 7420195 h 7420195"/>
              <a:gd name="connsiteX6" fmla="*/ 0 w 963860"/>
              <a:gd name="connsiteY6" fmla="*/ 7420195 h 7420195"/>
              <a:gd name="connsiteX7" fmla="*/ 0 w 963860"/>
              <a:gd name="connsiteY7" fmla="*/ 160647 h 7420195"/>
              <a:gd name="connsiteX8" fmla="*/ 160647 w 963860"/>
              <a:gd name="connsiteY8" fmla="*/ 0 h 7420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3860" h="7420195">
                <a:moveTo>
                  <a:pt x="963860" y="1236730"/>
                </a:moveTo>
                <a:lnTo>
                  <a:pt x="963860" y="6183465"/>
                </a:lnTo>
                <a:cubicBezTo>
                  <a:pt x="963860" y="6866491"/>
                  <a:pt x="954517" y="7420191"/>
                  <a:pt x="942992" y="7420191"/>
                </a:cubicBezTo>
                <a:lnTo>
                  <a:pt x="0" y="7420191"/>
                </a:lnTo>
                <a:lnTo>
                  <a:pt x="0" y="7420191"/>
                </a:lnTo>
                <a:lnTo>
                  <a:pt x="0" y="4"/>
                </a:lnTo>
                <a:lnTo>
                  <a:pt x="0" y="4"/>
                </a:lnTo>
                <a:lnTo>
                  <a:pt x="942992" y="4"/>
                </a:lnTo>
                <a:cubicBezTo>
                  <a:pt x="954517" y="4"/>
                  <a:pt x="963860" y="553704"/>
                  <a:pt x="963860" y="1236730"/>
                </a:cubicBezTo>
                <a:close/>
              </a:path>
            </a:pathLst>
          </a:custGeom>
          <a:ln w="57150">
            <a:solidFill>
              <a:srgbClr val="00B05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7585" tIns="67372" rIns="67372" bIns="67373" numCol="1" spcCol="1270" anchor="ctr" anchorCtr="0">
            <a:noAutofit/>
          </a:bodyPr>
          <a:lstStyle/>
          <a:p>
            <a:r>
              <a:rPr lang="bn-BD" sz="3600" dirty="0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3600" dirty="0" err="1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প্যাসকেলের</a:t>
            </a:r>
            <a:r>
              <a:rPr lang="en-US" sz="3600" dirty="0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dirty="0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3600" dirty="0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>
              <a:solidFill>
                <a:srgbClr val="CC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838200" y="5050809"/>
            <a:ext cx="7315200" cy="1197591"/>
          </a:xfrm>
          <a:custGeom>
            <a:avLst/>
            <a:gdLst>
              <a:gd name="connsiteX0" fmla="*/ 160647 w 963860"/>
              <a:gd name="connsiteY0" fmla="*/ 0 h 7420195"/>
              <a:gd name="connsiteX1" fmla="*/ 803213 w 963860"/>
              <a:gd name="connsiteY1" fmla="*/ 0 h 7420195"/>
              <a:gd name="connsiteX2" fmla="*/ 963860 w 963860"/>
              <a:gd name="connsiteY2" fmla="*/ 160647 h 7420195"/>
              <a:gd name="connsiteX3" fmla="*/ 963860 w 963860"/>
              <a:gd name="connsiteY3" fmla="*/ 7420195 h 7420195"/>
              <a:gd name="connsiteX4" fmla="*/ 963860 w 963860"/>
              <a:gd name="connsiteY4" fmla="*/ 7420195 h 7420195"/>
              <a:gd name="connsiteX5" fmla="*/ 0 w 963860"/>
              <a:gd name="connsiteY5" fmla="*/ 7420195 h 7420195"/>
              <a:gd name="connsiteX6" fmla="*/ 0 w 963860"/>
              <a:gd name="connsiteY6" fmla="*/ 7420195 h 7420195"/>
              <a:gd name="connsiteX7" fmla="*/ 0 w 963860"/>
              <a:gd name="connsiteY7" fmla="*/ 160647 h 7420195"/>
              <a:gd name="connsiteX8" fmla="*/ 160647 w 963860"/>
              <a:gd name="connsiteY8" fmla="*/ 0 h 7420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3860" h="7420195">
                <a:moveTo>
                  <a:pt x="963860" y="1236730"/>
                </a:moveTo>
                <a:lnTo>
                  <a:pt x="963860" y="6183465"/>
                </a:lnTo>
                <a:cubicBezTo>
                  <a:pt x="963860" y="6866491"/>
                  <a:pt x="954517" y="7420191"/>
                  <a:pt x="942992" y="7420191"/>
                </a:cubicBezTo>
                <a:lnTo>
                  <a:pt x="0" y="7420191"/>
                </a:lnTo>
                <a:lnTo>
                  <a:pt x="0" y="7420191"/>
                </a:lnTo>
                <a:lnTo>
                  <a:pt x="0" y="4"/>
                </a:lnTo>
                <a:lnTo>
                  <a:pt x="0" y="4"/>
                </a:lnTo>
                <a:lnTo>
                  <a:pt x="942992" y="4"/>
                </a:lnTo>
                <a:cubicBezTo>
                  <a:pt x="954517" y="4"/>
                  <a:pt x="963860" y="553704"/>
                  <a:pt x="963860" y="1236730"/>
                </a:cubicBezTo>
                <a:close/>
              </a:path>
            </a:pathLst>
          </a:custGeom>
          <a:ln w="57150">
            <a:solidFill>
              <a:srgbClr val="00B05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99137" tIns="64832" rIns="64832" bIns="64833" numCol="1" spcCol="1270" anchor="ctr" anchorCtr="0">
            <a:noAutofit/>
          </a:bodyPr>
          <a:lstStyle/>
          <a:p>
            <a:pPr marL="514350" indent="-514350">
              <a:buAutoNum type="arabicPeriod" startAt="3"/>
            </a:pPr>
            <a:r>
              <a:rPr lang="en-US" sz="3600" dirty="0" err="1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প্যাসকেলের</a:t>
            </a:r>
            <a:r>
              <a:rPr lang="en-US" sz="3600" dirty="0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ত্রিভূজ</a:t>
            </a:r>
            <a:r>
              <a:rPr lang="en-US" sz="3600" dirty="0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সুত্রের</a:t>
            </a:r>
            <a:r>
              <a:rPr lang="en-US" sz="3600" dirty="0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600" dirty="0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দ্বিপদ</a:t>
            </a:r>
            <a:r>
              <a:rPr lang="bn-BD" sz="3600" dirty="0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ী</a:t>
            </a:r>
            <a:r>
              <a:rPr lang="en-US" sz="3600" dirty="0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রাশির</a:t>
            </a:r>
            <a:r>
              <a:rPr lang="bn-BD" sz="3600" dirty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বিস্তৃতি</a:t>
            </a:r>
            <a:r>
              <a:rPr lang="en-US" sz="3600" dirty="0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>
              <a:solidFill>
                <a:srgbClr val="CC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64402" y="219670"/>
            <a:ext cx="3462794" cy="92333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bn-BD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97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5800" y="2067580"/>
                <a:ext cx="2438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 )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9900"/>
                          </a:solidFill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067580"/>
                <a:ext cx="2438400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19600" y="2143780"/>
                <a:ext cx="2438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143780"/>
                <a:ext cx="24384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2000" y="2677180"/>
                <a:ext cx="2133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 )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99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677180"/>
                <a:ext cx="21336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67200" y="2753380"/>
                <a:ext cx="2819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+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753380"/>
                <a:ext cx="28194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14400" y="3439180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439180"/>
                <a:ext cx="2057400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62400" y="3362980"/>
                <a:ext cx="3048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bn-BD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 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+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 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362980"/>
                <a:ext cx="304800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14400" y="4124980"/>
                <a:ext cx="1905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124980"/>
                <a:ext cx="1905000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95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657600" y="4124980"/>
                <a:ext cx="3733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+ 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+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  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124980"/>
                <a:ext cx="3733800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79144" y="4729707"/>
                <a:ext cx="2133600" cy="52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144" y="4729707"/>
                <a:ext cx="2133600" cy="528093"/>
              </a:xfrm>
              <a:prstGeom prst="rect">
                <a:avLst/>
              </a:prstGeom>
              <a:blipFill rotWithShape="1">
                <a:blip r:embed="rId10"/>
                <a:stretch>
                  <a:fillRect t="-10345" b="-3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54656" y="4729707"/>
                <a:ext cx="5867400" cy="52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5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4656" y="4729707"/>
                <a:ext cx="5867400" cy="528093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Isosceles Triangle 15"/>
          <p:cNvSpPr/>
          <p:nvPr/>
        </p:nvSpPr>
        <p:spPr>
          <a:xfrm>
            <a:off x="2530520" y="1896659"/>
            <a:ext cx="6308680" cy="3505200"/>
          </a:xfrm>
          <a:prstGeom prst="triangle">
            <a:avLst/>
          </a:prstGeom>
          <a:noFill/>
          <a:ln>
            <a:solidFill>
              <a:srgbClr val="3333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55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2000" y="1578592"/>
                <a:ext cx="2438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 )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9900"/>
                          </a:solidFill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578592"/>
                <a:ext cx="24384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91000" y="1578592"/>
                <a:ext cx="2438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FF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>
                  <a:solidFill>
                    <a:srgbClr val="FF00FF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578592"/>
                <a:ext cx="24384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38200" y="2127912"/>
                <a:ext cx="2133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 )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99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127912"/>
                <a:ext cx="21336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962400" y="2182504"/>
                <a:ext cx="2819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FF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800" b="0" i="1" smtClean="0">
                          <a:solidFill>
                            <a:srgbClr val="FF00FF"/>
                          </a:solidFill>
                          <a:latin typeface="Cambria Math"/>
                        </a:rPr>
                        <m:t>         </m:t>
                      </m:r>
                      <m:r>
                        <a:rPr lang="en-US" sz="2800" b="0" i="1" smtClean="0">
                          <a:solidFill>
                            <a:srgbClr val="FF00FF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>
                  <a:solidFill>
                    <a:srgbClr val="FF00FF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182504"/>
                <a:ext cx="28194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90600" y="2731824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731824"/>
                <a:ext cx="2057400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733800" y="27432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FF"/>
                </a:solidFill>
              </a:rPr>
              <a:t>       1        2          1 </a:t>
            </a:r>
            <a:endParaRPr lang="en-US" sz="2800" dirty="0">
              <a:solidFill>
                <a:srgbClr val="FF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990600" y="3396016"/>
                <a:ext cx="1905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396016"/>
                <a:ext cx="1905000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128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581400" y="3407392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FF"/>
                </a:solidFill>
              </a:rPr>
              <a:t>  1          3          3          1</a:t>
            </a:r>
            <a:endParaRPr lang="en-US" sz="2800" dirty="0">
              <a:solidFill>
                <a:srgbClr val="FF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55344" y="3982856"/>
                <a:ext cx="2133600" cy="52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344" y="3982856"/>
                <a:ext cx="2133600" cy="528093"/>
              </a:xfrm>
              <a:prstGeom prst="rect">
                <a:avLst/>
              </a:prstGeom>
              <a:blipFill rotWithShape="1">
                <a:blip r:embed="rId9"/>
                <a:stretch>
                  <a:fillRect t="-10345" b="-3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606720" y="3987424"/>
            <a:ext cx="5867400" cy="528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FF"/>
                </a:solidFill>
              </a:rPr>
              <a:t>       1          4          6             4           1 </a:t>
            </a:r>
            <a:endParaRPr lang="en-US" sz="2800" dirty="0">
              <a:solidFill>
                <a:srgbClr val="FF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14400" y="4626592"/>
                <a:ext cx="2022144" cy="52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626592"/>
                <a:ext cx="2022144" cy="528093"/>
              </a:xfrm>
              <a:prstGeom prst="rect">
                <a:avLst/>
              </a:prstGeom>
              <a:blipFill rotWithShape="1">
                <a:blip r:embed="rId10"/>
                <a:stretch>
                  <a:fillRect t="-9195" b="-32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682920" y="4626592"/>
            <a:ext cx="623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FF"/>
                </a:solidFill>
              </a:rPr>
              <a:t> 1         5          10           10          5      1</a:t>
            </a:r>
            <a:endParaRPr lang="en-US" sz="2800" dirty="0">
              <a:solidFill>
                <a:srgbClr val="FF00FF"/>
              </a:solidFill>
            </a:endParaRPr>
          </a:p>
        </p:txBody>
      </p:sp>
      <p:sp>
        <p:nvSpPr>
          <p:cNvPr id="19" name="Isosceles Triangle 18"/>
          <p:cNvSpPr/>
          <p:nvPr/>
        </p:nvSpPr>
        <p:spPr>
          <a:xfrm>
            <a:off x="2286000" y="1524000"/>
            <a:ext cx="6308680" cy="3581400"/>
          </a:xfrm>
          <a:prstGeom prst="triangl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69056" y="5906869"/>
            <a:ext cx="3810000" cy="64633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প্যাসকেলের ত্রিভূজবিধি</a:t>
            </a:r>
            <a:endParaRPr lang="en-US" sz="3200" dirty="0">
              <a:solidFill>
                <a:srgbClr val="CC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9" name="Oval Callout 68"/>
          <p:cNvSpPr/>
          <p:nvPr/>
        </p:nvSpPr>
        <p:spPr>
          <a:xfrm>
            <a:off x="2596488" y="5867400"/>
            <a:ext cx="5791200" cy="609600"/>
          </a:xfrm>
          <a:prstGeom prst="wedgeEllipseCallout">
            <a:avLst>
              <a:gd name="adj1" fmla="val -181"/>
              <a:gd name="adj2" fmla="val -10295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0" name="Rectangle 69"/>
          <p:cNvSpPr/>
          <p:nvPr/>
        </p:nvSpPr>
        <p:spPr>
          <a:xfrm>
            <a:off x="5181600" y="5461337"/>
            <a:ext cx="56137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82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19" grpId="1" animBg="1"/>
      <p:bldP spid="19" grpId="2" animBg="1"/>
      <p:bldP spid="68" grpId="0"/>
      <p:bldP spid="69" grpId="0" animBg="1"/>
      <p:bldP spid="70" grpId="0"/>
      <p:bldP spid="7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38400" y="152400"/>
                <a:ext cx="4419600" cy="64633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bn-BD" sz="36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𝑦</m:t>
                        </m:r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bn-BD" sz="3600" dirty="0" smtClean="0">
                    <a:latin typeface="NikoshBAN" pitchFamily="2" charset="0"/>
                    <a:cs typeface="NikoshBAN" pitchFamily="2" charset="0"/>
                  </a:rPr>
                  <a:t>পদের বিস্তৃতি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52400"/>
                <a:ext cx="441960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48552" y="1295400"/>
                <a:ext cx="4572000" cy="536237"/>
              </a:xfrm>
              <a:prstGeom prst="rect">
                <a:avLst/>
              </a:prstGeom>
              <a:solidFill>
                <a:srgbClr val="00CC00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𝒏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𝟎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, 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𝟏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, 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𝟐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, 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𝟑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, 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𝟒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, 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𝟓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/>
                      </a:rPr>
                      <m:t>, ……</m:t>
                    </m:r>
                  </m:oMath>
                </a14:m>
                <a:r>
                  <a:rPr lang="bn-BD" sz="2800" b="1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 এর জন্য</a:t>
                </a:r>
                <a:endParaRPr lang="en-US" sz="2800" b="1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8552" y="1295400"/>
                <a:ext cx="4572000" cy="536237"/>
              </a:xfrm>
              <a:prstGeom prst="rect">
                <a:avLst/>
              </a:prstGeom>
              <a:blipFill rotWithShape="1">
                <a:blip r:embed="rId4"/>
                <a:stretch>
                  <a:fillRect t="-9195" r="-1867" b="-3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90600" y="2367507"/>
                <a:ext cx="2438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 )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9900"/>
                          </a:solidFill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7507"/>
                <a:ext cx="24384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419600" y="2367507"/>
                <a:ext cx="2438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367507"/>
                <a:ext cx="24384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066800" y="2916827"/>
                <a:ext cx="2133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 )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99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916827"/>
                <a:ext cx="213360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191000" y="2971419"/>
                <a:ext cx="2819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+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971419"/>
                <a:ext cx="2819400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219200" y="3520739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520739"/>
                <a:ext cx="2057400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58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962400" y="3532115"/>
                <a:ext cx="3048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bn-BD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 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+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 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532115"/>
                <a:ext cx="3048000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219200" y="4184931"/>
                <a:ext cx="1905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184931"/>
                <a:ext cx="1905000" cy="523220"/>
              </a:xfrm>
              <a:prstGeom prst="rect">
                <a:avLst/>
              </a:prstGeom>
              <a:blipFill rotWithShape="1">
                <a:blip r:embed="rId11"/>
                <a:stretch>
                  <a:fillRect t="-10588" r="-95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810000" y="4196307"/>
                <a:ext cx="3733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+ 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+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  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196307"/>
                <a:ext cx="3733800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183944" y="4771771"/>
                <a:ext cx="2133600" cy="52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3944" y="4771771"/>
                <a:ext cx="2133600" cy="528093"/>
              </a:xfrm>
              <a:prstGeom prst="rect">
                <a:avLst/>
              </a:prstGeom>
              <a:blipFill rotWithShape="1">
                <a:blip r:embed="rId13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835320" y="4776339"/>
                <a:ext cx="5867400" cy="52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5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5320" y="4776339"/>
                <a:ext cx="5867400" cy="528093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143000" y="5415507"/>
                <a:ext cx="2022144" cy="52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2800" dirty="0" smtClean="0"/>
                  <a:t> =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415507"/>
                <a:ext cx="2022144" cy="528093"/>
              </a:xfrm>
              <a:prstGeom prst="rect">
                <a:avLst/>
              </a:prstGeom>
              <a:blipFill rotWithShape="1">
                <a:blip r:embed="rId15"/>
                <a:stretch>
                  <a:fillRect t="-9195" b="-32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911520" y="5415507"/>
                <a:ext cx="5638800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1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 +  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5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 + 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+ 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+ 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 +  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1520" y="5415507"/>
                <a:ext cx="5638800" cy="465833"/>
              </a:xfrm>
              <a:prstGeom prst="rect">
                <a:avLst/>
              </a:prstGeom>
              <a:blipFill rotWithShape="1">
                <a:blip r:embed="rId1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Isosceles Triangle 1"/>
          <p:cNvSpPr/>
          <p:nvPr/>
        </p:nvSpPr>
        <p:spPr>
          <a:xfrm>
            <a:off x="2511184" y="2353859"/>
            <a:ext cx="6308680" cy="3505200"/>
          </a:xfrm>
          <a:prstGeom prst="triangle">
            <a:avLst/>
          </a:prstGeom>
          <a:noFill/>
          <a:ln>
            <a:solidFill>
              <a:srgbClr val="3333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8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7" grpId="0" animBg="1"/>
      <p:bldP spid="19" grpId="0" animBg="1"/>
      <p:bldP spid="24" grpId="0" animBg="1"/>
      <p:bldP spid="29" grpId="0" animBg="1"/>
      <p:bldP spid="33" grpId="0" animBg="1"/>
      <p:bldP spid="37" grpId="0" animBg="1"/>
      <p:bldP spid="40" grpId="0" animBg="1"/>
      <p:bldP spid="43" grpId="0" animBg="1"/>
      <p:bldP spid="45" grpId="0" animBg="1"/>
      <p:bldP spid="47" grpId="0" animBg="1"/>
      <p:bldP spid="48" grpId="0" animBg="1"/>
      <p:bldP spid="2" grpId="0" animBg="1"/>
      <p:bldP spid="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6799</TotalTime>
  <Words>520</Words>
  <Application>Microsoft Office PowerPoint</Application>
  <PresentationFormat>On-screen Show (4:3)</PresentationFormat>
  <Paragraphs>157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Cambria Math</vt:lpstr>
      <vt:lpstr>NikoshBAN</vt:lpstr>
      <vt:lpstr>Symbol</vt:lpstr>
      <vt:lpstr>Times New Roman</vt:lpstr>
      <vt:lpstr>Vrinda</vt:lpstr>
      <vt:lpstr>Wingdings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College</dc:creator>
  <cp:lastModifiedBy>Windows User</cp:lastModifiedBy>
  <cp:revision>1784</cp:revision>
  <dcterms:created xsi:type="dcterms:W3CDTF">2012-09-20T03:56:32Z</dcterms:created>
  <dcterms:modified xsi:type="dcterms:W3CDTF">2019-11-30T17:39:22Z</dcterms:modified>
</cp:coreProperties>
</file>