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17a0a8278e5834a3e8c28c6be43feb5_rose.wmv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17a0a8278e5834a3e8c28c6be43feb5_rose.wmv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228600"/>
            <a:ext cx="9144000" cy="6675118"/>
            <a:chOff x="0" y="228600"/>
            <a:chExt cx="9144000" cy="6675118"/>
          </a:xfrm>
          <a:solidFill>
            <a:srgbClr val="FF0000"/>
          </a:solidFill>
        </p:grpSpPr>
        <p:sp>
          <p:nvSpPr>
            <p:cNvPr id="3" name="Rectangle 2"/>
            <p:cNvSpPr/>
            <p:nvPr/>
          </p:nvSpPr>
          <p:spPr>
            <a:xfrm>
              <a:off x="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V="1">
              <a:off x="0" y="6629400"/>
              <a:ext cx="9144000" cy="27431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" y="228600"/>
            <a:ext cx="8686800" cy="1523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228600" y="381000"/>
            <a:ext cx="8686800" cy="6248400"/>
            <a:chOff x="228600" y="381000"/>
            <a:chExt cx="8686800" cy="6248400"/>
          </a:xfrm>
          <a:solidFill>
            <a:srgbClr val="FFC000"/>
          </a:solidFill>
        </p:grpSpPr>
        <p:sp>
          <p:nvSpPr>
            <p:cNvPr id="9" name="Rectangle 8"/>
            <p:cNvSpPr/>
            <p:nvPr/>
          </p:nvSpPr>
          <p:spPr>
            <a:xfrm>
              <a:off x="2286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6477000"/>
              <a:ext cx="8382000" cy="152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630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36"/>
          <p:cNvGrpSpPr/>
          <p:nvPr/>
        </p:nvGrpSpPr>
        <p:grpSpPr>
          <a:xfrm>
            <a:off x="2514600" y="1524000"/>
            <a:ext cx="4343400" cy="3657600"/>
            <a:chOff x="1639806" y="1773631"/>
            <a:chExt cx="5967482" cy="3565311"/>
          </a:xfrm>
        </p:grpSpPr>
        <p:pic>
          <p:nvPicPr>
            <p:cNvPr id="13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3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4" name="Group 38"/>
            <p:cNvGrpSpPr/>
            <p:nvPr/>
          </p:nvGrpSpPr>
          <p:grpSpPr>
            <a:xfrm>
              <a:off x="2909086" y="1960079"/>
              <a:ext cx="3446403" cy="2858113"/>
              <a:chOff x="1294524" y="4321343"/>
              <a:chExt cx="1774436" cy="1410309"/>
            </a:xfrm>
          </p:grpSpPr>
          <p:pic>
            <p:nvPicPr>
              <p:cNvPr id="15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6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61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19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1981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762000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267200"/>
            <a:ext cx="1981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91000"/>
            <a:ext cx="1981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3276600" y="3048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895600" y="3200400"/>
            <a:ext cx="3029996" cy="563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শিক্ষার্থীবৃন্দ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1981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228600"/>
            <a:ext cx="9144000" cy="6675118"/>
            <a:chOff x="0" y="228600"/>
            <a:chExt cx="9144000" cy="6675118"/>
          </a:xfrm>
          <a:solidFill>
            <a:srgbClr val="FF0000"/>
          </a:solidFill>
        </p:grpSpPr>
        <p:sp>
          <p:nvSpPr>
            <p:cNvPr id="3" name="Rectangle 2"/>
            <p:cNvSpPr/>
            <p:nvPr/>
          </p:nvSpPr>
          <p:spPr>
            <a:xfrm>
              <a:off x="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V="1">
              <a:off x="0" y="6629400"/>
              <a:ext cx="9144000" cy="27431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" y="228600"/>
            <a:ext cx="8686800" cy="1523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228600" y="381000"/>
            <a:ext cx="8686800" cy="6248400"/>
            <a:chOff x="228600" y="381000"/>
            <a:chExt cx="8686800" cy="6248400"/>
          </a:xfrm>
          <a:solidFill>
            <a:srgbClr val="FFC000"/>
          </a:solidFill>
        </p:grpSpPr>
        <p:sp>
          <p:nvSpPr>
            <p:cNvPr id="9" name="Rectangle 8"/>
            <p:cNvSpPr/>
            <p:nvPr/>
          </p:nvSpPr>
          <p:spPr>
            <a:xfrm>
              <a:off x="2286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6477000"/>
              <a:ext cx="8382000" cy="152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630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76600" y="3048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76600" y="838200"/>
            <a:ext cx="541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NikoshBAN" pitchFamily="2" charset="0"/>
                <a:cs typeface="NikoshBAN" pitchFamily="2" charset="0"/>
              </a:rPr>
              <a:t>বায়ুমন্ডলে উপরোক্ত গ্যাসগুলো অতিরিক্ত তাপ সঞ্চারিত হয়ে পৃথিবীর তাপমাত্রা বাড়িয়ে তোলে। পৃথিবীর তাপমাত্রা বৃদ্ধিকারী এই গ্যাসের নাম গ্রিনহাউস গ্যাস।</a:t>
            </a:r>
            <a:endParaRPr lang="en-US" sz="3600" b="1" dirty="0">
              <a:solidFill>
                <a:srgbClr val="0070C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25372" y="5341961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এসো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আমরা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একটি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ভিডিও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চিত্র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দেখি</a:t>
            </a:r>
            <a:endParaRPr lang="bn-BD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22" name="Picture 21" descr="green ho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2819400" cy="28956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46312" y="3743362"/>
            <a:ext cx="83058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গ্রিনহাউস ইফেক্ট ডাইনোসর বিলুপ্তির অন্যতম প্রধান কারন।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1"/>
            </p:par>
          </p:childTnLst>
        </p:cTn>
      </p:par>
    </p:tnLst>
    <p:bldLst>
      <p:bldP spid="21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228600"/>
            <a:ext cx="9144000" cy="6675118"/>
            <a:chOff x="0" y="228600"/>
            <a:chExt cx="9144000" cy="6675118"/>
          </a:xfrm>
          <a:solidFill>
            <a:srgbClr val="FF0000"/>
          </a:solidFill>
        </p:grpSpPr>
        <p:sp>
          <p:nvSpPr>
            <p:cNvPr id="3" name="Rectangle 2"/>
            <p:cNvSpPr/>
            <p:nvPr/>
          </p:nvSpPr>
          <p:spPr>
            <a:xfrm>
              <a:off x="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V="1">
              <a:off x="0" y="6629400"/>
              <a:ext cx="9144000" cy="27431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" y="228600"/>
            <a:ext cx="8686800" cy="1523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228600" y="381000"/>
            <a:ext cx="8686800" cy="6248400"/>
            <a:chOff x="228600" y="381000"/>
            <a:chExt cx="8686800" cy="6248400"/>
          </a:xfrm>
          <a:solidFill>
            <a:srgbClr val="FFC000"/>
          </a:solidFill>
        </p:grpSpPr>
        <p:sp>
          <p:nvSpPr>
            <p:cNvPr id="9" name="Rectangle 8"/>
            <p:cNvSpPr/>
            <p:nvPr/>
          </p:nvSpPr>
          <p:spPr>
            <a:xfrm>
              <a:off x="2286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6477000"/>
              <a:ext cx="8382000" cy="152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630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76600" y="3048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19" descr="flo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81200"/>
            <a:ext cx="3886200" cy="33396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3400" y="54102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6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বন্যা</a:t>
            </a:r>
            <a:endParaRPr lang="en-US" sz="6000" dirty="0">
              <a:solidFill>
                <a:schemeClr val="accent2">
                  <a:lumMod val="75000"/>
                </a:schemeClr>
              </a:solidFill>
              <a:effectLst>
                <a:outerShdw blurRad="50800" dist="50800" dir="5400000" algn="ctr" rotWithShape="0">
                  <a:schemeClr val="accent6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981200"/>
            <a:ext cx="3962400" cy="331022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876800" y="52578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খরা</a:t>
            </a:r>
            <a:endParaRPr lang="en-US" sz="6000" dirty="0">
              <a:solidFill>
                <a:schemeClr val="accent4">
                  <a:lumMod val="75000"/>
                </a:schemeClr>
              </a:solidFill>
              <a:effectLst>
                <a:outerShdw blurRad="50800" dist="50800" dir="5400000" algn="ctr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6858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u="sng" dirty="0" smtClean="0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দুর্যোগের ধরন</a:t>
            </a:r>
            <a:endParaRPr lang="en-US" sz="7200" b="1" u="sng" dirty="0"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3"/>
            </p:par>
          </p:childTnLst>
        </p:cTn>
      </p:par>
    </p:tnLst>
    <p:bldLst>
      <p:bldP spid="21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228600"/>
            <a:ext cx="9144000" cy="6675118"/>
            <a:chOff x="0" y="228600"/>
            <a:chExt cx="9144000" cy="6675118"/>
          </a:xfrm>
          <a:solidFill>
            <a:srgbClr val="FF0000"/>
          </a:solidFill>
        </p:grpSpPr>
        <p:sp>
          <p:nvSpPr>
            <p:cNvPr id="3" name="Rectangle 2"/>
            <p:cNvSpPr/>
            <p:nvPr/>
          </p:nvSpPr>
          <p:spPr>
            <a:xfrm>
              <a:off x="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V="1">
              <a:off x="0" y="6629400"/>
              <a:ext cx="9144000" cy="27431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" y="228600"/>
            <a:ext cx="8686800" cy="1523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228600" y="381000"/>
            <a:ext cx="8686800" cy="6248400"/>
            <a:chOff x="228600" y="381000"/>
            <a:chExt cx="8686800" cy="6248400"/>
          </a:xfrm>
          <a:solidFill>
            <a:srgbClr val="FFC000"/>
          </a:solidFill>
        </p:grpSpPr>
        <p:sp>
          <p:nvSpPr>
            <p:cNvPr id="9" name="Rectangle 8"/>
            <p:cNvSpPr/>
            <p:nvPr/>
          </p:nvSpPr>
          <p:spPr>
            <a:xfrm>
              <a:off x="2286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6477000"/>
              <a:ext cx="8382000" cy="152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630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76600" y="3048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ail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3804557" cy="35814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4" name="Picture 13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524000"/>
            <a:ext cx="4191000" cy="35814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990600" y="4572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দুর্যোগের ধরন</a:t>
            </a:r>
            <a:endParaRPr lang="en-US" sz="6000" u="sng" dirty="0"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52578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50800" dist="50800" dir="5400000" algn="ctr" rotWithShape="0">
                    <a:schemeClr val="accent4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কালবৈশাখী ঝড়</a:t>
            </a:r>
            <a:endParaRPr lang="en-US" sz="4400" dirty="0">
              <a:effectLst>
                <a:outerShdw blurRad="50800" dist="50800" dir="5400000" algn="ctr" rotWithShape="0">
                  <a:schemeClr val="accent4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0200" y="53340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accent1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শৈত্য প্রবাহ</a:t>
            </a:r>
            <a:endParaRPr lang="en-US" sz="4400" dirty="0">
              <a:solidFill>
                <a:srgbClr val="002060"/>
              </a:solidFill>
              <a:effectLst>
                <a:outerShdw blurRad="50800" dist="50800" dir="5400000" algn="ctr" rotWithShape="0">
                  <a:schemeClr val="accent1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6"/>
            </p:par>
          </p:childTnLst>
        </p:cTn>
      </p:par>
    </p:tnLst>
    <p:bldLst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228600"/>
            <a:ext cx="9144000" cy="6675118"/>
            <a:chOff x="0" y="228600"/>
            <a:chExt cx="9144000" cy="6675118"/>
          </a:xfrm>
          <a:solidFill>
            <a:srgbClr val="FF0000"/>
          </a:solidFill>
        </p:grpSpPr>
        <p:sp>
          <p:nvSpPr>
            <p:cNvPr id="3" name="Rectangle 2"/>
            <p:cNvSpPr/>
            <p:nvPr/>
          </p:nvSpPr>
          <p:spPr>
            <a:xfrm>
              <a:off x="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V="1">
              <a:off x="0" y="6629400"/>
              <a:ext cx="9144000" cy="27431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" y="228600"/>
            <a:ext cx="8686800" cy="1523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228600" y="381000"/>
            <a:ext cx="8686800" cy="6248400"/>
            <a:chOff x="228600" y="381000"/>
            <a:chExt cx="8686800" cy="6248400"/>
          </a:xfrm>
          <a:solidFill>
            <a:srgbClr val="FFC000"/>
          </a:solidFill>
        </p:grpSpPr>
        <p:sp>
          <p:nvSpPr>
            <p:cNvPr id="9" name="Rectangle 8"/>
            <p:cNvSpPr/>
            <p:nvPr/>
          </p:nvSpPr>
          <p:spPr>
            <a:xfrm>
              <a:off x="2286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6477000"/>
              <a:ext cx="8382000" cy="152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630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76600" y="3048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4572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u="sng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দুর্যোগের ফলে ক্ষয়ক্ষতি</a:t>
            </a:r>
            <a:endParaRPr lang="en-US" sz="4800" u="sng" dirty="0">
              <a:solidFill>
                <a:srgbClr val="002060"/>
              </a:solidFill>
              <a:effectLst>
                <a:outerShdw blurRad="50800" dist="50800" dir="5400000" algn="ctr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40386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সিডর</a:t>
            </a:r>
            <a:endParaRPr lang="en-US" sz="4800" dirty="0">
              <a:effectLst>
                <a:outerShdw blurRad="50800" dist="50800" dir="5400000" algn="ctr" rotWithShape="0">
                  <a:schemeClr val="bg2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4724400"/>
            <a:ext cx="838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২০০৭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সালের ১৫ই নভেম্বর ২৮ টি জেলার প্রায় </a:t>
            </a:r>
          </a:p>
          <a:p>
            <a:pPr algn="ctr"/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৩০ লক্ষ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মানুষ ক্ষতিগ্রস্থ হয়েছিল।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85800" y="1524000"/>
            <a:ext cx="7772400" cy="2534478"/>
            <a:chOff x="533400" y="1524000"/>
            <a:chExt cx="7772399" cy="2534478"/>
          </a:xfrm>
        </p:grpSpPr>
        <p:pic>
          <p:nvPicPr>
            <p:cNvPr id="17" name="Picture 16" descr="si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1524000"/>
              <a:ext cx="4065815" cy="2514600"/>
            </a:xfrm>
            <a:prstGeom prst="rect">
              <a:avLst/>
            </a:prstGeom>
            <a:ln>
              <a:solidFill>
                <a:srgbClr val="00FFFF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8" name="Picture 17" descr="sid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600" y="1524000"/>
              <a:ext cx="3428999" cy="2534478"/>
            </a:xfrm>
            <a:prstGeom prst="rect">
              <a:avLst/>
            </a:prstGeom>
            <a:ln>
              <a:solidFill>
                <a:srgbClr val="00FFFF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  <p:pic>
          <p:nvPicPr>
            <p:cNvPr id="19" name="Picture 18" descr="sid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1524000"/>
              <a:ext cx="3428999" cy="2534478"/>
            </a:xfrm>
            <a:prstGeom prst="rect">
              <a:avLst/>
            </a:prstGeom>
            <a:ln>
              <a:solidFill>
                <a:srgbClr val="00FFFF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2"/>
            </p:par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228600"/>
            <a:ext cx="9144000" cy="6675118"/>
            <a:chOff x="0" y="228600"/>
            <a:chExt cx="9144000" cy="6675118"/>
          </a:xfrm>
          <a:solidFill>
            <a:srgbClr val="FF0000"/>
          </a:solidFill>
        </p:grpSpPr>
        <p:sp>
          <p:nvSpPr>
            <p:cNvPr id="3" name="Rectangle 2"/>
            <p:cNvSpPr/>
            <p:nvPr/>
          </p:nvSpPr>
          <p:spPr>
            <a:xfrm>
              <a:off x="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V="1">
              <a:off x="0" y="6629400"/>
              <a:ext cx="9144000" cy="27431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" y="228600"/>
            <a:ext cx="8686800" cy="1523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228600" y="381000"/>
            <a:ext cx="8686800" cy="6248400"/>
            <a:chOff x="228600" y="381000"/>
            <a:chExt cx="8686800" cy="6248400"/>
          </a:xfrm>
          <a:solidFill>
            <a:srgbClr val="FFC000"/>
          </a:solidFill>
        </p:grpSpPr>
        <p:sp>
          <p:nvSpPr>
            <p:cNvPr id="9" name="Rectangle 8"/>
            <p:cNvSpPr/>
            <p:nvPr/>
          </p:nvSpPr>
          <p:spPr>
            <a:xfrm>
              <a:off x="2286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6477000"/>
              <a:ext cx="8382000" cy="152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630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76600" y="3048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ai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4038600" cy="2327444"/>
          </a:xfrm>
          <a:prstGeom prst="rect">
            <a:avLst/>
          </a:prstGeom>
        </p:spPr>
      </p:pic>
      <p:pic>
        <p:nvPicPr>
          <p:cNvPr id="14" name="Picture 13" descr="aila1.jpg"/>
          <p:cNvPicPr>
            <a:picLocks noChangeAspect="1"/>
          </p:cNvPicPr>
          <p:nvPr/>
        </p:nvPicPr>
        <p:blipFill>
          <a:blip r:embed="rId3"/>
          <a:srcRect l="8922" t="8556" r="7807" b="10160"/>
          <a:stretch>
            <a:fillRect/>
          </a:stretch>
        </p:blipFill>
        <p:spPr>
          <a:xfrm>
            <a:off x="5020464" y="1472291"/>
            <a:ext cx="3437736" cy="23377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4572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u="sng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দুর্যোগের ফলে ক্ষয়ক্ষতি</a:t>
            </a:r>
            <a:endParaRPr lang="en-US" sz="4800" u="sng" dirty="0">
              <a:solidFill>
                <a:srgbClr val="002060"/>
              </a:solidFill>
              <a:effectLst>
                <a:outerShdw blurRad="50800" dist="50800" dir="5400000" algn="ctr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38100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আইলা</a:t>
            </a:r>
            <a:endParaRPr lang="en-US" sz="5400" b="1" dirty="0"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4724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২০০৯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সালের ২০শে এপ্রিল আইলায় ব্যাপক ক্ষয়ক্ষতি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8"/>
            </p:par>
          </p:childTnLst>
        </p:cTn>
      </p:par>
    </p:tnLst>
    <p:bldLst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228600"/>
            <a:ext cx="9144000" cy="6675118"/>
            <a:chOff x="0" y="228600"/>
            <a:chExt cx="9144000" cy="6675118"/>
          </a:xfrm>
          <a:solidFill>
            <a:srgbClr val="FF0000"/>
          </a:solidFill>
        </p:grpSpPr>
        <p:sp>
          <p:nvSpPr>
            <p:cNvPr id="3" name="Rectangle 2"/>
            <p:cNvSpPr/>
            <p:nvPr/>
          </p:nvSpPr>
          <p:spPr>
            <a:xfrm>
              <a:off x="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V="1">
              <a:off x="0" y="6629400"/>
              <a:ext cx="9144000" cy="27431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" y="228600"/>
            <a:ext cx="8686800" cy="1523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228600" y="381000"/>
            <a:ext cx="8686800" cy="6248400"/>
            <a:chOff x="228600" y="381000"/>
            <a:chExt cx="8686800" cy="6248400"/>
          </a:xfrm>
          <a:solidFill>
            <a:srgbClr val="FFC000"/>
          </a:solidFill>
        </p:grpSpPr>
        <p:sp>
          <p:nvSpPr>
            <p:cNvPr id="9" name="Rectangle 8"/>
            <p:cNvSpPr/>
            <p:nvPr/>
          </p:nvSpPr>
          <p:spPr>
            <a:xfrm>
              <a:off x="2286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6477000"/>
              <a:ext cx="8382000" cy="152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630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76600" y="3048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4572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দুর্যোগের ফলে ক্ষয়ক্ষতি</a:t>
            </a:r>
            <a:endParaRPr lang="en-U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u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76400"/>
            <a:ext cx="3733800" cy="2590800"/>
          </a:xfrm>
          <a:prstGeom prst="rect">
            <a:avLst/>
          </a:prstGeom>
          <a:solidFill>
            <a:srgbClr val="FF0000"/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2362200" y="4495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50800" dist="50800" dir="5400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sz="4800" b="1" dirty="0">
              <a:effectLst>
                <a:outerShdw blurRad="50800" dist="50800" dir="5400000" algn="ctr" rotWithShape="0">
                  <a:schemeClr val="tx2">
                    <a:lumMod val="20000"/>
                    <a:lumOff val="8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52578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২০১১ সালের ১৮ই সেপ্টেম্বর সংঘটিত ভূমিকম্পটি ছিল বেশ প্রচন্ড।</a:t>
            </a: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 ,চট্টগ্রাম , সিলেট, রংপুর অঞ্চলে ভূমিকম্পের ঝুঁকি বেশী।</a:t>
            </a:r>
          </a:p>
        </p:txBody>
      </p:sp>
      <p:pic>
        <p:nvPicPr>
          <p:cNvPr id="17" name="Picture 16" descr="y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0200"/>
            <a:ext cx="3458852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8"/>
            </p:par>
          </p:childTnLst>
        </p:cTn>
      </p:par>
    </p:tnLst>
    <p:bldLst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228600"/>
            <a:ext cx="9144000" cy="6675118"/>
            <a:chOff x="0" y="228600"/>
            <a:chExt cx="9144000" cy="6675118"/>
          </a:xfrm>
          <a:solidFill>
            <a:srgbClr val="FF0000"/>
          </a:solidFill>
        </p:grpSpPr>
        <p:sp>
          <p:nvSpPr>
            <p:cNvPr id="3" name="Rectangle 2"/>
            <p:cNvSpPr/>
            <p:nvPr/>
          </p:nvSpPr>
          <p:spPr>
            <a:xfrm>
              <a:off x="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V="1">
              <a:off x="0" y="6629400"/>
              <a:ext cx="9144000" cy="27431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" y="228600"/>
            <a:ext cx="8686800" cy="1523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228600" y="381000"/>
            <a:ext cx="8686800" cy="6248400"/>
            <a:chOff x="228600" y="381000"/>
            <a:chExt cx="8686800" cy="6248400"/>
          </a:xfrm>
          <a:solidFill>
            <a:srgbClr val="FFC000"/>
          </a:solidFill>
        </p:grpSpPr>
        <p:sp>
          <p:nvSpPr>
            <p:cNvPr id="9" name="Rectangle 8"/>
            <p:cNvSpPr/>
            <p:nvPr/>
          </p:nvSpPr>
          <p:spPr>
            <a:xfrm>
              <a:off x="2286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6477000"/>
              <a:ext cx="8382000" cy="152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630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76600" y="3048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81600" y="990600"/>
            <a:ext cx="2954655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4191000"/>
            <a:ext cx="40975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◊</a:t>
            </a:r>
            <a:r>
              <a:rPr lang="bn-BD" sz="3200" b="1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গ্রিনহাউস গ্যাস বলতে কোন কোন গ্যাসকে বুঝায়?</a:t>
            </a:r>
            <a:endParaRPr lang="bn-BD" sz="3200" b="1" spc="1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0600" y="4191000"/>
            <a:ext cx="3962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◊</a:t>
            </a:r>
            <a:r>
              <a:rPr lang="bn-BD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200" b="1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বন্যার ফলে কি কি ক্ষয়ক্ষতি  হয় তার তালিকা তৈরি কর।</a:t>
            </a:r>
          </a:p>
          <a:p>
            <a:pPr algn="ctr"/>
            <a:endParaRPr lang="bn-BD" sz="32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7800" y="3124200"/>
            <a:ext cx="1676400" cy="64633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“ক” দল   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0" y="3048000"/>
            <a:ext cx="1676400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“খ” দল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2909129" cy="22590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9"/>
            </p:par>
          </p:childTnLst>
        </p:cTn>
      </p:par>
    </p:tnLst>
    <p:bldLst>
      <p:bldP spid="14" grpId="0"/>
      <p:bldP spid="15" grpId="0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228600"/>
            <a:ext cx="9144000" cy="6675118"/>
            <a:chOff x="0" y="228600"/>
            <a:chExt cx="9144000" cy="6675118"/>
          </a:xfrm>
          <a:solidFill>
            <a:srgbClr val="FF0000"/>
          </a:solidFill>
        </p:grpSpPr>
        <p:sp>
          <p:nvSpPr>
            <p:cNvPr id="3" name="Rectangle 2"/>
            <p:cNvSpPr/>
            <p:nvPr/>
          </p:nvSpPr>
          <p:spPr>
            <a:xfrm>
              <a:off x="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V="1">
              <a:off x="0" y="6629400"/>
              <a:ext cx="9144000" cy="27431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" y="228600"/>
            <a:ext cx="8686800" cy="1523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228600" y="381000"/>
            <a:ext cx="8686800" cy="6248400"/>
            <a:chOff x="228600" y="381000"/>
            <a:chExt cx="8686800" cy="6248400"/>
          </a:xfrm>
          <a:solidFill>
            <a:srgbClr val="FFC000"/>
          </a:solidFill>
        </p:grpSpPr>
        <p:sp>
          <p:nvSpPr>
            <p:cNvPr id="9" name="Rectangle 8"/>
            <p:cNvSpPr/>
            <p:nvPr/>
          </p:nvSpPr>
          <p:spPr>
            <a:xfrm>
              <a:off x="2286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6477000"/>
              <a:ext cx="8382000" cy="152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630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76600" y="3048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20574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বাংলাদেশে কোন অঞ্চলে ভূমিকম্পের প্রকোপ বেশী?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ক)  টাংগাইল			(খ) সিলেট             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(গ) খুলনা			(ঘ) যশোর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381000"/>
            <a:ext cx="1600200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33528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আমাদের দেশে নদী ভাঙনের কারণ হচ্ছে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810000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নদীগুলোর চলার পথ সোজা না হয়া</a:t>
            </a:r>
          </a:p>
          <a:p>
            <a:pPr marL="571500" indent="-571500">
              <a:buFont typeface="+mj-lt"/>
              <a:buAutoNum type="romanLcPeriod"/>
            </a:pP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নদীর পাড়ের মাটির দুর্বল গঠন</a:t>
            </a:r>
          </a:p>
          <a:p>
            <a:pPr marL="571500" indent="-571500">
              <a:buFont typeface="+mj-lt"/>
              <a:buAutoNum type="romanLcPeriod"/>
            </a:pP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নদীর পাড়ে প্রচুর গাছপালা থাকা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51054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কোনটি সঠিক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(ক)  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	(খ)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ii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ii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		(ঘ)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ii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"/>
            <a:ext cx="2971800" cy="167762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 descr="http://www.dw.de/image/0,,16842345_303,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3"/>
          <a:stretch>
            <a:fillRect/>
          </a:stretch>
        </p:blipFill>
        <p:spPr bwMode="auto">
          <a:xfrm rot="268266">
            <a:off x="7232373" y="339231"/>
            <a:ext cx="954483" cy="1822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68"/>
            </p:par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228600"/>
            <a:ext cx="9144000" cy="6675118"/>
            <a:chOff x="0" y="228600"/>
            <a:chExt cx="9144000" cy="6675118"/>
          </a:xfrm>
          <a:solidFill>
            <a:srgbClr val="FF0000"/>
          </a:solidFill>
        </p:grpSpPr>
        <p:sp>
          <p:nvSpPr>
            <p:cNvPr id="3" name="Rectangle 2"/>
            <p:cNvSpPr/>
            <p:nvPr/>
          </p:nvSpPr>
          <p:spPr>
            <a:xfrm>
              <a:off x="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V="1">
              <a:off x="0" y="6629400"/>
              <a:ext cx="9144000" cy="27431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" y="228600"/>
            <a:ext cx="8686800" cy="1523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228600" y="381000"/>
            <a:ext cx="8686800" cy="6248400"/>
            <a:chOff x="228600" y="381000"/>
            <a:chExt cx="8686800" cy="6248400"/>
          </a:xfrm>
          <a:solidFill>
            <a:srgbClr val="FFC000"/>
          </a:solidFill>
        </p:grpSpPr>
        <p:sp>
          <p:nvSpPr>
            <p:cNvPr id="9" name="Rectangle 8"/>
            <p:cNvSpPr/>
            <p:nvPr/>
          </p:nvSpPr>
          <p:spPr>
            <a:xfrm>
              <a:off x="2286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6477000"/>
              <a:ext cx="8382000" cy="152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630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76600" y="3048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36"/>
          <p:cNvGrpSpPr/>
          <p:nvPr/>
        </p:nvGrpSpPr>
        <p:grpSpPr>
          <a:xfrm>
            <a:off x="2514600" y="1524000"/>
            <a:ext cx="4343400" cy="3657600"/>
            <a:chOff x="1639806" y="1773631"/>
            <a:chExt cx="5967482" cy="3565311"/>
          </a:xfrm>
        </p:grpSpPr>
        <p:pic>
          <p:nvPicPr>
            <p:cNvPr id="14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3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5" name="Group 38"/>
            <p:cNvGrpSpPr/>
            <p:nvPr/>
          </p:nvGrpSpPr>
          <p:grpSpPr>
            <a:xfrm>
              <a:off x="2909084" y="1960079"/>
              <a:ext cx="3446403" cy="2858113"/>
              <a:chOff x="1294524" y="4321343"/>
              <a:chExt cx="1774436" cy="1410309"/>
            </a:xfrm>
          </p:grpSpPr>
          <p:pic>
            <p:nvPicPr>
              <p:cNvPr id="16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Picture 61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20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1981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762000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267200"/>
            <a:ext cx="1981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67200"/>
            <a:ext cx="1981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Rectangle 24"/>
          <p:cNvSpPr/>
          <p:nvPr/>
        </p:nvSpPr>
        <p:spPr>
          <a:xfrm>
            <a:off x="2819400" y="3048000"/>
            <a:ext cx="32768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691972"/>
            <a:ext cx="65151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8700"/>
            <a:ext cx="2571750" cy="24507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0200" y="341147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 পরিচিতি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98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228600"/>
            <a:ext cx="9144000" cy="6675118"/>
            <a:chOff x="0" y="228600"/>
            <a:chExt cx="9144000" cy="6675118"/>
          </a:xfrm>
          <a:solidFill>
            <a:srgbClr val="FF0000"/>
          </a:solidFill>
        </p:grpSpPr>
        <p:sp>
          <p:nvSpPr>
            <p:cNvPr id="3" name="Rectangle 2"/>
            <p:cNvSpPr/>
            <p:nvPr/>
          </p:nvSpPr>
          <p:spPr>
            <a:xfrm>
              <a:off x="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V="1">
              <a:off x="0" y="6629400"/>
              <a:ext cx="9144000" cy="27431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" y="228600"/>
            <a:ext cx="8686800" cy="1523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228600" y="381000"/>
            <a:ext cx="8686800" cy="6248400"/>
            <a:chOff x="228600" y="381000"/>
            <a:chExt cx="8686800" cy="6248400"/>
          </a:xfrm>
          <a:solidFill>
            <a:srgbClr val="FFC000"/>
          </a:solidFill>
        </p:grpSpPr>
        <p:sp>
          <p:nvSpPr>
            <p:cNvPr id="9" name="Rectangle 8"/>
            <p:cNvSpPr/>
            <p:nvPr/>
          </p:nvSpPr>
          <p:spPr>
            <a:xfrm>
              <a:off x="2286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6477000"/>
              <a:ext cx="8382000" cy="152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630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76600" y="3048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241761" y="295870"/>
            <a:ext cx="2092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u="sng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/>
          </a:p>
        </p:txBody>
      </p:sp>
      <p:grpSp>
        <p:nvGrpSpPr>
          <p:cNvPr id="13" name="Group 47"/>
          <p:cNvGrpSpPr/>
          <p:nvPr/>
        </p:nvGrpSpPr>
        <p:grpSpPr>
          <a:xfrm>
            <a:off x="279452" y="1309293"/>
            <a:ext cx="9351404" cy="5639918"/>
            <a:chOff x="-8052189" y="1029805"/>
            <a:chExt cx="29313451" cy="5424978"/>
          </a:xfrm>
        </p:grpSpPr>
        <p:grpSp>
          <p:nvGrpSpPr>
            <p:cNvPr id="14" name="Group 46"/>
            <p:cNvGrpSpPr/>
            <p:nvPr/>
          </p:nvGrpSpPr>
          <p:grpSpPr>
            <a:xfrm>
              <a:off x="-8052189" y="1029805"/>
              <a:ext cx="27561694" cy="5091514"/>
              <a:chOff x="-8052189" y="1029805"/>
              <a:chExt cx="27561694" cy="5091514"/>
            </a:xfrm>
          </p:grpSpPr>
          <p:grpSp>
            <p:nvGrpSpPr>
              <p:cNvPr id="15" name="Group 35"/>
              <p:cNvGrpSpPr/>
              <p:nvPr/>
            </p:nvGrpSpPr>
            <p:grpSpPr>
              <a:xfrm>
                <a:off x="-8052189" y="1029805"/>
                <a:ext cx="27561694" cy="5091514"/>
                <a:chOff x="-8128389" y="1233086"/>
                <a:chExt cx="27561694" cy="5091514"/>
              </a:xfrm>
            </p:grpSpPr>
            <p:sp>
              <p:nvSpPr>
                <p:cNvPr id="37" name="Content Placeholder 12"/>
                <p:cNvSpPr txBox="1">
                  <a:spLocks/>
                </p:cNvSpPr>
                <p:nvPr/>
              </p:nvSpPr>
              <p:spPr>
                <a:xfrm>
                  <a:off x="4778048" y="1848340"/>
                  <a:ext cx="3451552" cy="3978103"/>
                </a:xfrm>
                <a:prstGeom prst="rect">
                  <a:avLst/>
                </a:prstGeom>
                <a:ln w="666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endParaRPr lang="bn-BD" sz="28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endParaRPr lang="en-US" sz="28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SolaimanLipi" pitchFamily="65" charset="0"/>
                    <a:cs typeface="SolaimanLipi" pitchFamily="65" charset="0"/>
                  </a:endParaRPr>
                </a:p>
              </p:txBody>
            </p:sp>
            <p:grpSp>
              <p:nvGrpSpPr>
                <p:cNvPr id="16" name="Group 34"/>
                <p:cNvGrpSpPr/>
                <p:nvPr/>
              </p:nvGrpSpPr>
              <p:grpSpPr>
                <a:xfrm>
                  <a:off x="-8128389" y="1233086"/>
                  <a:ext cx="27561694" cy="5091514"/>
                  <a:chOff x="-8128389" y="1233086"/>
                  <a:chExt cx="27561694" cy="5091514"/>
                </a:xfrm>
              </p:grpSpPr>
              <p:grpSp>
                <p:nvGrpSpPr>
                  <p:cNvPr id="17" name="Group 23"/>
                  <p:cNvGrpSpPr/>
                  <p:nvPr/>
                </p:nvGrpSpPr>
                <p:grpSpPr>
                  <a:xfrm>
                    <a:off x="-6602527" y="2489282"/>
                    <a:ext cx="26035832" cy="3233409"/>
                    <a:chOff x="-37700118" y="-1177630"/>
                    <a:chExt cx="82082791" cy="8412756"/>
                  </a:xfrm>
                </p:grpSpPr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-37700118" y="-1177630"/>
                      <a:ext cx="82082791" cy="3928334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bn-BD" sz="3200" b="1" cap="all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NikoshBAN" pitchFamily="2" charset="0"/>
                          <a:cs typeface="NikoshBAN" pitchFamily="2" charset="0"/>
                        </a:rPr>
                        <a:t>বাংলাদেশ ও বিশ্ব পরিচয়</a:t>
                      </a:r>
                    </a:p>
                    <a:p>
                      <a:pPr algn="ctr"/>
                      <a:r>
                        <a:rPr lang="bn-BD" sz="3200" b="1" cap="all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NikoshBAN" pitchFamily="2" charset="0"/>
                          <a:cs typeface="NikoshBAN" pitchFamily="2" charset="0"/>
                        </a:rPr>
                        <a:t>সপ্তম শ্রেণি</a:t>
                      </a:r>
                      <a:endParaRPr lang="en-US" sz="3200" b="1" cap="all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effectLst>
                          <a:reflection blurRad="12700" stA="28000" endPos="45000" dist="1000" dir="5400000" sy="-100000" algn="bl" rotWithShape="0"/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b="1" cap="all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effectLst>
                          <a:reflection blurRad="12700" stA="28000" endPos="45000" dist="1000" dir="5400000" sy="-100000" algn="bl" rotWithShape="0"/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652702" y="6554463"/>
                      <a:ext cx="6486331" cy="680663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bn-BD" sz="1100" b="1" cap="all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NikoshBAN" pitchFamily="2" charset="0"/>
                          <a:cs typeface="NikoshBAN" pitchFamily="2" charset="0"/>
                        </a:rPr>
                        <a:t>জাতীয় শিক্ষাক্রম ও পাঠ্যপুস্তক বোর্ড, ঢাকা।</a:t>
                      </a:r>
                      <a:endParaRPr lang="en-US" sz="1100" b="1" cap="all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</p:grpSp>
              <p:grpSp>
                <p:nvGrpSpPr>
                  <p:cNvPr id="18" name="Group 33"/>
                  <p:cNvGrpSpPr/>
                  <p:nvPr/>
                </p:nvGrpSpPr>
                <p:grpSpPr>
                  <a:xfrm>
                    <a:off x="-8128389" y="1233086"/>
                    <a:ext cx="26297455" cy="5091514"/>
                    <a:chOff x="-8128389" y="1233086"/>
                    <a:chExt cx="26297455" cy="5091514"/>
                  </a:xfrm>
                </p:grpSpPr>
                <p:sp>
                  <p:nvSpPr>
                    <p:cNvPr id="41" name="Content Placeholder 10"/>
                    <p:cNvSpPr txBox="1">
                      <a:spLocks/>
                    </p:cNvSpPr>
                    <p:nvPr/>
                  </p:nvSpPr>
                  <p:spPr>
                    <a:xfrm>
                      <a:off x="838200" y="1828800"/>
                      <a:ext cx="3703280" cy="3997644"/>
                    </a:xfrm>
                    <a:prstGeom prst="rect">
                      <a:avLst/>
                    </a:prstGeom>
                    <a:ln w="66675">
                      <a:solidFill>
                        <a:schemeClr val="tx1"/>
                      </a:solidFill>
                    </a:ln>
                  </p:spPr>
                  <p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Font typeface="Arial" pitchFamily="34" charset="0"/>
                        <a:buNone/>
                      </a:pPr>
                      <a:endParaRPr lang="en-US" b="1" u="sng" cap="all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SolaimanLipi" pitchFamily="65" charset="0"/>
                        <a:cs typeface="SolaimanLipi" pitchFamily="65" charset="0"/>
                      </a:endParaRPr>
                    </a:p>
                  </p:txBody>
                </p:sp>
                <p:grpSp>
                  <p:nvGrpSpPr>
                    <p:cNvPr id="19" name="Group 15"/>
                    <p:cNvGrpSpPr/>
                    <p:nvPr/>
                  </p:nvGrpSpPr>
                  <p:grpSpPr>
                    <a:xfrm>
                      <a:off x="23141" y="1233086"/>
                      <a:ext cx="8739858" cy="5091514"/>
                      <a:chOff x="-311656" y="104146"/>
                      <a:chExt cx="9455655" cy="6778099"/>
                    </a:xfrm>
                  </p:grpSpPr>
                  <p:pic>
                    <p:nvPicPr>
                      <p:cNvPr id="45" name="Picture 44" descr="flowerruler.gif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11656" y="104146"/>
                        <a:ext cx="9303253" cy="566927"/>
                      </a:xfrm>
                      <a:prstGeom prst="roundRect">
                        <a:avLst>
                          <a:gd name="adj" fmla="val 8594"/>
                        </a:avLst>
                      </a:prstGeom>
                      <a:solidFill>
                        <a:srgbClr val="FFFFFF">
                          <a:shade val="85000"/>
                        </a:srgbClr>
                      </a:solidFill>
                      <a:ln>
                        <a:noFill/>
                      </a:ln>
                      <a:effectLst>
                        <a:reflection blurRad="12700" stA="38000" endPos="28000" dist="5000" dir="5400000" sy="-100000" algn="bl" rotWithShape="0"/>
                      </a:effectLst>
                    </p:spPr>
                  </p:pic>
                  <p:pic>
                    <p:nvPicPr>
                      <p:cNvPr id="46" name="Picture 17" descr="flowerruler.gif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rot="16200000">
                        <a:off x="-2946689" y="3277465"/>
                        <a:ext cx="6451024" cy="557645"/>
                      </a:xfrm>
                      <a:prstGeom prst="roundRect">
                        <a:avLst>
                          <a:gd name="adj" fmla="val 8594"/>
                        </a:avLst>
                      </a:prstGeom>
                      <a:solidFill>
                        <a:srgbClr val="FFFFFF">
                          <a:shade val="85000"/>
                        </a:srgbClr>
                      </a:solidFill>
                      <a:ln>
                        <a:noFill/>
                      </a:ln>
                      <a:effectLst>
                        <a:reflection blurRad="12700" stA="38000" endPos="28000" dist="5000" dir="5400000" sy="-100000" algn="bl" rotWithShape="0"/>
                      </a:effectLst>
                    </p:spPr>
                  </p:pic>
                  <p:pic>
                    <p:nvPicPr>
                      <p:cNvPr id="47" name="Picture 46" descr="flowerruler.gif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6929" y="6324600"/>
                        <a:ext cx="8998527" cy="557645"/>
                      </a:xfrm>
                      <a:prstGeom prst="roundRect">
                        <a:avLst>
                          <a:gd name="adj" fmla="val 8594"/>
                        </a:avLst>
                      </a:prstGeom>
                      <a:solidFill>
                        <a:srgbClr val="FFFFFF">
                          <a:shade val="85000"/>
                        </a:srgbClr>
                      </a:solidFill>
                      <a:ln>
                        <a:noFill/>
                      </a:ln>
                      <a:effectLst>
                        <a:reflection blurRad="12700" stA="38000" endPos="28000" dist="5000" dir="5400000" sy="-100000" algn="bl" rotWithShape="0"/>
                      </a:effectLst>
                    </p:spPr>
                  </p:pic>
                  <p:pic>
                    <p:nvPicPr>
                      <p:cNvPr id="48" name="Picture 47" descr="flowerruler.gif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rot="16200000">
                        <a:off x="5639665" y="3325956"/>
                        <a:ext cx="6451024" cy="557645"/>
                      </a:xfrm>
                      <a:prstGeom prst="roundRect">
                        <a:avLst>
                          <a:gd name="adj" fmla="val 8594"/>
                        </a:avLst>
                      </a:prstGeom>
                      <a:solidFill>
                        <a:srgbClr val="FFFFFF">
                          <a:shade val="85000"/>
                        </a:srgbClr>
                      </a:solidFill>
                      <a:ln>
                        <a:noFill/>
                      </a:ln>
                      <a:effectLst>
                        <a:reflection blurRad="12700" stA="38000" endPos="28000" dist="5000" dir="5400000" sy="-100000" algn="bl" rotWithShape="0"/>
                      </a:effectLst>
                    </p:spPr>
                  </p:pic>
                </p:grpSp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-8128389" y="1907639"/>
                      <a:ext cx="26297455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bn-BD" sz="3600" b="1" u="sng" cap="all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NikoshBAN" pitchFamily="2" charset="0"/>
                          <a:cs typeface="NikoshBAN" pitchFamily="2" charset="0"/>
                        </a:rPr>
                        <a:t>পাঠ পরিচিতি</a:t>
                      </a:r>
                      <a:endParaRPr lang="en-US" sz="3600" b="1" u="sng" cap="all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effectLst>
                          <a:reflection blurRad="12700" stA="28000" endPos="45000" dist="1000" dir="5400000" sy="-100000" algn="bl" rotWithShape="0"/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</p:grpSp>
            </p:grpSp>
          </p:grpSp>
          <p:sp>
            <p:nvSpPr>
              <p:cNvPr id="36" name="Rectangle 35"/>
              <p:cNvSpPr/>
              <p:nvPr/>
            </p:nvSpPr>
            <p:spPr>
              <a:xfrm>
                <a:off x="5181600" y="3124200"/>
                <a:ext cx="2667000" cy="20574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1" name="Picture 30" descr="glob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3356" y="2936954"/>
              <a:ext cx="14327906" cy="18288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2" name="Picture 31" descr="banga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0033" y="3124200"/>
              <a:ext cx="5642678" cy="8382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3" name="Picture 32" descr="hari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6676108" y="3962400"/>
              <a:ext cx="13367174" cy="16359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4" name="Picture 33" descr="songsad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12585" y="4525178"/>
              <a:ext cx="13182675" cy="19296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228600"/>
            <a:ext cx="9144000" cy="6629400"/>
            <a:chOff x="0" y="228600"/>
            <a:chExt cx="9144000" cy="6629400"/>
          </a:xfrm>
          <a:solidFill>
            <a:srgbClr val="FF0000"/>
          </a:solidFill>
        </p:grpSpPr>
        <p:sp>
          <p:nvSpPr>
            <p:cNvPr id="3" name="Rectangle 2"/>
            <p:cNvSpPr/>
            <p:nvPr/>
          </p:nvSpPr>
          <p:spPr>
            <a:xfrm>
              <a:off x="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V="1">
              <a:off x="0" y="6629400"/>
              <a:ext cx="9144000" cy="228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" y="228600"/>
            <a:ext cx="8686800" cy="1523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228600" y="381000"/>
            <a:ext cx="8686800" cy="6248400"/>
            <a:chOff x="228600" y="381000"/>
            <a:chExt cx="8686800" cy="6248400"/>
          </a:xfrm>
          <a:solidFill>
            <a:srgbClr val="FFC000"/>
          </a:solidFill>
        </p:grpSpPr>
        <p:sp>
          <p:nvSpPr>
            <p:cNvPr id="9" name="Rectangle 8"/>
            <p:cNvSpPr/>
            <p:nvPr/>
          </p:nvSpPr>
          <p:spPr>
            <a:xfrm>
              <a:off x="2286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6477000"/>
              <a:ext cx="8382000" cy="152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630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76600" y="3048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762000" y="4191000"/>
          <a:ext cx="81756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Packager Shell Object" showAsIcon="1" r:id="rId3" imgW="817920" imgH="607680" progId="Package">
                  <p:embed/>
                </p:oleObj>
              </mc:Choice>
              <mc:Fallback>
                <p:oleObj name="Packager Shell Object" showAsIcon="1" r:id="rId3" imgW="817920" imgH="6076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91000"/>
                        <a:ext cx="817563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57200" y="838200"/>
            <a:ext cx="822960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i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এসো</a:t>
            </a:r>
            <a:r>
              <a:rPr lang="en-US" sz="4000" b="1" i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i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আমরা</a:t>
            </a:r>
            <a:r>
              <a:rPr lang="en-US" sz="4000" b="1" i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i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একটি</a:t>
            </a:r>
            <a:r>
              <a:rPr lang="en-US" sz="4000" b="1" i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i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ভিডিও</a:t>
            </a:r>
            <a:r>
              <a:rPr lang="en-US" sz="4000" b="1" i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i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চিত্র</a:t>
            </a:r>
            <a:r>
              <a:rPr lang="en-US" sz="4000" b="1" i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i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দেখি</a:t>
            </a:r>
            <a:endParaRPr lang="bn-BD" sz="4000" b="1" i="1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  <a:p>
            <a:pPr algn="ctr"/>
            <a:r>
              <a:rPr lang="bn-BD" sz="4000" b="1" i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এবং </a:t>
            </a:r>
          </a:p>
          <a:p>
            <a:pPr algn="ctr"/>
            <a:r>
              <a:rPr lang="bn-BD" sz="4000" b="1" i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লক্ষ্য করে বলি ভিডিওটি থেকে কি বুঝা গেল?</a:t>
            </a:r>
            <a:endParaRPr lang="en-US" sz="4000" b="1" i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5"/>
            </p:par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228600"/>
            <a:ext cx="9144000" cy="6675118"/>
            <a:chOff x="0" y="228600"/>
            <a:chExt cx="9144000" cy="6675118"/>
          </a:xfrm>
          <a:solidFill>
            <a:srgbClr val="FF0000"/>
          </a:solidFill>
        </p:grpSpPr>
        <p:sp>
          <p:nvSpPr>
            <p:cNvPr id="3" name="Rectangle 2"/>
            <p:cNvSpPr/>
            <p:nvPr/>
          </p:nvSpPr>
          <p:spPr>
            <a:xfrm>
              <a:off x="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V="1">
              <a:off x="0" y="6629400"/>
              <a:ext cx="9144000" cy="27431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" y="228600"/>
            <a:ext cx="8686800" cy="1523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228600" y="381000"/>
            <a:ext cx="8686800" cy="6248400"/>
            <a:chOff x="228600" y="381000"/>
            <a:chExt cx="8686800" cy="6248400"/>
          </a:xfrm>
          <a:solidFill>
            <a:srgbClr val="FFC000"/>
          </a:solidFill>
        </p:grpSpPr>
        <p:sp>
          <p:nvSpPr>
            <p:cNvPr id="9" name="Rectangle 8"/>
            <p:cNvSpPr/>
            <p:nvPr/>
          </p:nvSpPr>
          <p:spPr>
            <a:xfrm>
              <a:off x="2286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6477000"/>
              <a:ext cx="8382000" cy="152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630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76600" y="3048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001000" cy="594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2133600" y="685800"/>
            <a:ext cx="44958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b="1" i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আজকের বিষয়</a:t>
            </a:r>
            <a:endParaRPr lang="en-US" sz="5400" b="1" i="1" spc="150" dirty="0" smtClean="0">
              <a:ln w="11430"/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6400" y="2667001"/>
            <a:ext cx="5638800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bn-BD" sz="5400" b="1" i="1" u="sng" dirty="0" smtClean="0">
                <a:effectLst>
                  <a:outerShdw blurRad="50800" dist="50800" dir="5400000" algn="ctr" rotWithShape="0">
                    <a:schemeClr val="accent2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জলবায়ু পরিবর্তনের ফলে সৃষ্ট প্রাকৃতিক দুর্যোগ </a:t>
            </a:r>
            <a:endParaRPr lang="en-US" sz="5400" b="1" i="1" u="sng" dirty="0">
              <a:effectLst>
                <a:outerShdw blurRad="50800" dist="50800" dir="5400000" algn="ctr" rotWithShape="0">
                  <a:schemeClr val="accent2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8"/>
            </p:par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228600"/>
            <a:ext cx="9144000" cy="6675118"/>
            <a:chOff x="0" y="228600"/>
            <a:chExt cx="9144000" cy="6675118"/>
          </a:xfrm>
          <a:solidFill>
            <a:srgbClr val="FF0000"/>
          </a:solidFill>
        </p:grpSpPr>
        <p:sp>
          <p:nvSpPr>
            <p:cNvPr id="3" name="Rectangle 2"/>
            <p:cNvSpPr/>
            <p:nvPr/>
          </p:nvSpPr>
          <p:spPr>
            <a:xfrm>
              <a:off x="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V="1">
              <a:off x="0" y="6629400"/>
              <a:ext cx="9144000" cy="27431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" y="228600"/>
            <a:ext cx="8686800" cy="1523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228600" y="381000"/>
            <a:ext cx="8686800" cy="6248400"/>
            <a:chOff x="228600" y="381000"/>
            <a:chExt cx="8686800" cy="6248400"/>
          </a:xfrm>
          <a:solidFill>
            <a:srgbClr val="FFC000"/>
          </a:solidFill>
        </p:grpSpPr>
        <p:sp>
          <p:nvSpPr>
            <p:cNvPr id="9" name="Rectangle 8"/>
            <p:cNvSpPr/>
            <p:nvPr/>
          </p:nvSpPr>
          <p:spPr>
            <a:xfrm>
              <a:off x="2286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6477000"/>
              <a:ext cx="8382000" cy="152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630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76600" y="3048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71800" y="609600"/>
            <a:ext cx="23439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u="sng" dirty="0" smtClean="0"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1600" y="1676400"/>
            <a:ext cx="518924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4800" b="1" u="sng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শিক্ষাথীরা- </a:t>
            </a:r>
            <a:endParaRPr lang="en-US" sz="48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5800" y="2971800"/>
            <a:ext cx="7924800" cy="36877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BD" sz="4400" b="1" i="0" u="sng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জলবায়ু</a:t>
            </a:r>
            <a:r>
              <a:rPr kumimoji="0" lang="bn-BD" sz="4400" b="1" i="0" u="sng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পরিবর্তনের কারন উল্লেখ করতে পারবে।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BD" sz="4400" b="1" i="0" u="sng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পৃথিবী থেকে ডাইনোসর বিলুপ্ত হওয়ার কারন উল্লেখ করতে পারবে।</a:t>
            </a:r>
            <a:endParaRPr kumimoji="0" lang="bn-BD" sz="4400" b="1" i="0" u="sng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BD" sz="4400" b="1" i="0" u="sng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বিভিন্ন প্রাকৃতিক দুর্যোগের ধরন ও তার ক্ষয়ক্ষতি সম্পর্কে ব্যাখ্যা করতে পারবে।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3"/>
            </p:par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228600"/>
            <a:ext cx="9144000" cy="6675118"/>
            <a:chOff x="0" y="228600"/>
            <a:chExt cx="9144000" cy="6675118"/>
          </a:xfrm>
          <a:solidFill>
            <a:srgbClr val="FF0000"/>
          </a:solidFill>
        </p:grpSpPr>
        <p:sp>
          <p:nvSpPr>
            <p:cNvPr id="3" name="Rectangle 2"/>
            <p:cNvSpPr/>
            <p:nvPr/>
          </p:nvSpPr>
          <p:spPr>
            <a:xfrm>
              <a:off x="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V="1">
              <a:off x="0" y="6629400"/>
              <a:ext cx="9144000" cy="27431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" y="228600"/>
            <a:ext cx="8686800" cy="1523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228600" y="381000"/>
            <a:ext cx="8686800" cy="6248400"/>
            <a:chOff x="228600" y="381000"/>
            <a:chExt cx="8686800" cy="6248400"/>
          </a:xfrm>
          <a:solidFill>
            <a:srgbClr val="FFC000"/>
          </a:solidFill>
        </p:grpSpPr>
        <p:sp>
          <p:nvSpPr>
            <p:cNvPr id="9" name="Rectangle 8"/>
            <p:cNvSpPr/>
            <p:nvPr/>
          </p:nvSpPr>
          <p:spPr>
            <a:xfrm>
              <a:off x="2286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6477000"/>
              <a:ext cx="8382000" cy="152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630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76600" y="3048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dam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4038600" cy="36575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53340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 smtClean="0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বনভূমি ধ্বংস</a:t>
            </a:r>
            <a:endParaRPr lang="en-US" sz="4800" b="1" u="sng" dirty="0"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a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447800"/>
            <a:ext cx="4038600" cy="3657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48200" y="53340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NikoshBAN" pitchFamily="2" charset="0"/>
                <a:cs typeface="NikoshBAN" pitchFamily="2" charset="0"/>
              </a:rPr>
              <a:t>কালো ধোঁয়া</a:t>
            </a:r>
            <a:endParaRPr lang="en-US" sz="4400" dirty="0">
              <a:solidFill>
                <a:srgbClr val="00206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7800" y="304800"/>
            <a:ext cx="62167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u="sng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জলবায়ু পরিবর্তনের কারন</a:t>
            </a:r>
            <a:endParaRPr lang="en-US" sz="6000" b="1" dirty="0">
              <a:effectLst>
                <a:outerShdw blurRad="50800" dist="50800" dir="5400000" algn="ctr" rotWithShape="0">
                  <a:schemeClr val="bg2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6"/>
            </p:par>
          </p:childTnLst>
        </p:cTn>
      </p:par>
    </p:tnLst>
    <p:bldLst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228600"/>
            <a:ext cx="9144000" cy="6675118"/>
            <a:chOff x="0" y="228600"/>
            <a:chExt cx="9144000" cy="6675118"/>
          </a:xfrm>
          <a:solidFill>
            <a:srgbClr val="FF0000"/>
          </a:solidFill>
        </p:grpSpPr>
        <p:sp>
          <p:nvSpPr>
            <p:cNvPr id="3" name="Rectangle 2"/>
            <p:cNvSpPr/>
            <p:nvPr/>
          </p:nvSpPr>
          <p:spPr>
            <a:xfrm>
              <a:off x="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V="1">
              <a:off x="0" y="6629400"/>
              <a:ext cx="9144000" cy="27431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" y="228600"/>
            <a:ext cx="8686800" cy="1523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228600" y="381000"/>
            <a:ext cx="8686800" cy="6248400"/>
            <a:chOff x="228600" y="381000"/>
            <a:chExt cx="8686800" cy="6248400"/>
          </a:xfrm>
          <a:solidFill>
            <a:srgbClr val="FFC000"/>
          </a:solidFill>
        </p:grpSpPr>
        <p:sp>
          <p:nvSpPr>
            <p:cNvPr id="9" name="Rectangle 8"/>
            <p:cNvSpPr/>
            <p:nvPr/>
          </p:nvSpPr>
          <p:spPr>
            <a:xfrm>
              <a:off x="2286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6477000"/>
              <a:ext cx="8382000" cy="152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630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76600" y="3048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j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4191000" cy="4648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5486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বিলুপ্ত প্রাণি ডাইনোসর</a:t>
            </a:r>
            <a:endParaRPr lang="en-US" sz="4800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accent2">
                    <a:lumMod val="40000"/>
                    <a:lumOff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1600" y="304800"/>
            <a:ext cx="62167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u="sng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জলবায়ু পরিবর্তনের কারন</a:t>
            </a:r>
            <a:endParaRPr lang="en-US" sz="6000" b="1" dirty="0">
              <a:effectLst>
                <a:outerShdw blurRad="50800" dist="50800" dir="5400000" algn="ctr" rotWithShape="0">
                  <a:schemeClr val="bg2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54102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আগ্নেয়গিরি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ahneago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355651"/>
            <a:ext cx="3352800" cy="4054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8"/>
            </p:par>
          </p:childTnLst>
        </p:cTn>
      </p:par>
    </p:tnLst>
    <p:bldLst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228600"/>
            <a:ext cx="9144000" cy="6675118"/>
            <a:chOff x="0" y="228600"/>
            <a:chExt cx="9144000" cy="6675118"/>
          </a:xfrm>
          <a:solidFill>
            <a:srgbClr val="FF0000"/>
          </a:solidFill>
        </p:grpSpPr>
        <p:sp>
          <p:nvSpPr>
            <p:cNvPr id="3" name="Rectangle 2"/>
            <p:cNvSpPr/>
            <p:nvPr/>
          </p:nvSpPr>
          <p:spPr>
            <a:xfrm>
              <a:off x="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V="1">
              <a:off x="0" y="6629400"/>
              <a:ext cx="9144000" cy="27431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228600"/>
              <a:ext cx="228600" cy="6400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" y="228600"/>
            <a:ext cx="8686800" cy="1523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228600" y="381000"/>
            <a:ext cx="8686800" cy="6248400"/>
            <a:chOff x="228600" y="381000"/>
            <a:chExt cx="8686800" cy="6248400"/>
          </a:xfrm>
          <a:solidFill>
            <a:srgbClr val="FFC000"/>
          </a:solidFill>
        </p:grpSpPr>
        <p:sp>
          <p:nvSpPr>
            <p:cNvPr id="9" name="Rectangle 8"/>
            <p:cNvSpPr/>
            <p:nvPr/>
          </p:nvSpPr>
          <p:spPr>
            <a:xfrm>
              <a:off x="2286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6477000"/>
              <a:ext cx="8382000" cy="152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63000" y="381000"/>
              <a:ext cx="152400" cy="6248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76600" y="3048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09600" y="609600"/>
            <a:ext cx="73597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u="sng" dirty="0" smtClean="0">
                <a:solidFill>
                  <a:srgbClr val="00B050"/>
                </a:soli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ডাইনোসর বিলুপ্ত হুওয়ার কারন</a:t>
            </a:r>
            <a:endParaRPr lang="en-US" sz="6000" b="1" dirty="0">
              <a:solidFill>
                <a:srgbClr val="00B050"/>
              </a:solidFill>
              <a:effectLst>
                <a:outerShdw blurRad="50800" dist="50800" dir="5400000" algn="ctr" rotWithShape="0">
                  <a:schemeClr val="bg2">
                    <a:lumMod val="50000"/>
                  </a:schemeClr>
                </a:outerShdw>
              </a:effectLst>
            </a:endParaRPr>
          </a:p>
        </p:txBody>
      </p:sp>
      <p:pic>
        <p:nvPicPr>
          <p:cNvPr id="27" name="Picture 26" descr="agnutp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057400"/>
            <a:ext cx="2794000" cy="2743200"/>
          </a:xfrm>
          <a:prstGeom prst="rect">
            <a:avLst/>
          </a:prstGeom>
        </p:spPr>
      </p:pic>
      <p:pic>
        <p:nvPicPr>
          <p:cNvPr id="28" name="Picture 27" descr="electronic prod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057400"/>
            <a:ext cx="2262999" cy="2743200"/>
          </a:xfrm>
          <a:prstGeom prst="rect">
            <a:avLst/>
          </a:prstGeom>
        </p:spPr>
      </p:pic>
      <p:pic>
        <p:nvPicPr>
          <p:cNvPr id="29" name="Picture 28" descr="green kar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057400"/>
            <a:ext cx="2743200" cy="27432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200400" y="4953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accent6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বিদ্যুৎ উৎপাদন কেন্দ্র</a:t>
            </a:r>
            <a:endParaRPr lang="en-US" sz="2800" dirty="0">
              <a:solidFill>
                <a:srgbClr val="002060"/>
              </a:solidFill>
              <a:effectLst>
                <a:outerShdw blurRad="50800" dist="50800" dir="5400000" algn="ctr" rotWithShape="0">
                  <a:schemeClr val="accent6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72200" y="4953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accent6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কার্বন ডাই অক্সাইড</a:t>
            </a:r>
            <a:endParaRPr lang="en-US" sz="2800" dirty="0">
              <a:solidFill>
                <a:srgbClr val="002060"/>
              </a:solidFill>
              <a:effectLst>
                <a:outerShdw blurRad="50800" dist="50800" dir="5400000" algn="ctr" rotWithShape="0">
                  <a:schemeClr val="accent6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" y="5029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accent6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অগ্নুৎপাত</a:t>
            </a:r>
            <a:endParaRPr lang="en-US" sz="2800" dirty="0">
              <a:solidFill>
                <a:srgbClr val="002060"/>
              </a:solidFill>
              <a:effectLst>
                <a:outerShdw blurRad="50800" dist="50800" dir="5400000" algn="ctr" rotWithShape="0">
                  <a:schemeClr val="accent6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4"/>
            </p:par>
          </p:childTnLst>
        </p:cTn>
      </p:par>
    </p:tnLst>
    <p:bldLst>
      <p:bldP spid="26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318</Words>
  <Application>Microsoft Office PowerPoint</Application>
  <PresentationFormat>On-screen Show (4:3)</PresentationFormat>
  <Paragraphs>67</Paragraphs>
  <Slides>18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NikoshBAN</vt:lpstr>
      <vt:lpstr>NikoshLightBAN</vt:lpstr>
      <vt:lpstr>SolaimanLipi</vt:lpstr>
      <vt:lpstr>SutonnyMJ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SRDL ABUL KALAM</dc:creator>
  <cp:lastModifiedBy>SRDL ABUL KALAM</cp:lastModifiedBy>
  <cp:revision>41</cp:revision>
  <dcterms:created xsi:type="dcterms:W3CDTF">2006-08-16T00:00:00Z</dcterms:created>
  <dcterms:modified xsi:type="dcterms:W3CDTF">2019-12-01T03:25:40Z</dcterms:modified>
</cp:coreProperties>
</file>