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62" r:id="rId2"/>
    <p:sldId id="263" r:id="rId3"/>
    <p:sldId id="267" r:id="rId4"/>
    <p:sldId id="260" r:id="rId5"/>
    <p:sldId id="258" r:id="rId6"/>
    <p:sldId id="259" r:id="rId7"/>
    <p:sldId id="257" r:id="rId8"/>
    <p:sldId id="261" r:id="rId9"/>
    <p:sldId id="264" r:id="rId10"/>
    <p:sldId id="265" r:id="rId11"/>
    <p:sldId id="266" r:id="rId12"/>
    <p:sldId id="268" r:id="rId13"/>
    <p:sldId id="269"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696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p:scale>
          <a:sx n="66" d="100"/>
          <a:sy n="66" d="100"/>
        </p:scale>
        <p:origin x="-1224" y="-1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smtClean="0"/>
              <a:t>Click to edit Master title style</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F825F9C4-428D-47D6-8669-5D75A779CF02}" type="datetimeFigureOut">
              <a:rPr lang="en-US" smtClean="0"/>
              <a:t>12/8/2019</a:t>
            </a:fld>
            <a:endParaRPr lang="en-US"/>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D785F991-B174-46BC-A1EB-76A485FBB8CE}" type="slidenum">
              <a:rPr lang="en-US" smtClean="0"/>
              <a:t>‹#›</a:t>
            </a:fld>
            <a:endParaRPr lang="en-US"/>
          </a:p>
        </p:txBody>
      </p:sp>
      <p:sp>
        <p:nvSpPr>
          <p:cNvPr id="15" name="Footer Placeholder 14"/>
          <p:cNvSpPr>
            <a:spLocks noGrp="1"/>
          </p:cNvSpPr>
          <p:nvPr>
            <p:ph type="ftr" sz="quarter" idx="12"/>
          </p:nvPr>
        </p:nvSpPr>
        <p:spPr>
          <a:xfrm>
            <a:off x="3581400" y="6296248"/>
            <a:ext cx="2820987" cy="152400"/>
          </a:xfrm>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F825F9C4-428D-47D6-8669-5D75A779CF02}" type="datetimeFigureOut">
              <a:rPr lang="en-US" smtClean="0"/>
              <a:t>12/8/2019</a:t>
            </a:fld>
            <a:endParaRPr lang="en-US"/>
          </a:p>
        </p:txBody>
      </p:sp>
      <p:sp>
        <p:nvSpPr>
          <p:cNvPr id="14" name="Slide Number Placeholder 13"/>
          <p:cNvSpPr>
            <a:spLocks noGrp="1"/>
          </p:cNvSpPr>
          <p:nvPr>
            <p:ph type="sldNum" sz="quarter" idx="11"/>
          </p:nvPr>
        </p:nvSpPr>
        <p:spPr/>
        <p:txBody>
          <a:bodyPr/>
          <a:lstStyle/>
          <a:p>
            <a:fld id="{D785F991-B174-46BC-A1EB-76A485FBB8CE}"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F825F9C4-428D-47D6-8669-5D75A779CF02}" type="datetimeFigureOut">
              <a:rPr lang="en-US" smtClean="0"/>
              <a:t>12/8/2019</a:t>
            </a:fld>
            <a:endParaRPr lang="en-US"/>
          </a:p>
        </p:txBody>
      </p:sp>
      <p:sp>
        <p:nvSpPr>
          <p:cNvPr id="14" name="Slide Number Placeholder 13"/>
          <p:cNvSpPr>
            <a:spLocks noGrp="1"/>
          </p:cNvSpPr>
          <p:nvPr>
            <p:ph type="sldNum" sz="quarter" idx="11"/>
          </p:nvPr>
        </p:nvSpPr>
        <p:spPr/>
        <p:txBody>
          <a:bodyPr/>
          <a:lstStyle/>
          <a:p>
            <a:fld id="{D785F991-B174-46BC-A1EB-76A485FBB8CE}"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10" name="Date Placeholder 9"/>
          <p:cNvSpPr>
            <a:spLocks noGrp="1"/>
          </p:cNvSpPr>
          <p:nvPr>
            <p:ph type="dt" sz="half" idx="10"/>
          </p:nvPr>
        </p:nvSpPr>
        <p:spPr/>
        <p:txBody>
          <a:bodyPr/>
          <a:lstStyle/>
          <a:p>
            <a:fld id="{F825F9C4-428D-47D6-8669-5D75A779CF02}" type="datetimeFigureOut">
              <a:rPr lang="en-US" smtClean="0"/>
              <a:t>12/8/2019</a:t>
            </a:fld>
            <a:endParaRPr lang="en-US"/>
          </a:p>
        </p:txBody>
      </p:sp>
      <p:sp>
        <p:nvSpPr>
          <p:cNvPr id="11" name="Slide Number Placeholder 10"/>
          <p:cNvSpPr>
            <a:spLocks noGrp="1"/>
          </p:cNvSpPr>
          <p:nvPr>
            <p:ph type="sldNum" sz="quarter" idx="11"/>
          </p:nvPr>
        </p:nvSpPr>
        <p:spPr/>
        <p:txBody>
          <a:bodyPr/>
          <a:lstStyle/>
          <a:p>
            <a:fld id="{D785F991-B174-46BC-A1EB-76A485FBB8CE}" type="slidenum">
              <a:rPr lang="en-US" smtClean="0"/>
              <a:t>‹#›</a:t>
            </a:fld>
            <a:endParaRPr lang="en-US"/>
          </a:p>
        </p:txBody>
      </p:sp>
      <p:sp>
        <p:nvSpPr>
          <p:cNvPr id="12" name="Footer Placeholder 11"/>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F825F9C4-428D-47D6-8669-5D75A779CF02}" type="datetimeFigureOut">
              <a:rPr lang="en-US" smtClean="0"/>
              <a:t>12/8/2019</a:t>
            </a:fld>
            <a:endParaRPr lang="en-US"/>
          </a:p>
        </p:txBody>
      </p:sp>
      <p:sp>
        <p:nvSpPr>
          <p:cNvPr id="13" name="Slide Number Placeholder 12"/>
          <p:cNvSpPr>
            <a:spLocks noGrp="1"/>
          </p:cNvSpPr>
          <p:nvPr>
            <p:ph type="sldNum" sz="quarter" idx="11"/>
          </p:nvPr>
        </p:nvSpPr>
        <p:spPr>
          <a:xfrm>
            <a:off x="4116388" y="6400800"/>
            <a:ext cx="533400" cy="152400"/>
          </a:xfrm>
        </p:spPr>
        <p:txBody>
          <a:bodyPr/>
          <a:lstStyle/>
          <a:p>
            <a:fld id="{D785F991-B174-46BC-A1EB-76A485FBB8CE}" type="slidenum">
              <a:rPr lang="en-US" smtClean="0"/>
              <a:t>‹#›</a:t>
            </a:fld>
            <a:endParaRPr lang="en-US"/>
          </a:p>
        </p:txBody>
      </p:sp>
      <p:sp>
        <p:nvSpPr>
          <p:cNvPr id="14" name="Footer Placeholder 13"/>
          <p:cNvSpPr>
            <a:spLocks noGrp="1"/>
          </p:cNvSpPr>
          <p:nvPr>
            <p:ph type="ftr" sz="quarter" idx="12"/>
          </p:nvPr>
        </p:nvSpPr>
        <p:spPr>
          <a:xfrm>
            <a:off x="838200" y="6296248"/>
            <a:ext cx="2820987" cy="152400"/>
          </a:xfrm>
        </p:spPr>
        <p:txBody>
          <a:bodyPr/>
          <a:lstStyle/>
          <a:p>
            <a:endParaRPr lang="en-US"/>
          </a:p>
        </p:txBody>
      </p:sp>
      <p:sp>
        <p:nvSpPr>
          <p:cNvPr id="15" name="Title 14"/>
          <p:cNvSpPr>
            <a:spLocks noGrp="1"/>
          </p:cNvSpPr>
          <p:nvPr>
            <p:ph type="title"/>
          </p:nvPr>
        </p:nvSpPr>
        <p:spPr>
          <a:xfrm>
            <a:off x="457200" y="1828800"/>
            <a:ext cx="3200400" cy="1752600"/>
          </a:xfrm>
        </p:spPr>
        <p:txBody>
          <a:bodyPr anchor="b"/>
          <a:lstStyle/>
          <a:p>
            <a:r>
              <a:rPr lang="en-US" smtClean="0"/>
              <a:t>Click to edit Master title style</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9" name="Date Placeholder 8"/>
          <p:cNvSpPr>
            <a:spLocks noGrp="1"/>
          </p:cNvSpPr>
          <p:nvPr>
            <p:ph type="dt" sz="half" idx="10"/>
          </p:nvPr>
        </p:nvSpPr>
        <p:spPr/>
        <p:txBody>
          <a:bodyPr/>
          <a:lstStyle/>
          <a:p>
            <a:fld id="{F825F9C4-428D-47D6-8669-5D75A779CF02}" type="datetimeFigureOut">
              <a:rPr lang="en-US" smtClean="0"/>
              <a:t>12/8/2019</a:t>
            </a:fld>
            <a:endParaRPr lang="en-US"/>
          </a:p>
        </p:txBody>
      </p:sp>
      <p:sp>
        <p:nvSpPr>
          <p:cNvPr id="13" name="Slide Number Placeholder 12"/>
          <p:cNvSpPr>
            <a:spLocks noGrp="1"/>
          </p:cNvSpPr>
          <p:nvPr>
            <p:ph type="sldNum" sz="quarter" idx="11"/>
          </p:nvPr>
        </p:nvSpPr>
        <p:spPr/>
        <p:txBody>
          <a:bodyPr/>
          <a:lstStyle/>
          <a:p>
            <a:fld id="{D785F991-B174-46BC-A1EB-76A485FBB8CE}"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12" name="Date Placeholder 11"/>
          <p:cNvSpPr>
            <a:spLocks noGrp="1"/>
          </p:cNvSpPr>
          <p:nvPr>
            <p:ph type="dt" sz="half" idx="10"/>
          </p:nvPr>
        </p:nvSpPr>
        <p:spPr/>
        <p:txBody>
          <a:bodyPr/>
          <a:lstStyle/>
          <a:p>
            <a:fld id="{F825F9C4-428D-47D6-8669-5D75A779CF02}" type="datetimeFigureOut">
              <a:rPr lang="en-US" smtClean="0"/>
              <a:t>12/8/2019</a:t>
            </a:fld>
            <a:endParaRPr lang="en-US"/>
          </a:p>
        </p:txBody>
      </p:sp>
      <p:sp>
        <p:nvSpPr>
          <p:cNvPr id="14" name="Slide Number Placeholder 13"/>
          <p:cNvSpPr>
            <a:spLocks noGrp="1"/>
          </p:cNvSpPr>
          <p:nvPr>
            <p:ph type="sldNum" sz="quarter" idx="11"/>
          </p:nvPr>
        </p:nvSpPr>
        <p:spPr/>
        <p:txBody>
          <a:bodyPr/>
          <a:lstStyle/>
          <a:p>
            <a:fld id="{D785F991-B174-46BC-A1EB-76A485FBB8CE}"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smtClean="0"/>
              <a:t>Click to edit Master title style</a:t>
            </a:r>
            <a:endParaRPr lang="en-US" dirty="0"/>
          </a:p>
        </p:txBody>
      </p:sp>
      <p:sp>
        <p:nvSpPr>
          <p:cNvPr id="9" name="Date Placeholder 8"/>
          <p:cNvSpPr>
            <a:spLocks noGrp="1"/>
          </p:cNvSpPr>
          <p:nvPr>
            <p:ph type="dt" sz="half" idx="10"/>
          </p:nvPr>
        </p:nvSpPr>
        <p:spPr/>
        <p:txBody>
          <a:bodyPr/>
          <a:lstStyle/>
          <a:p>
            <a:fld id="{F825F9C4-428D-47D6-8669-5D75A779CF02}" type="datetimeFigureOut">
              <a:rPr lang="en-US" smtClean="0"/>
              <a:t>12/8/2019</a:t>
            </a:fld>
            <a:endParaRPr lang="en-US"/>
          </a:p>
        </p:txBody>
      </p:sp>
      <p:sp>
        <p:nvSpPr>
          <p:cNvPr id="10" name="Slide Number Placeholder 9"/>
          <p:cNvSpPr>
            <a:spLocks noGrp="1"/>
          </p:cNvSpPr>
          <p:nvPr>
            <p:ph type="sldNum" sz="quarter" idx="11"/>
          </p:nvPr>
        </p:nvSpPr>
        <p:spPr/>
        <p:txBody>
          <a:bodyPr/>
          <a:lstStyle/>
          <a:p>
            <a:fld id="{D785F991-B174-46BC-A1EB-76A485FBB8CE}" type="slidenum">
              <a:rPr lang="en-US" smtClean="0"/>
              <a:t>‹#›</a:t>
            </a:fld>
            <a:endParaRPr lang="en-US"/>
          </a:p>
        </p:txBody>
      </p:sp>
      <p:sp>
        <p:nvSpPr>
          <p:cNvPr id="11" name="Footer Placeholder 10"/>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F825F9C4-428D-47D6-8669-5D75A779CF02}" type="datetimeFigureOut">
              <a:rPr lang="en-US" smtClean="0"/>
              <a:t>12/8/2019</a:t>
            </a:fld>
            <a:endParaRPr lang="en-US"/>
          </a:p>
        </p:txBody>
      </p:sp>
      <p:sp>
        <p:nvSpPr>
          <p:cNvPr id="9" name="Slide Number Placeholder 8"/>
          <p:cNvSpPr>
            <a:spLocks noGrp="1"/>
          </p:cNvSpPr>
          <p:nvPr>
            <p:ph type="sldNum" sz="quarter" idx="11"/>
          </p:nvPr>
        </p:nvSpPr>
        <p:spPr/>
        <p:txBody>
          <a:bodyPr/>
          <a:lstStyle/>
          <a:p>
            <a:fld id="{D785F991-B174-46BC-A1EB-76A485FBB8CE}"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F825F9C4-428D-47D6-8669-5D75A779CF02}" type="datetimeFigureOut">
              <a:rPr lang="en-US" smtClean="0"/>
              <a:t>12/8/2019</a:t>
            </a:fld>
            <a:endParaRPr lang="en-US"/>
          </a:p>
        </p:txBody>
      </p:sp>
      <p:sp>
        <p:nvSpPr>
          <p:cNvPr id="16" name="Slide Number Placeholder 15"/>
          <p:cNvSpPr>
            <a:spLocks noGrp="1"/>
          </p:cNvSpPr>
          <p:nvPr>
            <p:ph type="sldNum" sz="quarter" idx="11"/>
          </p:nvPr>
        </p:nvSpPr>
        <p:spPr/>
        <p:txBody>
          <a:bodyPr/>
          <a:lstStyle/>
          <a:p>
            <a:fld id="{D785F991-B174-46BC-A1EB-76A485FBB8CE}"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n-US" smtClean="0"/>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Date Placeholder 15"/>
          <p:cNvSpPr>
            <a:spLocks noGrp="1"/>
          </p:cNvSpPr>
          <p:nvPr>
            <p:ph type="dt" sz="half" idx="10"/>
          </p:nvPr>
        </p:nvSpPr>
        <p:spPr/>
        <p:txBody>
          <a:bodyPr/>
          <a:lstStyle/>
          <a:p>
            <a:fld id="{F825F9C4-428D-47D6-8669-5D75A779CF02}" type="datetimeFigureOut">
              <a:rPr lang="en-US" smtClean="0"/>
              <a:t>12/8/2019</a:t>
            </a:fld>
            <a:endParaRPr lang="en-US"/>
          </a:p>
        </p:txBody>
      </p:sp>
      <p:sp>
        <p:nvSpPr>
          <p:cNvPr id="17" name="Slide Number Placeholder 16"/>
          <p:cNvSpPr>
            <a:spLocks noGrp="1"/>
          </p:cNvSpPr>
          <p:nvPr>
            <p:ph type="sldNum" sz="quarter" idx="11"/>
          </p:nvPr>
        </p:nvSpPr>
        <p:spPr/>
        <p:txBody>
          <a:bodyPr/>
          <a:lstStyle/>
          <a:p>
            <a:fld id="{D785F991-B174-46BC-A1EB-76A485FBB8CE}" type="slidenum">
              <a:rPr lang="en-US" smtClean="0"/>
              <a:t>‹#›</a:t>
            </a:fld>
            <a:endParaRPr lang="en-US"/>
          </a:p>
        </p:txBody>
      </p:sp>
      <p:sp>
        <p:nvSpPr>
          <p:cNvPr id="18" name="Footer Placeholder 17"/>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D785F991-B174-46BC-A1EB-76A485FBB8CE}" type="slidenum">
              <a:rPr lang="en-US" smtClean="0"/>
              <a:t>‹#›</a:t>
            </a:fld>
            <a:endParaRPr lang="en-US"/>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F825F9C4-428D-47D6-8669-5D75A779CF02}" type="datetimeFigureOut">
              <a:rPr lang="en-US" smtClean="0"/>
              <a:t>12/8/2019</a:t>
            </a:fld>
            <a:endParaRPr lang="en-US"/>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30.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gif"/><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2.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914400"/>
            <a:ext cx="2613216" cy="1477328"/>
          </a:xfrm>
          <a:prstGeom prst="rect">
            <a:avLst/>
          </a:prstGeom>
          <a:noFill/>
        </p:spPr>
        <p:txBody>
          <a:bodyPr wrap="none" rtlCol="0">
            <a:spAutoFit/>
          </a:bodyPr>
          <a:lstStyle/>
          <a:p>
            <a:r>
              <a:rPr lang="bn-BD" dirty="0" smtClean="0"/>
              <a:t>মোহসীন রেজা</a:t>
            </a:r>
          </a:p>
          <a:p>
            <a:r>
              <a:rPr lang="bn-BD" dirty="0" smtClean="0"/>
              <a:t>প্রভাষক( পদার্থবিজ্ঞান))</a:t>
            </a:r>
          </a:p>
          <a:p>
            <a:r>
              <a:rPr lang="bn-BD" dirty="0" smtClean="0"/>
              <a:t>আহছানিয়া মিশন কলেজ</a:t>
            </a:r>
          </a:p>
          <a:p>
            <a:endParaRPr lang="bn-BD" dirty="0" smtClean="0"/>
          </a:p>
          <a:p>
            <a:endParaRPr lang="en-US" dirty="0"/>
          </a:p>
        </p:txBody>
      </p:sp>
      <p:sp>
        <p:nvSpPr>
          <p:cNvPr id="3" name="TextBox 2"/>
          <p:cNvSpPr txBox="1"/>
          <p:nvPr/>
        </p:nvSpPr>
        <p:spPr>
          <a:xfrm>
            <a:off x="5791200" y="889391"/>
            <a:ext cx="2073003" cy="1477328"/>
          </a:xfrm>
          <a:prstGeom prst="rect">
            <a:avLst/>
          </a:prstGeom>
          <a:noFill/>
        </p:spPr>
        <p:txBody>
          <a:bodyPr wrap="none" rtlCol="0">
            <a:spAutoFit/>
          </a:bodyPr>
          <a:lstStyle/>
          <a:p>
            <a:r>
              <a:rPr lang="bn-BD" dirty="0" smtClean="0"/>
              <a:t>শ্রেণি পরিচিতি</a:t>
            </a:r>
          </a:p>
          <a:p>
            <a:r>
              <a:rPr lang="bn-BD" dirty="0" smtClean="0"/>
              <a:t>একাদশ শ্রেণি</a:t>
            </a:r>
          </a:p>
          <a:p>
            <a:r>
              <a:rPr lang="bn-BD" dirty="0" smtClean="0"/>
              <a:t>বিষয়ঃ পদার্থবিজ্ঞান</a:t>
            </a:r>
          </a:p>
          <a:p>
            <a:r>
              <a:rPr lang="bn-BD" dirty="0" smtClean="0"/>
              <a:t>সময়ঃ ৪৫ মিনিট</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583" y="2040244"/>
            <a:ext cx="7698817" cy="4366043"/>
          </a:xfrm>
          <a:prstGeom prst="rect">
            <a:avLst/>
          </a:prstGeom>
        </p:spPr>
      </p:pic>
    </p:spTree>
    <p:extLst>
      <p:ext uri="{BB962C8B-B14F-4D97-AF65-F5344CB8AC3E}">
        <p14:creationId xmlns:p14="http://schemas.microsoft.com/office/powerpoint/2010/main" val="936312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587" y="609600"/>
            <a:ext cx="4062413" cy="21336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3142321"/>
            <a:ext cx="3124200" cy="2833545"/>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1000" y="3396343"/>
            <a:ext cx="4572000" cy="2590800"/>
          </a:xfrm>
          <a:prstGeom prst="rect">
            <a:avLst/>
          </a:prstGeom>
        </p:spPr>
      </p:pic>
    </p:spTree>
    <p:extLst>
      <p:ext uri="{BB962C8B-B14F-4D97-AF65-F5344CB8AC3E}">
        <p14:creationId xmlns:p14="http://schemas.microsoft.com/office/powerpoint/2010/main" val="352330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p:cNvCxnSpPr/>
          <p:nvPr/>
        </p:nvCxnSpPr>
        <p:spPr>
          <a:xfrm>
            <a:off x="2362200" y="2971800"/>
            <a:ext cx="3429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2362200" y="1371600"/>
            <a:ext cx="1371600" cy="1600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Arc 7"/>
          <p:cNvSpPr/>
          <p:nvPr/>
        </p:nvSpPr>
        <p:spPr>
          <a:xfrm>
            <a:off x="1905000" y="2057400"/>
            <a:ext cx="914400" cy="9144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TextBox 8"/>
              <p:cNvSpPr txBox="1"/>
              <p:nvPr/>
            </p:nvSpPr>
            <p:spPr>
              <a:xfrm>
                <a:off x="2561731" y="1802368"/>
                <a:ext cx="37414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𝜃</m:t>
                      </m:r>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2561731" y="1802368"/>
                <a:ext cx="374141" cy="369332"/>
              </a:xfrm>
              <a:prstGeom prst="rect">
                <a:avLst/>
              </a:prstGeom>
              <a:blipFill rotWithShape="1">
                <a:blip r:embed="rId2"/>
                <a:stretch>
                  <a:fillRect t="-8333" r="-20968" b="-26667"/>
                </a:stretch>
              </a:blipFill>
            </p:spPr>
            <p:txBody>
              <a:bodyPr/>
              <a:lstStyle/>
              <a:p>
                <a:r>
                  <a:rPr lang="en-US">
                    <a:noFill/>
                  </a:rPr>
                  <a:t> </a:t>
                </a:r>
              </a:p>
            </p:txBody>
          </p:sp>
        </mc:Fallback>
      </mc:AlternateContent>
      <p:sp>
        <p:nvSpPr>
          <p:cNvPr id="10" name="TextBox 9"/>
          <p:cNvSpPr txBox="1"/>
          <p:nvPr/>
        </p:nvSpPr>
        <p:spPr>
          <a:xfrm>
            <a:off x="2266205" y="5254171"/>
            <a:ext cx="798617" cy="369332"/>
          </a:xfrm>
          <a:prstGeom prst="rect">
            <a:avLst/>
          </a:prstGeom>
          <a:noFill/>
        </p:spPr>
        <p:txBody>
          <a:bodyPr wrap="none" rtlCol="0">
            <a:spAutoFit/>
          </a:bodyPr>
          <a:lstStyle/>
          <a:p>
            <a:r>
              <a:rPr lang="en-US" dirty="0" smtClean="0"/>
              <a:t>W=mg</a:t>
            </a:r>
            <a:endParaRPr lang="en-US" dirty="0"/>
          </a:p>
        </p:txBody>
      </p:sp>
      <mc:AlternateContent xmlns:mc="http://schemas.openxmlformats.org/markup-compatibility/2006" xmlns:a14="http://schemas.microsoft.com/office/drawing/2010/main">
        <mc:Choice Requires="a14">
          <p:sp>
            <p:nvSpPr>
              <p:cNvPr id="11" name="TextBox 10"/>
              <p:cNvSpPr txBox="1"/>
              <p:nvPr/>
            </p:nvSpPr>
            <p:spPr>
              <a:xfrm>
                <a:off x="6205061" y="2841171"/>
                <a:ext cx="2211375"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𝐹</m:t>
                          </m:r>
                        </m:e>
                        <m:sub>
                          <m:r>
                            <a:rPr lang="en-US" b="0" i="1" smtClean="0">
                              <a:latin typeface="Cambria Math"/>
                            </a:rPr>
                            <m:t>𝑥</m:t>
                          </m:r>
                        </m:sub>
                      </m:sSub>
                      <m:r>
                        <a:rPr lang="en-US" b="0" i="1" smtClean="0">
                          <a:latin typeface="Cambria Math"/>
                        </a:rPr>
                        <m:t>=</m:t>
                      </m:r>
                      <m:r>
                        <a:rPr lang="en-US" b="0" i="1" smtClean="0">
                          <a:latin typeface="Cambria Math"/>
                        </a:rPr>
                        <m:t>𝐹</m:t>
                      </m:r>
                      <m:r>
                        <a:rPr lang="en-US" b="0" i="1" smtClean="0">
                          <a:latin typeface="Cambria Math"/>
                        </a:rPr>
                        <m:t> </m:t>
                      </m:r>
                      <m:r>
                        <a:rPr lang="en-US" b="0" i="1" smtClean="0">
                          <a:latin typeface="Cambria Math"/>
                        </a:rPr>
                        <m:t>𝑆𝑖𝑛</m:t>
                      </m:r>
                      <m:r>
                        <a:rPr lang="en-US" b="0" i="1" smtClean="0">
                          <a:latin typeface="Cambria Math"/>
                          <a:ea typeface="Cambria Math"/>
                        </a:rPr>
                        <m:t>𝜃</m:t>
                      </m:r>
                      <m:r>
                        <a:rPr lang="en-US" b="0" i="0" smtClean="0">
                          <a:latin typeface="Cambria Math"/>
                          <a:ea typeface="Cambria Math"/>
                        </a:rPr>
                        <m:t> =</m:t>
                      </m:r>
                      <m:f>
                        <m:fPr>
                          <m:ctrlPr>
                            <a:rPr lang="en-US" b="0" i="1" smtClean="0">
                              <a:latin typeface="Cambria Math"/>
                              <a:ea typeface="Cambria Math"/>
                            </a:rPr>
                          </m:ctrlPr>
                        </m:fPr>
                        <m:num>
                          <m:r>
                            <a:rPr lang="en-US" b="0" i="1" smtClean="0">
                              <a:latin typeface="Cambria Math"/>
                              <a:ea typeface="Cambria Math"/>
                            </a:rPr>
                            <m:t>𝑚</m:t>
                          </m:r>
                          <m:sSup>
                            <m:sSupPr>
                              <m:ctrlPr>
                                <a:rPr lang="en-US" b="0" i="1" smtClean="0">
                                  <a:latin typeface="Cambria Math"/>
                                  <a:ea typeface="Cambria Math"/>
                                </a:rPr>
                              </m:ctrlPr>
                            </m:sSupPr>
                            <m:e>
                              <m:r>
                                <a:rPr lang="en-US" b="0" i="1" smtClean="0">
                                  <a:latin typeface="Cambria Math"/>
                                  <a:ea typeface="Cambria Math"/>
                                </a:rPr>
                                <m:t>𝑣</m:t>
                              </m:r>
                            </m:e>
                            <m:sup>
                              <m:r>
                                <a:rPr lang="en-US" b="0" i="1" smtClean="0">
                                  <a:latin typeface="Cambria Math"/>
                                  <a:ea typeface="Cambria Math"/>
                                </a:rPr>
                                <m:t>2</m:t>
                              </m:r>
                            </m:sup>
                          </m:sSup>
                        </m:num>
                        <m:den>
                          <m:r>
                            <a:rPr lang="en-US" b="0" i="1" smtClean="0">
                              <a:latin typeface="Cambria Math"/>
                              <a:ea typeface="Cambria Math"/>
                            </a:rPr>
                            <m:t>𝑟</m:t>
                          </m:r>
                        </m:den>
                      </m:f>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6205061" y="2841171"/>
                <a:ext cx="2211375" cy="646331"/>
              </a:xfrm>
              <a:prstGeom prst="rect">
                <a:avLst/>
              </a:prstGeom>
              <a:blipFill rotWithShape="1">
                <a:blip r:embed="rId3"/>
                <a:stretch>
                  <a:fillRect r="-3030"/>
                </a:stretch>
              </a:blipFill>
            </p:spPr>
            <p:txBody>
              <a:bodyPr/>
              <a:lstStyle/>
              <a:p>
                <a:r>
                  <a:rPr lang="en-US">
                    <a:noFill/>
                  </a:rPr>
                  <a:t> </a:t>
                </a:r>
              </a:p>
            </p:txBody>
          </p:sp>
        </mc:Fallback>
      </mc:AlternateContent>
      <p:cxnSp>
        <p:nvCxnSpPr>
          <p:cNvPr id="13" name="Straight Arrow Connector 12"/>
          <p:cNvCxnSpPr/>
          <p:nvPr/>
        </p:nvCxnSpPr>
        <p:spPr>
          <a:xfrm flipV="1">
            <a:off x="2362200" y="1066800"/>
            <a:ext cx="0" cy="1905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362200" y="2971800"/>
            <a:ext cx="0" cy="2133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1713711" y="228600"/>
                <a:ext cx="2070182" cy="39126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i="1">
                              <a:latin typeface="Cambria Math"/>
                            </a:rPr>
                            <m:t>𝐹</m:t>
                          </m:r>
                        </m:e>
                        <m:sub>
                          <m:r>
                            <a:rPr lang="en-US" b="0" i="1" smtClean="0">
                              <a:latin typeface="Cambria Math"/>
                            </a:rPr>
                            <m:t>𝑦</m:t>
                          </m:r>
                        </m:sub>
                      </m:sSub>
                      <m:r>
                        <a:rPr lang="en-US" i="1">
                          <a:latin typeface="Cambria Math"/>
                        </a:rPr>
                        <m:t>=</m:t>
                      </m:r>
                      <m:r>
                        <a:rPr lang="en-US" i="1">
                          <a:latin typeface="Cambria Math"/>
                        </a:rPr>
                        <m:t>𝐹</m:t>
                      </m:r>
                      <m:r>
                        <a:rPr lang="en-US" i="1">
                          <a:latin typeface="Cambria Math"/>
                        </a:rPr>
                        <m:t> </m:t>
                      </m:r>
                      <m:r>
                        <a:rPr lang="en-US" b="0" i="1" smtClean="0">
                          <a:latin typeface="Cambria Math"/>
                        </a:rPr>
                        <m:t>𝐶𝑜𝑠</m:t>
                      </m:r>
                      <m:r>
                        <a:rPr lang="en-US" i="1">
                          <a:latin typeface="Cambria Math"/>
                          <a:ea typeface="Cambria Math"/>
                        </a:rPr>
                        <m:t>𝜃</m:t>
                      </m:r>
                      <m:r>
                        <a:rPr lang="en-US" b="0" i="0" smtClean="0">
                          <a:latin typeface="Cambria Math"/>
                          <a:ea typeface="Cambria Math"/>
                        </a:rPr>
                        <m:t>=</m:t>
                      </m:r>
                      <m:r>
                        <m:rPr>
                          <m:sty m:val="p"/>
                        </m:rPr>
                        <a:rPr lang="en-US" b="0" i="0" smtClean="0">
                          <a:latin typeface="Cambria Math"/>
                          <a:ea typeface="Cambria Math"/>
                        </a:rPr>
                        <m:t>mg</m:t>
                      </m:r>
                    </m:oMath>
                  </m:oMathPara>
                </a14:m>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1713711" y="228600"/>
                <a:ext cx="2070182" cy="391261"/>
              </a:xfrm>
              <a:prstGeom prst="rect">
                <a:avLst/>
              </a:prstGeom>
              <a:blipFill rotWithShape="1">
                <a:blip r:embed="rId4"/>
                <a:stretch>
                  <a:fillRect t="-6250" r="-3529" b="-18750"/>
                </a:stretch>
              </a:blipFill>
            </p:spPr>
            <p:txBody>
              <a:bodyPr/>
              <a:lstStyle/>
              <a:p>
                <a:r>
                  <a:rPr lang="en-US">
                    <a:noFill/>
                  </a:rPr>
                  <a:t> </a:t>
                </a:r>
              </a:p>
            </p:txBody>
          </p:sp>
        </mc:Fallback>
      </mc:AlternateContent>
      <p:sp>
        <p:nvSpPr>
          <p:cNvPr id="19" name="TextBox 18"/>
          <p:cNvSpPr txBox="1"/>
          <p:nvPr/>
        </p:nvSpPr>
        <p:spPr>
          <a:xfrm>
            <a:off x="4074357" y="766802"/>
            <a:ext cx="290464" cy="369332"/>
          </a:xfrm>
          <a:prstGeom prst="rect">
            <a:avLst/>
          </a:prstGeom>
          <a:noFill/>
        </p:spPr>
        <p:txBody>
          <a:bodyPr wrap="none" rtlCol="0">
            <a:spAutoFit/>
          </a:bodyPr>
          <a:lstStyle/>
          <a:p>
            <a:r>
              <a:rPr lang="en-US" dirty="0" smtClean="0"/>
              <a:t>F</a:t>
            </a:r>
            <a:endParaRPr lang="en-US" dirty="0"/>
          </a:p>
        </p:txBody>
      </p:sp>
      <mc:AlternateContent xmlns:mc="http://schemas.openxmlformats.org/markup-compatibility/2006" xmlns:a14="http://schemas.microsoft.com/office/drawing/2010/main">
        <mc:Choice Requires="a14">
          <p:sp>
            <p:nvSpPr>
              <p:cNvPr id="20" name="TextBox 19"/>
              <p:cNvSpPr txBox="1"/>
              <p:nvPr/>
            </p:nvSpPr>
            <p:spPr>
              <a:xfrm>
                <a:off x="5334000" y="4038600"/>
                <a:ext cx="3276600" cy="2888740"/>
              </a:xfrm>
              <a:prstGeom prst="rect">
                <a:avLst/>
              </a:prstGeom>
              <a:noFill/>
            </p:spPr>
            <p:txBody>
              <a:bodyPr wrap="square" rtlCol="0">
                <a:spAutoFit/>
              </a:bodyPr>
              <a:lstStyle/>
              <a:p>
                <a:pPr algn="ctr"/>
                <a:r>
                  <a:rPr lang="en-US" sz="2800" b="0" dirty="0" smtClean="0"/>
                  <a:t>  </a:t>
                </a:r>
                <a14:m>
                  <m:oMath xmlns:m="http://schemas.openxmlformats.org/officeDocument/2006/math">
                    <m:f>
                      <m:fPr>
                        <m:ctrlPr>
                          <a:rPr lang="en-US" sz="2800" b="0" i="1" smtClean="0">
                            <a:latin typeface="Cambria Math"/>
                          </a:rPr>
                        </m:ctrlPr>
                      </m:fPr>
                      <m:num>
                        <m:sSub>
                          <m:sSubPr>
                            <m:ctrlPr>
                              <a:rPr lang="en-US" sz="2800" b="0" i="1" smtClean="0">
                                <a:latin typeface="Cambria Math"/>
                              </a:rPr>
                            </m:ctrlPr>
                          </m:sSubPr>
                          <m:e>
                            <m:r>
                              <a:rPr lang="en-US" sz="2800" b="0" i="1" smtClean="0">
                                <a:latin typeface="Cambria Math"/>
                              </a:rPr>
                              <m:t>𝐹</m:t>
                            </m:r>
                          </m:e>
                          <m:sub>
                            <m:r>
                              <a:rPr lang="en-US" sz="2800" b="0" i="1" smtClean="0">
                                <a:latin typeface="Cambria Math"/>
                              </a:rPr>
                              <m:t>𝑥</m:t>
                            </m:r>
                          </m:sub>
                        </m:sSub>
                      </m:num>
                      <m:den>
                        <m:sSub>
                          <m:sSubPr>
                            <m:ctrlPr>
                              <a:rPr lang="en-US" sz="2800" b="0" i="1" smtClean="0">
                                <a:latin typeface="Cambria Math"/>
                              </a:rPr>
                            </m:ctrlPr>
                          </m:sSubPr>
                          <m:e>
                            <m:r>
                              <a:rPr lang="en-US" sz="2800" b="0" i="1" smtClean="0">
                                <a:latin typeface="Cambria Math"/>
                              </a:rPr>
                              <m:t>𝐹</m:t>
                            </m:r>
                          </m:e>
                          <m:sub>
                            <m:r>
                              <a:rPr lang="en-US" sz="2800" b="0" i="1" smtClean="0">
                                <a:latin typeface="Cambria Math"/>
                              </a:rPr>
                              <m:t>𝑦</m:t>
                            </m:r>
                          </m:sub>
                        </m:sSub>
                      </m:den>
                    </m:f>
                    <m:r>
                      <a:rPr lang="en-US" sz="2800" b="0" i="1" smtClean="0">
                        <a:latin typeface="Cambria Math"/>
                      </a:rPr>
                      <m:t>=</m:t>
                    </m:r>
                    <m:f>
                      <m:fPr>
                        <m:ctrlPr>
                          <a:rPr lang="en-US" sz="2800" i="1" smtClean="0">
                            <a:latin typeface="Cambria Math"/>
                          </a:rPr>
                        </m:ctrlPr>
                      </m:fPr>
                      <m:num>
                        <m:r>
                          <a:rPr lang="en-US" sz="2800" i="1">
                            <a:latin typeface="Cambria Math"/>
                          </a:rPr>
                          <m:t>𝐹</m:t>
                        </m:r>
                        <m:r>
                          <a:rPr lang="en-US" sz="2800" i="1">
                            <a:latin typeface="Cambria Math"/>
                          </a:rPr>
                          <m:t> </m:t>
                        </m:r>
                        <m:r>
                          <a:rPr lang="en-US" sz="2800" i="1">
                            <a:latin typeface="Cambria Math"/>
                          </a:rPr>
                          <m:t>𝑆𝑖𝑛</m:t>
                        </m:r>
                        <m:r>
                          <a:rPr lang="en-US" sz="2800" i="1">
                            <a:latin typeface="Cambria Math"/>
                            <a:ea typeface="Cambria Math"/>
                          </a:rPr>
                          <m:t>𝜃</m:t>
                        </m:r>
                      </m:num>
                      <m:den>
                        <m:r>
                          <a:rPr lang="en-US" sz="2800" i="1">
                            <a:latin typeface="Cambria Math"/>
                          </a:rPr>
                          <m:t>𝐹</m:t>
                        </m:r>
                        <m:r>
                          <a:rPr lang="en-US" sz="2800" i="1">
                            <a:latin typeface="Cambria Math"/>
                          </a:rPr>
                          <m:t> </m:t>
                        </m:r>
                        <m:r>
                          <a:rPr lang="en-US" sz="2800" b="0" i="1" smtClean="0">
                            <a:latin typeface="Cambria Math"/>
                          </a:rPr>
                          <m:t>𝐶𝑜𝑠</m:t>
                        </m:r>
                        <m:r>
                          <a:rPr lang="en-US" sz="2800" i="1">
                            <a:latin typeface="Cambria Math"/>
                            <a:ea typeface="Cambria Math"/>
                          </a:rPr>
                          <m:t>𝜃</m:t>
                        </m:r>
                        <m:r>
                          <a:rPr lang="en-US" sz="2800">
                            <a:latin typeface="Cambria Math"/>
                            <a:ea typeface="Cambria Math"/>
                          </a:rPr>
                          <m:t> </m:t>
                        </m:r>
                      </m:den>
                    </m:f>
                  </m:oMath>
                </a14:m>
                <a:endParaRPr lang="en-US" sz="2800" i="1" dirty="0" smtClean="0">
                  <a:latin typeface="Cambria Math"/>
                </a:endParaRPr>
              </a:p>
              <a:p>
                <a:pPr algn="ctr"/>
                <a14:m>
                  <m:oMath xmlns:m="http://schemas.openxmlformats.org/officeDocument/2006/math">
                    <m:f>
                      <m:fPr>
                        <m:ctrlPr>
                          <a:rPr lang="en-US" sz="2800" i="1" smtClean="0">
                            <a:latin typeface="Cambria Math"/>
                          </a:rPr>
                        </m:ctrlPr>
                      </m:fPr>
                      <m:num>
                        <m:f>
                          <m:fPr>
                            <m:ctrlPr>
                              <a:rPr lang="en-US" sz="2800" i="1">
                                <a:latin typeface="Cambria Math"/>
                                <a:ea typeface="Cambria Math"/>
                              </a:rPr>
                            </m:ctrlPr>
                          </m:fPr>
                          <m:num>
                            <m:r>
                              <a:rPr lang="en-US" sz="2800" i="1">
                                <a:latin typeface="Cambria Math"/>
                                <a:ea typeface="Cambria Math"/>
                              </a:rPr>
                              <m:t>𝑚</m:t>
                            </m:r>
                            <m:sSup>
                              <m:sSupPr>
                                <m:ctrlPr>
                                  <a:rPr lang="en-US" sz="2800" i="1">
                                    <a:latin typeface="Cambria Math"/>
                                    <a:ea typeface="Cambria Math"/>
                                  </a:rPr>
                                </m:ctrlPr>
                              </m:sSupPr>
                              <m:e>
                                <m:r>
                                  <a:rPr lang="en-US" sz="2800" i="1">
                                    <a:latin typeface="Cambria Math"/>
                                    <a:ea typeface="Cambria Math"/>
                                  </a:rPr>
                                  <m:t>𝑣</m:t>
                                </m:r>
                              </m:e>
                              <m:sup>
                                <m:r>
                                  <a:rPr lang="en-US" sz="2800" i="1">
                                    <a:latin typeface="Cambria Math"/>
                                    <a:ea typeface="Cambria Math"/>
                                  </a:rPr>
                                  <m:t>2</m:t>
                                </m:r>
                              </m:sup>
                            </m:sSup>
                          </m:num>
                          <m:den>
                            <m:r>
                              <a:rPr lang="en-US" sz="2800" i="1">
                                <a:latin typeface="Cambria Math"/>
                                <a:ea typeface="Cambria Math"/>
                              </a:rPr>
                              <m:t>𝑟</m:t>
                            </m:r>
                          </m:den>
                        </m:f>
                      </m:num>
                      <m:den>
                        <m:r>
                          <a:rPr lang="en-US" sz="2800" b="0" i="1" smtClean="0">
                            <a:latin typeface="Cambria Math"/>
                          </a:rPr>
                          <m:t>𝑚𝑔</m:t>
                        </m:r>
                      </m:den>
                    </m:f>
                  </m:oMath>
                </a14:m>
                <a:r>
                  <a:rPr lang="en-US" sz="2800" dirty="0" smtClean="0"/>
                  <a:t>= tan</a:t>
                </a:r>
                <a14:m>
                  <m:oMath xmlns:m="http://schemas.openxmlformats.org/officeDocument/2006/math">
                    <m:r>
                      <a:rPr lang="en-US" sz="2800" i="1" dirty="0" smtClean="0">
                        <a:latin typeface="Cambria Math"/>
                        <a:ea typeface="Cambria Math"/>
                      </a:rPr>
                      <m:t>𝜃</m:t>
                    </m:r>
                  </m:oMath>
                </a14:m>
                <a:endParaRPr lang="en-US" sz="2800" dirty="0" smtClean="0">
                  <a:ea typeface="Cambria Math"/>
                </a:endParaRPr>
              </a:p>
              <a:p>
                <a:pPr algn="ctr"/>
                <a:r>
                  <a:rPr lang="en-US" sz="2800" dirty="0" smtClean="0"/>
                  <a:t>tan</a:t>
                </a:r>
                <a14:m>
                  <m:oMath xmlns:m="http://schemas.openxmlformats.org/officeDocument/2006/math">
                    <m:r>
                      <a:rPr lang="en-US" sz="2800" i="1" smtClean="0">
                        <a:latin typeface="Cambria Math"/>
                        <a:ea typeface="Cambria Math"/>
                      </a:rPr>
                      <m:t>𝜃</m:t>
                    </m:r>
                    <m:r>
                      <a:rPr lang="en-US" sz="2800" b="0" i="1" smtClean="0">
                        <a:latin typeface="Cambria Math"/>
                        <a:ea typeface="Cambria Math"/>
                      </a:rPr>
                      <m:t>=</m:t>
                    </m:r>
                    <m:f>
                      <m:fPr>
                        <m:ctrlPr>
                          <a:rPr lang="en-US" sz="2800" b="0" i="1" smtClean="0">
                            <a:latin typeface="Cambria Math"/>
                            <a:ea typeface="Cambria Math"/>
                          </a:rPr>
                        </m:ctrlPr>
                      </m:fPr>
                      <m:num>
                        <m:sSup>
                          <m:sSupPr>
                            <m:ctrlPr>
                              <a:rPr lang="en-US" sz="2800" b="0" i="1" smtClean="0">
                                <a:latin typeface="Cambria Math"/>
                                <a:ea typeface="Cambria Math"/>
                              </a:rPr>
                            </m:ctrlPr>
                          </m:sSupPr>
                          <m:e>
                            <m:r>
                              <a:rPr lang="en-US" sz="2800" b="0" i="1" smtClean="0">
                                <a:latin typeface="Cambria Math"/>
                                <a:ea typeface="Cambria Math"/>
                              </a:rPr>
                              <m:t>𝑣</m:t>
                            </m:r>
                          </m:e>
                          <m:sup>
                            <m:r>
                              <a:rPr lang="en-US" sz="2800" b="0" i="1" smtClean="0">
                                <a:latin typeface="Cambria Math"/>
                                <a:ea typeface="Cambria Math"/>
                              </a:rPr>
                              <m:t>2</m:t>
                            </m:r>
                          </m:sup>
                        </m:sSup>
                      </m:num>
                      <m:den>
                        <m:r>
                          <a:rPr lang="en-US" sz="2800" b="0" i="1" smtClean="0">
                            <a:latin typeface="Cambria Math"/>
                            <a:ea typeface="Cambria Math"/>
                          </a:rPr>
                          <m:t>𝑟𝑔</m:t>
                        </m:r>
                      </m:den>
                    </m:f>
                  </m:oMath>
                </a14:m>
                <a:endParaRPr lang="en-US" sz="2800" dirty="0" smtClean="0"/>
              </a:p>
              <a:p>
                <a:pPr algn="ctr"/>
                <a:endParaRPr lang="en-US" sz="2800" dirty="0"/>
              </a:p>
            </p:txBody>
          </p:sp>
        </mc:Choice>
        <mc:Fallback xmlns="">
          <p:sp>
            <p:nvSpPr>
              <p:cNvPr id="20" name="TextBox 19"/>
              <p:cNvSpPr txBox="1">
                <a:spLocks noRot="1" noChangeAspect="1" noMove="1" noResize="1" noEditPoints="1" noAdjustHandles="1" noChangeArrowheads="1" noChangeShapeType="1" noTextEdit="1"/>
              </p:cNvSpPr>
              <p:nvPr/>
            </p:nvSpPr>
            <p:spPr>
              <a:xfrm>
                <a:off x="5334000" y="4038600"/>
                <a:ext cx="3276600" cy="2888740"/>
              </a:xfrm>
              <a:prstGeom prst="rect">
                <a:avLst/>
              </a:prstGeom>
              <a:blipFill rotWithShape="1">
                <a:blip r:embed="rId5"/>
                <a:stretch>
                  <a:fillRect b="-5074"/>
                </a:stretch>
              </a:blipFill>
            </p:spPr>
            <p:txBody>
              <a:bodyPr/>
              <a:lstStyle/>
              <a:p>
                <a:r>
                  <a:rPr lang="en-US">
                    <a:noFill/>
                  </a:rPr>
                  <a:t> </a:t>
                </a:r>
              </a:p>
            </p:txBody>
          </p:sp>
        </mc:Fallback>
      </mc:AlternateContent>
      <p:sp>
        <p:nvSpPr>
          <p:cNvPr id="2" name="Oval 1"/>
          <p:cNvSpPr/>
          <p:nvPr/>
        </p:nvSpPr>
        <p:spPr>
          <a:xfrm>
            <a:off x="3159957" y="958334"/>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flipH="1">
            <a:off x="2362201" y="2590800"/>
            <a:ext cx="303312"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665513" y="2628900"/>
            <a:ext cx="0" cy="342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159957" y="2019300"/>
            <a:ext cx="45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3617157" y="1872734"/>
            <a:ext cx="457200" cy="1465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3064822" y="1872734"/>
            <a:ext cx="21177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2545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ppt_x"/>
                                          </p:val>
                                        </p:tav>
                                        <p:tav tm="100000">
                                          <p:val>
                                            <p:strVal val="#ppt_x"/>
                                          </p:val>
                                        </p:tav>
                                      </p:tavLst>
                                    </p:anim>
                                    <p:anim calcmode="lin" valueType="num">
                                      <p:cBhvr additive="base">
                                        <p:cTn id="44" dur="500" fill="hold"/>
                                        <p:tgtEl>
                                          <p:spTgt spid="24"/>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500" fill="hold"/>
                                        <p:tgtEl>
                                          <p:spTgt spid="26"/>
                                        </p:tgtEl>
                                        <p:attrNameLst>
                                          <p:attrName>ppt_x</p:attrName>
                                        </p:attrNameLst>
                                      </p:cBhvr>
                                      <p:tavLst>
                                        <p:tav tm="0">
                                          <p:val>
                                            <p:strVal val="#ppt_x"/>
                                          </p:val>
                                        </p:tav>
                                        <p:tav tm="100000">
                                          <p:val>
                                            <p:strVal val="#ppt_x"/>
                                          </p:val>
                                        </p:tav>
                                      </p:tavLst>
                                    </p:anim>
                                    <p:anim calcmode="lin" valueType="num">
                                      <p:cBhvr additive="base">
                                        <p:cTn id="48" dur="500" fill="hold"/>
                                        <p:tgtEl>
                                          <p:spTgt spid="26"/>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additive="base">
                                        <p:cTn id="51" dur="500" fill="hold"/>
                                        <p:tgtEl>
                                          <p:spTgt spid="28"/>
                                        </p:tgtEl>
                                        <p:attrNameLst>
                                          <p:attrName>ppt_x</p:attrName>
                                        </p:attrNameLst>
                                      </p:cBhvr>
                                      <p:tavLst>
                                        <p:tav tm="0">
                                          <p:val>
                                            <p:strVal val="#ppt_x"/>
                                          </p:val>
                                        </p:tav>
                                        <p:tav tm="100000">
                                          <p:val>
                                            <p:strVal val="#ppt_x"/>
                                          </p:val>
                                        </p:tav>
                                      </p:tavLst>
                                    </p:anim>
                                    <p:anim calcmode="lin" valueType="num">
                                      <p:cBhvr additive="base">
                                        <p:cTn id="5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500" fill="hold"/>
                                        <p:tgtEl>
                                          <p:spTgt spid="10"/>
                                        </p:tgtEl>
                                        <p:attrNameLst>
                                          <p:attrName>ppt_x</p:attrName>
                                        </p:attrNameLst>
                                      </p:cBhvr>
                                      <p:tavLst>
                                        <p:tav tm="0">
                                          <p:val>
                                            <p:strVal val="#ppt_x"/>
                                          </p:val>
                                        </p:tav>
                                        <p:tav tm="100000">
                                          <p:val>
                                            <p:strVal val="#ppt_x"/>
                                          </p:val>
                                        </p:tav>
                                      </p:tavLst>
                                    </p:anim>
                                    <p:anim calcmode="lin" valueType="num">
                                      <p:cBhvr additive="base">
                                        <p:cTn id="5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additive="base">
                                        <p:cTn id="63" dur="500" fill="hold"/>
                                        <p:tgtEl>
                                          <p:spTgt spid="11"/>
                                        </p:tgtEl>
                                        <p:attrNameLst>
                                          <p:attrName>ppt_x</p:attrName>
                                        </p:attrNameLst>
                                      </p:cBhvr>
                                      <p:tavLst>
                                        <p:tav tm="0">
                                          <p:val>
                                            <p:strVal val="#ppt_x"/>
                                          </p:val>
                                        </p:tav>
                                        <p:tav tm="100000">
                                          <p:val>
                                            <p:strVal val="#ppt_x"/>
                                          </p:val>
                                        </p:tav>
                                      </p:tavLst>
                                    </p:anim>
                                    <p:anim calcmode="lin" valueType="num">
                                      <p:cBhvr additive="base">
                                        <p:cTn id="6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500" fill="hold"/>
                                        <p:tgtEl>
                                          <p:spTgt spid="17"/>
                                        </p:tgtEl>
                                        <p:attrNameLst>
                                          <p:attrName>ppt_x</p:attrName>
                                        </p:attrNameLst>
                                      </p:cBhvr>
                                      <p:tavLst>
                                        <p:tav tm="0">
                                          <p:val>
                                            <p:strVal val="#ppt_x"/>
                                          </p:val>
                                        </p:tav>
                                        <p:tav tm="100000">
                                          <p:val>
                                            <p:strVal val="#ppt_x"/>
                                          </p:val>
                                        </p:tav>
                                      </p:tavLst>
                                    </p:anim>
                                    <p:anim calcmode="lin" valueType="num">
                                      <p:cBhvr additive="base">
                                        <p:cTn id="7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additive="base">
                                        <p:cTn id="75" dur="500" fill="hold"/>
                                        <p:tgtEl>
                                          <p:spTgt spid="20"/>
                                        </p:tgtEl>
                                        <p:attrNameLst>
                                          <p:attrName>ppt_x</p:attrName>
                                        </p:attrNameLst>
                                      </p:cBhvr>
                                      <p:tavLst>
                                        <p:tav tm="0">
                                          <p:val>
                                            <p:strVal val="#ppt_x"/>
                                          </p:val>
                                        </p:tav>
                                        <p:tav tm="100000">
                                          <p:val>
                                            <p:strVal val="#ppt_x"/>
                                          </p:val>
                                        </p:tav>
                                      </p:tavLst>
                                    </p:anim>
                                    <p:anim calcmode="lin" valueType="num">
                                      <p:cBhvr additive="base">
                                        <p:cTn id="7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7" grpId="0"/>
      <p:bldP spid="20" grpId="0"/>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1066800"/>
            <a:ext cx="4591321" cy="1200329"/>
          </a:xfrm>
          <a:prstGeom prst="rect">
            <a:avLst/>
          </a:prstGeom>
          <a:noFill/>
        </p:spPr>
        <p:txBody>
          <a:bodyPr wrap="none" rtlCol="0">
            <a:spAutoFit/>
          </a:bodyPr>
          <a:lstStyle/>
          <a:p>
            <a:r>
              <a:rPr lang="bn-BD" dirty="0" smtClean="0"/>
              <a:t>মুল্যায়ন</a:t>
            </a:r>
          </a:p>
          <a:p>
            <a:pPr marL="285750" indent="-285750">
              <a:buFont typeface="Wingdings" pitchFamily="2" charset="2"/>
              <a:buChar char="q"/>
            </a:pPr>
            <a:r>
              <a:rPr lang="bn-BD" dirty="0" smtClean="0"/>
              <a:t>কেন্দ্রমুখী বলের প্রয়োজণীয়তা  ব্যাখ্যা কর</a:t>
            </a:r>
          </a:p>
          <a:p>
            <a:endParaRPr lang="bn-BD" dirty="0" smtClean="0"/>
          </a:p>
          <a:p>
            <a:pPr marL="285750" indent="-285750">
              <a:buFont typeface="Wingdings" pitchFamily="2" charset="2"/>
              <a:buChar char="q"/>
            </a:pPr>
            <a:r>
              <a:rPr lang="bn-BD" dirty="0" smtClean="0"/>
              <a:t>বাংকিং কোণ কী? </a:t>
            </a:r>
            <a:endParaRPr lang="en-US" dirty="0"/>
          </a:p>
        </p:txBody>
      </p:sp>
    </p:spTree>
    <p:extLst>
      <p:ext uri="{BB962C8B-B14F-4D97-AF65-F5344CB8AC3E}">
        <p14:creationId xmlns:p14="http://schemas.microsoft.com/office/powerpoint/2010/main" val="2045539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914400"/>
            <a:ext cx="7637027" cy="3139321"/>
          </a:xfrm>
          <a:prstGeom prst="rect">
            <a:avLst/>
          </a:prstGeom>
          <a:noFill/>
        </p:spPr>
        <p:txBody>
          <a:bodyPr wrap="none" rtlCol="0">
            <a:spAutoFit/>
          </a:bodyPr>
          <a:lstStyle/>
          <a:p>
            <a:r>
              <a:rPr lang="bn-BD" dirty="0" smtClean="0"/>
              <a:t>বাড়ির কাজ</a:t>
            </a:r>
          </a:p>
          <a:p>
            <a:pPr marL="285750" indent="-285750">
              <a:buFont typeface="Wingdings" pitchFamily="2" charset="2"/>
              <a:buChar char="q"/>
            </a:pPr>
            <a:r>
              <a:rPr lang="bn-BD" dirty="0" smtClean="0"/>
              <a:t>0.5 kg ভরের একটি বস্তুকে 1.5m লম্বা একটি সুতার সাহায্যে 90 kmh-1 বেগে </a:t>
            </a:r>
          </a:p>
          <a:p>
            <a:r>
              <a:rPr lang="bn-BD" dirty="0" smtClean="0"/>
              <a:t>ঘোরানো হচ্ছে  কেন্দ্রমুখী বল  কত?</a:t>
            </a:r>
          </a:p>
          <a:p>
            <a:pPr marL="285750" indent="-285750">
              <a:buFont typeface="Wingdings" pitchFamily="2" charset="2"/>
              <a:buChar char="q"/>
            </a:pPr>
            <a:r>
              <a:rPr lang="bn-BD" dirty="0" smtClean="0"/>
              <a:t>70m ব্যাসার্ধের একটি রাস্তার বাঁকে রাজু </a:t>
            </a:r>
            <a:r>
              <a:rPr lang="bn-BD" dirty="0"/>
              <a:t>90 kmh-1 </a:t>
            </a:r>
            <a:r>
              <a:rPr lang="bn-BD" dirty="0" smtClean="0"/>
              <a:t> বেগে সাইকেল চালিয়ে </a:t>
            </a:r>
          </a:p>
          <a:p>
            <a:r>
              <a:rPr lang="bn-BD" dirty="0" smtClean="0"/>
              <a:t>যাওয়ার সময় দুর্ঘটনার স্বীকার হয়। উল্লেখ্য যে রাস্তাটির বাহিরের প্রান্ত ভিতরের </a:t>
            </a:r>
          </a:p>
          <a:p>
            <a:r>
              <a:rPr lang="bn-BD" dirty="0" smtClean="0"/>
              <a:t>প্রান্ত অপেক্ষা ১০ সেমি. উচু । এবং রাস্তার প্রস্থ 5m . সাইকেল সহ </a:t>
            </a:r>
          </a:p>
          <a:p>
            <a:r>
              <a:rPr lang="bn-BD" dirty="0" smtClean="0"/>
              <a:t>রাজুর ভর 65 kg.</a:t>
            </a:r>
          </a:p>
          <a:p>
            <a:pPr marL="285750" indent="-285750">
              <a:buFont typeface="Wingdings" pitchFamily="2" charset="2"/>
              <a:buChar char="q"/>
            </a:pPr>
            <a:endParaRPr lang="bn-BD" dirty="0"/>
          </a:p>
          <a:p>
            <a:endParaRPr lang="bn-BD" dirty="0" smtClean="0"/>
          </a:p>
          <a:p>
            <a:pPr marL="285750" indent="-285750">
              <a:buFont typeface="Wingdings" pitchFamily="2" charset="2"/>
              <a:buChar char="q"/>
            </a:pPr>
            <a:endParaRPr lang="bn-BD" dirty="0" smtClean="0"/>
          </a:p>
          <a:p>
            <a:endParaRPr lang="en-US" dirty="0"/>
          </a:p>
        </p:txBody>
      </p:sp>
    </p:spTree>
    <p:extLst>
      <p:ext uri="{BB962C8B-B14F-4D97-AF65-F5344CB8AC3E}">
        <p14:creationId xmlns:p14="http://schemas.microsoft.com/office/powerpoint/2010/main" val="2824642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2895600"/>
            <a:ext cx="4014240" cy="1569660"/>
          </a:xfrm>
          <a:prstGeom prst="rect">
            <a:avLst/>
          </a:prstGeom>
          <a:solidFill>
            <a:srgbClr val="FFC000"/>
          </a:solidFill>
        </p:spPr>
        <p:txBody>
          <a:bodyPr wrap="none" rtlCol="0">
            <a:spAutoFit/>
          </a:bodyPr>
          <a:lstStyle/>
          <a:p>
            <a:r>
              <a:rPr lang="bn-BD" sz="9600" dirty="0" smtClean="0">
                <a:solidFill>
                  <a:srgbClr val="869638"/>
                </a:solidFill>
              </a:rPr>
              <a:t>ধন্যবাদ</a:t>
            </a:r>
            <a:endParaRPr lang="en-US" sz="9600" dirty="0">
              <a:solidFill>
                <a:srgbClr val="869638"/>
              </a:solidFill>
            </a:endParaRPr>
          </a:p>
        </p:txBody>
      </p:sp>
    </p:spTree>
    <p:extLst>
      <p:ext uri="{BB962C8B-B14F-4D97-AF65-F5344CB8AC3E}">
        <p14:creationId xmlns:p14="http://schemas.microsoft.com/office/powerpoint/2010/main" val="2315710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92291" y="754743"/>
            <a:ext cx="3555782" cy="830997"/>
          </a:xfrm>
          <a:prstGeom prst="rect">
            <a:avLst/>
          </a:prstGeom>
          <a:noFill/>
        </p:spPr>
        <p:txBody>
          <a:bodyPr wrap="none" rtlCol="0">
            <a:spAutoFit/>
          </a:bodyPr>
          <a:lstStyle/>
          <a:p>
            <a:r>
              <a:rPr lang="bn-BD" sz="4800" dirty="0" smtClean="0"/>
              <a:t>কেন্দ্রমুখী বল</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00" y="1981199"/>
            <a:ext cx="6858000" cy="4493971"/>
          </a:xfrm>
          <a:prstGeom prst="rect">
            <a:avLst/>
          </a:prstGeom>
        </p:spPr>
      </p:pic>
    </p:spTree>
    <p:extLst>
      <p:ext uri="{BB962C8B-B14F-4D97-AF65-F5344CB8AC3E}">
        <p14:creationId xmlns:p14="http://schemas.microsoft.com/office/powerpoint/2010/main" val="703556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838200"/>
            <a:ext cx="6054863" cy="2215991"/>
          </a:xfrm>
          <a:prstGeom prst="rect">
            <a:avLst/>
          </a:prstGeom>
          <a:noFill/>
        </p:spPr>
        <p:txBody>
          <a:bodyPr wrap="none" rtlCol="0">
            <a:spAutoFit/>
          </a:bodyPr>
          <a:lstStyle/>
          <a:p>
            <a:r>
              <a:rPr lang="bn-BD" sz="4800" dirty="0" smtClean="0"/>
              <a:t>শিখনফল</a:t>
            </a:r>
          </a:p>
          <a:p>
            <a:pPr marL="285750" indent="-285750">
              <a:buFont typeface="Wingdings" pitchFamily="2" charset="2"/>
              <a:buChar char="q"/>
            </a:pPr>
            <a:r>
              <a:rPr lang="bn-BD" dirty="0" smtClean="0"/>
              <a:t>কেন্দ্রমুখী বল কী ? বলতে পারবে</a:t>
            </a:r>
          </a:p>
          <a:p>
            <a:pPr marL="285750" indent="-285750">
              <a:buFont typeface="Wingdings" pitchFamily="2" charset="2"/>
              <a:buChar char="q"/>
            </a:pPr>
            <a:r>
              <a:rPr lang="bn-BD" dirty="0" smtClean="0"/>
              <a:t>কেন্দ্রমুখী বলের প্রয়োজনীয়তা ব্যাখ্যা করতে পারবে।</a:t>
            </a:r>
          </a:p>
          <a:p>
            <a:pPr marL="285750" indent="-285750">
              <a:buFont typeface="Wingdings" pitchFamily="2" charset="2"/>
              <a:buChar char="q"/>
            </a:pPr>
            <a:r>
              <a:rPr lang="bn-BD" dirty="0" smtClean="0"/>
              <a:t>ব্যাংকিং কোণ কী বলতে পারবে</a:t>
            </a:r>
          </a:p>
          <a:p>
            <a:pPr marL="285750" indent="-285750">
              <a:buFont typeface="Wingdings" pitchFamily="2" charset="2"/>
              <a:buChar char="q"/>
            </a:pPr>
            <a:r>
              <a:rPr lang="bn-BD" dirty="0" smtClean="0"/>
              <a:t>নিরাপদ ভ্রমনের জন্য রাস্তার বাঁকে গাড়ি চালানোর কৌশল </a:t>
            </a:r>
          </a:p>
          <a:p>
            <a:pPr marL="285750" indent="-285750">
              <a:buFont typeface="Wingdings" pitchFamily="2" charset="2"/>
              <a:buChar char="q"/>
            </a:pPr>
            <a:r>
              <a:rPr lang="bn-BD" dirty="0" smtClean="0"/>
              <a:t>ব্যাখ্যা করতে হবে।</a:t>
            </a:r>
            <a:endParaRPr lang="en-US" dirty="0"/>
          </a:p>
        </p:txBody>
      </p:sp>
    </p:spTree>
    <p:extLst>
      <p:ext uri="{BB962C8B-B14F-4D97-AF65-F5344CB8AC3E}">
        <p14:creationId xmlns:p14="http://schemas.microsoft.com/office/powerpoint/2010/main" val="2937472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additive="base">
                                        <p:cTn id="3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396" y="381000"/>
            <a:ext cx="8775002" cy="5791200"/>
          </a:xfrm>
          <a:prstGeom prst="rect">
            <a:avLst/>
          </a:prstGeom>
        </p:spPr>
      </p:pic>
    </p:spTree>
    <p:extLst>
      <p:ext uri="{BB962C8B-B14F-4D97-AF65-F5344CB8AC3E}">
        <p14:creationId xmlns:p14="http://schemas.microsoft.com/office/powerpoint/2010/main" val="3099617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28600"/>
            <a:ext cx="8686800" cy="6629400"/>
          </a:xfrm>
          <a:prstGeom prst="rect">
            <a:avLst/>
          </a:prstGeom>
        </p:spPr>
      </p:pic>
    </p:spTree>
    <p:extLst>
      <p:ext uri="{BB962C8B-B14F-4D97-AF65-F5344CB8AC3E}">
        <p14:creationId xmlns:p14="http://schemas.microsoft.com/office/powerpoint/2010/main" val="2319982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978" y="838200"/>
            <a:ext cx="8949022" cy="5410200"/>
          </a:xfrm>
          <a:prstGeom prst="rect">
            <a:avLst/>
          </a:prstGeom>
        </p:spPr>
      </p:pic>
    </p:spTree>
    <p:extLst>
      <p:ext uri="{BB962C8B-B14F-4D97-AF65-F5344CB8AC3E}">
        <p14:creationId xmlns:p14="http://schemas.microsoft.com/office/powerpoint/2010/main" val="192503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3886200"/>
            <a:ext cx="7162800" cy="2308324"/>
          </a:xfrm>
          <a:prstGeom prst="rect">
            <a:avLst/>
          </a:prstGeom>
          <a:noFill/>
        </p:spPr>
        <p:txBody>
          <a:bodyPr wrap="square" rtlCol="0">
            <a:spAutoFit/>
          </a:bodyPr>
          <a:lstStyle/>
          <a:p>
            <a:r>
              <a:rPr lang="bn-BD" sz="2400" dirty="0" smtClean="0">
                <a:latin typeface="Siyam Rupali" pitchFamily="2" charset="0"/>
                <a:cs typeface="Siyam Rupali" pitchFamily="2" charset="0"/>
              </a:rPr>
              <a:t>কেন্দ্রমুখী বলঃ</a:t>
            </a:r>
          </a:p>
          <a:p>
            <a:r>
              <a:rPr lang="bn-BD" sz="2400" dirty="0" smtClean="0">
                <a:latin typeface="Siyam Rupali" pitchFamily="2" charset="0"/>
                <a:cs typeface="Siyam Rupali" pitchFamily="2" charset="0"/>
              </a:rPr>
              <a:t>নির্দিষ্ট বিন্দুকে কেন্দ্র করে ঘূর্ণনশীল কোন বস্তুর উপর বৃত্তের ব্যসার্ধ  বরাবর</a:t>
            </a:r>
          </a:p>
          <a:p>
            <a:r>
              <a:rPr lang="bn-BD" sz="2400" dirty="0" smtClean="0">
                <a:latin typeface="Siyam Rupali" pitchFamily="2" charset="0"/>
                <a:cs typeface="Siyam Rupali" pitchFamily="2" charset="0"/>
              </a:rPr>
              <a:t>কেন্দ্রাভুমুখী যে বল ক্রিয়া করে তাকে কেন্দ্র মুখী বল বলে।</a:t>
            </a:r>
          </a:p>
          <a:p>
            <a:r>
              <a:rPr lang="bn-BD" sz="2400" dirty="0" smtClean="0">
                <a:latin typeface="Siyam Rupali" pitchFamily="2" charset="0"/>
                <a:cs typeface="Siyam Rupali" pitchFamily="2" charset="0"/>
              </a:rPr>
              <a:t> </a:t>
            </a:r>
            <a:endParaRPr lang="en-US" sz="2400" dirty="0">
              <a:latin typeface="Siyam Rupali" pitchFamily="2" charset="0"/>
              <a:cs typeface="Siyam Rupali" pitchFamily="2"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794265"/>
            <a:ext cx="3657600" cy="2683329"/>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772495"/>
            <a:ext cx="2964493" cy="2705100"/>
          </a:xfrm>
          <a:prstGeom prst="rect">
            <a:avLst/>
          </a:prstGeom>
        </p:spPr>
      </p:pic>
    </p:spTree>
    <p:extLst>
      <p:ext uri="{BB962C8B-B14F-4D97-AF65-F5344CB8AC3E}">
        <p14:creationId xmlns:p14="http://schemas.microsoft.com/office/powerpoint/2010/main" val="227071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1066800"/>
            <a:ext cx="2751074" cy="646331"/>
          </a:xfrm>
          <a:prstGeom prst="rect">
            <a:avLst/>
          </a:prstGeom>
          <a:noFill/>
        </p:spPr>
        <p:txBody>
          <a:bodyPr wrap="none" rtlCol="0">
            <a:spAutoFit/>
          </a:bodyPr>
          <a:lstStyle/>
          <a:p>
            <a:r>
              <a:rPr lang="bn-BD" dirty="0" smtClean="0"/>
              <a:t>কেন্দ্রমুখী বলের সমীকরনঃ</a:t>
            </a:r>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597" y="2057400"/>
            <a:ext cx="2963879" cy="27336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827450"/>
            <a:ext cx="3765773" cy="24599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5211" y="4212669"/>
            <a:ext cx="3333750" cy="2219325"/>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1792513" y="5301734"/>
                <a:ext cx="2281394" cy="1239122"/>
              </a:xfrm>
              <a:prstGeom prst="rect">
                <a:avLst/>
              </a:prstGeom>
              <a:noFill/>
            </p:spPr>
            <p:txBody>
              <a:bodyPr wrap="none" rtlCol="0">
                <a:spAutoFit/>
              </a:bodyPr>
              <a:lstStyle/>
              <a:p>
                <a:r>
                  <a:rPr lang="bn-BD" dirty="0" smtClean="0"/>
                  <a:t>r = ব্যসার্ধ</a:t>
                </a:r>
              </a:p>
              <a:p>
                <a:r>
                  <a:rPr lang="bn-BD" dirty="0"/>
                  <a:t> </a:t>
                </a:r>
                <a:r>
                  <a:rPr lang="bn-BD" dirty="0" smtClean="0"/>
                  <a:t>m =ভর</a:t>
                </a:r>
              </a:p>
              <a:p>
                <a:r>
                  <a:rPr lang="bn-BD" dirty="0"/>
                  <a:t> </a:t>
                </a:r>
                <a:r>
                  <a:rPr lang="bn-BD" dirty="0" smtClean="0"/>
                  <a:t>n = পূর্ণ কম্পনসংখ্যা </a:t>
                </a:r>
              </a:p>
              <a:p>
                <a14:m>
                  <m:oMath xmlns:m="http://schemas.openxmlformats.org/officeDocument/2006/math">
                    <m:r>
                      <a:rPr lang="bn-BD" i="1" smtClean="0">
                        <a:latin typeface="Cambria Math"/>
                        <a:ea typeface="Cambria Math"/>
                      </a:rPr>
                      <m:t>𝜔</m:t>
                    </m:r>
                    <m:r>
                      <a:rPr lang="bn-BD" b="0" i="1" smtClean="0">
                        <a:latin typeface="Cambria Math"/>
                        <a:ea typeface="Cambria Math"/>
                      </a:rPr>
                      <m:t>=</m:t>
                    </m:r>
                    <m:r>
                      <a:rPr lang="bn-BD" b="0" i="1" smtClean="0">
                        <a:latin typeface="Cambria Math"/>
                        <a:ea typeface="Cambria Math"/>
                      </a:rPr>
                      <m:t>কৌনিক</m:t>
                    </m:r>
                    <m:r>
                      <a:rPr lang="bn-BD" b="0" i="1" smtClean="0">
                        <a:latin typeface="Cambria Math"/>
                        <a:ea typeface="Cambria Math"/>
                      </a:rPr>
                      <m:t> </m:t>
                    </m:r>
                    <m:r>
                      <a:rPr lang="bn-BD" b="0" i="1" smtClean="0">
                        <a:latin typeface="Cambria Math"/>
                        <a:ea typeface="Cambria Math"/>
                      </a:rPr>
                      <m:t>বেগ</m:t>
                    </m:r>
                    <m:r>
                      <a:rPr lang="bn-BD" b="0" i="1" smtClean="0">
                        <a:latin typeface="Cambria Math"/>
                        <a:ea typeface="Cambria Math"/>
                      </a:rPr>
                      <m:t> </m:t>
                    </m:r>
                  </m:oMath>
                </a14:m>
                <a:r>
                  <a:rPr lang="bn-BD" dirty="0" smtClean="0"/>
                  <a:t> </a:t>
                </a:r>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1792513" y="5301734"/>
                <a:ext cx="2281394" cy="1239122"/>
              </a:xfrm>
              <a:prstGeom prst="rect">
                <a:avLst/>
              </a:prstGeom>
              <a:blipFill rotWithShape="1">
                <a:blip r:embed="rId5"/>
                <a:stretch>
                  <a:fillRect l="-2139" t="-2956" r="-4545" b="-7389"/>
                </a:stretch>
              </a:blipFill>
            </p:spPr>
            <p:txBody>
              <a:bodyPr/>
              <a:lstStyle/>
              <a:p>
                <a:r>
                  <a:rPr lang="en-US">
                    <a:noFill/>
                  </a:rPr>
                  <a:t> </a:t>
                </a:r>
              </a:p>
            </p:txBody>
          </p:sp>
        </mc:Fallback>
      </mc:AlternateContent>
    </p:spTree>
    <p:extLst>
      <p:ext uri="{BB962C8B-B14F-4D97-AF65-F5344CB8AC3E}">
        <p14:creationId xmlns:p14="http://schemas.microsoft.com/office/powerpoint/2010/main" val="1428006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544286"/>
            <a:ext cx="8610600" cy="2308324"/>
          </a:xfrm>
          <a:prstGeom prst="rect">
            <a:avLst/>
          </a:prstGeom>
          <a:noFill/>
        </p:spPr>
        <p:txBody>
          <a:bodyPr wrap="square" rtlCol="0">
            <a:spAutoFit/>
          </a:bodyPr>
          <a:lstStyle/>
          <a:p>
            <a:r>
              <a:rPr lang="bn-BD" dirty="0" smtClean="0"/>
              <a:t>ব্যাংকিং কোণ</a:t>
            </a:r>
          </a:p>
          <a:p>
            <a:r>
              <a:rPr lang="as-IN" dirty="0"/>
              <a:t> রাস্তার বাঁকে গাড়ি চালনার জন্য কেন্দ্রমুখী বলের প্রয়োজন। প্রয়োজনীয় কেন্দ্রমুখী বল না পেলে গাড়ি গতিজড়তার দরুণ বাকাঁ পথের স্পর্শক বরাবর ছিটকে চলে যেতে পারে। কেন্দ্রমুখী বল পাবার জন্য গাড়িকে কেন্দ্রের দিকে কাত করানো প্রয়োজন। সাইকেল আরোহীর ক্ষেত্রে যেটি করা সম্ভব। কিন্তী গাড়ি বা ট্রেনের চালকের ক্ষেত্রে এটি অসম্ভব। যার ফলে কেন্দ্রের দিকে কাত করার জন্য গাড়ির গতি পথকেই কেন্দ্রের দিকে হেলানো রেখে তৈরী করা হয়। কেন্দ্রের দিকে ঢালু করে তৈরী করাকে বলা হয় রাস্তার ব্যাংকিং।</a:t>
            </a:r>
            <a:endParaRPr lang="bn-BD" dirty="0" smtClean="0"/>
          </a:p>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3429000"/>
            <a:ext cx="4159406" cy="2514600"/>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435397577"/>
              </p:ext>
            </p:extLst>
          </p:nvPr>
        </p:nvGraphicFramePr>
        <p:xfrm>
          <a:off x="6416965" y="4186237"/>
          <a:ext cx="914400" cy="771525"/>
        </p:xfrm>
        <a:graphic>
          <a:graphicData uri="http://schemas.openxmlformats.org/presentationml/2006/ole">
            <mc:AlternateContent xmlns:mc="http://schemas.openxmlformats.org/markup-compatibility/2006">
              <mc:Choice xmlns:v="urn:schemas-microsoft-com:vml" Requires="v">
                <p:oleObj spid="_x0000_s1042" name="Packager Shell Object" showAsIcon="1" r:id="rId4" imgW="914400" imgH="771480" progId="Package">
                  <p:embed/>
                </p:oleObj>
              </mc:Choice>
              <mc:Fallback>
                <p:oleObj name="Packager Shell Object" showAsIcon="1" r:id="rId4" imgW="914400" imgH="771480" progId="Package">
                  <p:embed/>
                  <p:pic>
                    <p:nvPicPr>
                      <p:cNvPr id="0" name=""/>
                      <p:cNvPicPr/>
                      <p:nvPr/>
                    </p:nvPicPr>
                    <p:blipFill>
                      <a:blip r:embed="rId5"/>
                      <a:stretch>
                        <a:fillRect/>
                      </a:stretch>
                    </p:blipFill>
                    <p:spPr>
                      <a:xfrm>
                        <a:off x="6416965" y="4186237"/>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486907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386</TotalTime>
  <Words>237</Words>
  <Application>Microsoft Office PowerPoint</Application>
  <PresentationFormat>On-screen Show (4:3)</PresentationFormat>
  <Paragraphs>47</Paragraphs>
  <Slides>14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Composite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39</cp:revision>
  <dcterms:created xsi:type="dcterms:W3CDTF">2019-11-28T10:02:53Z</dcterms:created>
  <dcterms:modified xsi:type="dcterms:W3CDTF">2019-12-08T07:01:42Z</dcterms:modified>
</cp:coreProperties>
</file>