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60" r:id="rId3"/>
    <p:sldId id="261" r:id="rId4"/>
    <p:sldId id="256" r:id="rId5"/>
    <p:sldId id="257" r:id="rId6"/>
    <p:sldId id="262" r:id="rId7"/>
    <p:sldId id="266" r:id="rId8"/>
    <p:sldId id="277" r:id="rId9"/>
    <p:sldId id="269" r:id="rId10"/>
    <p:sldId id="271" r:id="rId11"/>
    <p:sldId id="273" r:id="rId12"/>
    <p:sldId id="267" r:id="rId13"/>
    <p:sldId id="274" r:id="rId14"/>
    <p:sldId id="263" r:id="rId15"/>
    <p:sldId id="264" r:id="rId16"/>
    <p:sldId id="275" r:id="rId17"/>
    <p:sldId id="276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66" autoAdjust="0"/>
  </p:normalViewPr>
  <p:slideViewPr>
    <p:cSldViewPr>
      <p:cViewPr varScale="1">
        <p:scale>
          <a:sx n="62" d="100"/>
          <a:sy n="62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DDE8F-2D5C-47DE-8606-27A19BDC64DA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9EA06-3618-4457-A1F9-A1C95B2339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0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বাড়ির কাজ শিক্ষার্থীকে</a:t>
            </a:r>
            <a:r>
              <a:rPr lang="bn-BD" baseline="0" dirty="0" smtClean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2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চিত্রটি দেখায়ে শিক্ষার্থীকে</a:t>
            </a:r>
            <a:r>
              <a:rPr lang="bn-BD" baseline="0" dirty="0" smtClean="0"/>
              <a:t> বিভিন্ন প্রশ্ন করা যেতে পারে এবং সমগ্র পাঠটির সংক্ষিপ্ত ব্যাখ্যা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3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 চিত্রটি দেওয়া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কন্টেন্টটির মান</a:t>
            </a:r>
            <a:r>
              <a:rPr lang="bn-BD" baseline="0" dirty="0" smtClean="0"/>
              <a:t>সম্মত করার জন্য মতামত দিলে কৃতজ্ঞ থাকবো।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7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</a:t>
            </a:r>
            <a:r>
              <a:rPr lang="bn-BD" baseline="0" dirty="0" smtClean="0"/>
              <a:t> শিরোনাম ঘোষনা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bn-IN" baseline="0" dirty="0" smtClean="0"/>
              <a:t>চিত্র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/>
              <a:t>সম্পর্কে</a:t>
            </a:r>
            <a:r>
              <a:rPr lang="en-US" b="0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</a:t>
            </a:r>
            <a:r>
              <a:rPr lang="bn-BD" baseline="0" dirty="0" smtClean="0"/>
              <a:t>শ্ন</a:t>
            </a:r>
            <a:r>
              <a:rPr lang="en-US" baseline="0" dirty="0" smtClean="0"/>
              <a:t> </a:t>
            </a:r>
            <a:r>
              <a:rPr lang="bn-BD" baseline="0" dirty="0" smtClean="0"/>
              <a:t>করা যেতে পারে</a:t>
            </a:r>
            <a:r>
              <a:rPr lang="en-US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এবং তাদের উত্তরের মাধ্যমে পাঠ ঘোষনা করা যেতে পারে।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চিত্রের উপকরণগুলো কিসের বলে মনে হয়?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 রেখা দ্বারা বৃত্ত আবদ্ধ তাকে কি বলে?</a:t>
            </a:r>
            <a:r>
              <a:rPr lang="bn-BD" baseline="0" dirty="0" smtClean="0"/>
              <a:t> </a:t>
            </a:r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প্রথম শিখনফলের উদেশ্যে চিত্রগুলি দেওয়া হয়েছে। </a:t>
            </a:r>
            <a:r>
              <a:rPr lang="en-US" dirty="0" err="1" smtClean="0"/>
              <a:t>চিত্রের</a:t>
            </a:r>
            <a:r>
              <a:rPr lang="en-US" dirty="0" smtClean="0"/>
              <a:t> </a:t>
            </a:r>
            <a:r>
              <a:rPr lang="en-US" baseline="0" dirty="0" smtClean="0"/>
              <a:t>পদার্থগুলি দেখায়ে পদার্থগুলি যে </a:t>
            </a:r>
            <a:r>
              <a:rPr lang="en-US" baseline="0" dirty="0" err="1" smtClean="0"/>
              <a:t>রাসায়নিক</a:t>
            </a:r>
            <a:r>
              <a:rPr lang="en-US" baseline="0" dirty="0" smtClean="0"/>
              <a:t> </a:t>
            </a:r>
            <a:r>
              <a:rPr lang="bn-IN" baseline="0" dirty="0" smtClean="0"/>
              <a:t>সে সম্পর্কে প্রাসঙ্গিক 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যেতে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চায়ে কিরুপ রাসায়নিক পদার্থ থাকে?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baseline="0" dirty="0" smtClean="0"/>
              <a:t>পানি কি রাসায়নিক পদার্থ? ইত্যাদি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0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এরুপ</a:t>
            </a:r>
            <a:r>
              <a:rPr lang="en-US" baseline="0" dirty="0" smtClean="0"/>
              <a:t> অনেক উদাহরণ দিয়ে </a:t>
            </a:r>
            <a:r>
              <a:rPr lang="en-US" baseline="0" smtClean="0"/>
              <a:t>রসায়নের ব্যপকতার </a:t>
            </a:r>
            <a:r>
              <a:rPr lang="en-US" baseline="0" dirty="0" smtClean="0"/>
              <a:t>ব্যাখ্যা প্রদান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48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চিত্রগুলি দেওয়া হয়েছে। </a:t>
            </a:r>
            <a:r>
              <a:rPr lang="en-US" dirty="0" err="1" smtClean="0"/>
              <a:t>এরুপ</a:t>
            </a:r>
            <a:r>
              <a:rPr lang="en-US" baseline="0" dirty="0" smtClean="0"/>
              <a:t> অনেক </a:t>
            </a:r>
            <a:r>
              <a:rPr lang="en-US" baseline="0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baseline="0" dirty="0" smtClean="0"/>
              <a:t> ব্যাখ্যা প্রদান করা যেতে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r>
              <a:rPr lang="bn-IN" baseline="0" dirty="0" smtClean="0"/>
              <a:t> যেমন-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খাদ্য দ্রব্যের সাথে কার সংশ্লিষ্টতা রয়েছে?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bn-IN" baseline="0" dirty="0" smtClean="0"/>
              <a:t>পোসাকের সাথে কার সংশ্লিষ্টতা রয়েছে?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06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দ্বিতীয় শিখনফলের উদেশ্যে দলীয়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 ছকটি পূরণের মাধ্যমে</a:t>
            </a:r>
            <a:r>
              <a:rPr lang="bn-IN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 কতটুকু 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</a:t>
            </a:r>
            <a:r>
              <a:rPr lang="bn-IN" baseline="0" dirty="0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</a:t>
            </a:r>
            <a:r>
              <a:rPr lang="bn-IN" baseline="0" dirty="0" smtClean="0"/>
              <a:t>বে</a:t>
            </a:r>
            <a:r>
              <a:rPr lang="en-US" baseline="0" dirty="0" smtClean="0"/>
              <a:t>।</a:t>
            </a:r>
            <a:endParaRPr lang="bn-I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8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আজকের পাঠের তৃতীয় শিখনফলের উদেশ্যে ভিডিও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দেওয়া হয়েছে।ভিডিওটি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দেখে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 করতে পারবে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যেমন-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টুথপেষ্ট কিরুপ</a:t>
            </a:r>
            <a:r>
              <a:rPr lang="bn-IN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পদার্থ?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bn-IN" sz="120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চলা-ফেরায় কী রসায়ন আছে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9EA06-3618-4457-A1F9-A1C95B2339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ফ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447800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থেকে এই পাঠটি ভালভাবে পড়ে নেওয়া যেতে পারে।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756701"/>
            <a:ext cx="68580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কন্টেন্টটি একটি মডেল। এর চেয়েও ভিন্ন আঙ্গিকে ভাল মানের কন্টেন্ট তৈরি করে ক্লাসে প্রদর্শন করা যেতে পারে।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743" y="4343400"/>
            <a:ext cx="6858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পূর্বে এই স্লাইডটি ডিলিট করে দেয়া যেতে 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bn-BD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slide show-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তে যেতে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পারেন।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401782"/>
            <a:ext cx="4267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979003"/>
            <a:ext cx="68580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Note Bar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 দেয়া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Notes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অনুসরণ করা যেতে পারে। </a:t>
            </a:r>
          </a:p>
        </p:txBody>
      </p:sp>
    </p:spTree>
    <p:extLst>
      <p:ext uri="{BB962C8B-B14F-4D97-AF65-F5344CB8AC3E}">
        <p14:creationId xmlns:p14="http://schemas.microsoft.com/office/powerpoint/2010/main" val="34305758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27751"/>
              </p:ext>
            </p:extLst>
          </p:nvPr>
        </p:nvGraphicFramePr>
        <p:xfrm>
          <a:off x="576084" y="914400"/>
          <a:ext cx="8110716" cy="556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366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59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89732" y="152400"/>
            <a:ext cx="8097068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বস্তুর সাথে রসায়নের সংশ্লিষ্টতা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2" y="1632614"/>
            <a:ext cx="2133599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84" y="2819400"/>
            <a:ext cx="218310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" y="4114800"/>
            <a:ext cx="2183107" cy="11148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35322" y="1647399"/>
            <a:ext cx="2346278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চর্বি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52196" y="1647399"/>
            <a:ext cx="3334603" cy="11327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ও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2895599"/>
            <a:ext cx="2362200" cy="11037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জৈব যৌগ ও তন্তু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52196" y="2856363"/>
            <a:ext cx="3334603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রাসায়নিক বিক্রিয়ায় কৃত্রিম তন্তু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9400" y="4114800"/>
            <a:ext cx="2362200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অক্সিজেন, নাইট্রোজেন, কার্বন, ফসফরাস ইত্যাদি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2196" y="4114800"/>
            <a:ext cx="3334603" cy="1114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শিল্প-কারখানায় রাসায়নিক বিক্রিয়ার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9400" y="5316922"/>
            <a:ext cx="2362200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ধাতু, প্লাস্টিক, পেট্রোলিয়াম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4000" y="5316922"/>
            <a:ext cx="3352800" cy="1125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আকরিক থেকে ধাতব পদার্থ আহরিত হয়।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7" y="5334000"/>
            <a:ext cx="2176283" cy="112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9732" y="76200"/>
            <a:ext cx="2686868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833" y="609600"/>
            <a:ext cx="4848367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দেখ এবং নিচের ছকটি পূরণ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4" b="13792"/>
          <a:stretch/>
        </p:blipFill>
        <p:spPr>
          <a:xfrm>
            <a:off x="6705601" y="1524000"/>
            <a:ext cx="1828800" cy="1326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62524"/>
            <a:ext cx="1156790" cy="1784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4" b="22617"/>
          <a:stretch/>
        </p:blipFill>
        <p:spPr>
          <a:xfrm>
            <a:off x="375526" y="1519451"/>
            <a:ext cx="2224373" cy="1322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1905000" cy="132269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195168"/>
              </p:ext>
            </p:extLst>
          </p:nvPr>
        </p:nvGraphicFramePr>
        <p:xfrm>
          <a:off x="457200" y="3694352"/>
          <a:ext cx="8110716" cy="270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552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উৎস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1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85800" y="3046863"/>
            <a:ext cx="1447800" cy="3821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টিফিন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0800" y="3046863"/>
            <a:ext cx="1447800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3046863"/>
            <a:ext cx="1447800" cy="38213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0" y="3046863"/>
            <a:ext cx="1447800" cy="3821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পেনসিল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4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913965"/>
              </p:ext>
            </p:extLst>
          </p:nvPr>
        </p:nvGraphicFramePr>
        <p:xfrm>
          <a:off x="2667000" y="2362200"/>
          <a:ext cx="3200400" cy="182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362200"/>
                        <a:ext cx="3200400" cy="1828801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CC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89732" y="914400"/>
            <a:ext cx="2686868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দেখ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5105400"/>
            <a:ext cx="6019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ভিডিওতে যা দেখলে তাতে সবত্রই রসায়ন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105400"/>
            <a:ext cx="83058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ঘুম থেকে উঠে আমরা যা দেখি বা করি প্রত্যেকের মধ্যে রয়েছে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85800" y="1752600"/>
            <a:ext cx="75438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শরীরের ঘামের মধ্যে কী কী রাসায়নিক পদার্থ থাকে?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5800" y="3276600"/>
            <a:ext cx="75438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টুথপেষ্টের মধ্যে প্রধানত কী কী রাসায়নিক পদার্থ থাকে?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4876800"/>
            <a:ext cx="7543800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“রসায়ন মানুষের চাহিদা যোগানে সার্বক্ষণিকভাবে নিয়োজিত” ব্যাখ্যা কর?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57200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45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267200" y="25146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6781800" y="5943600"/>
            <a:ext cx="270933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81800" y="59436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05000" y="990600"/>
            <a:ext cx="6781803" cy="53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1000" y="914400"/>
            <a:ext cx="1371600" cy="685800"/>
          </a:xfrm>
          <a:prstGeom prst="right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১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33801" y="1905000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494618" y="1826557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00801" y="19050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124016" y="18288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733800" y="25908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815237" y="24027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00801" y="25908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229601" y="25908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" y="2057401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50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সুতা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917268" y="1864659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রেশম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25908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733801" y="2590800"/>
            <a:ext cx="304801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81867" y="304800"/>
            <a:ext cx="2844800" cy="381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81202" y="3352800"/>
            <a:ext cx="6705602" cy="16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শ্বেতসার, আমিষ,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চর্বি এ সকল উপাদান পাই।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সঠিক-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457201" y="3429000"/>
            <a:ext cx="1371600" cy="6858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 ২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33400" y="5334000"/>
            <a:ext cx="3276600" cy="6858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জানতে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3434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3877984" y="5183843"/>
            <a:ext cx="304799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y 56"/>
          <p:cNvSpPr/>
          <p:nvPr/>
        </p:nvSpPr>
        <p:spPr>
          <a:xfrm>
            <a:off x="5638801" y="5105402"/>
            <a:ext cx="372783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162800" y="5181602"/>
            <a:ext cx="1693333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i, iii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6781800" y="5181600"/>
            <a:ext cx="304801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Multiply 59"/>
          <p:cNvSpPr/>
          <p:nvPr/>
        </p:nvSpPr>
        <p:spPr>
          <a:xfrm>
            <a:off x="8382000" y="5105400"/>
            <a:ext cx="410384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1628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ii, iii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3886201" y="5943600"/>
            <a:ext cx="304801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Multiply 62"/>
          <p:cNvSpPr/>
          <p:nvPr/>
        </p:nvSpPr>
        <p:spPr>
          <a:xfrm>
            <a:off x="5562601" y="5867400"/>
            <a:ext cx="338667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343400" y="5867402"/>
            <a:ext cx="1693333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ii, iii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Half Frame 65"/>
          <p:cNvSpPr/>
          <p:nvPr/>
        </p:nvSpPr>
        <p:spPr>
          <a:xfrm rot="14014148">
            <a:off x="8482236" y="5755543"/>
            <a:ext cx="178156" cy="52851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58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65" grpId="0" animBg="1"/>
      <p:bldP spid="6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7" grpId="0" animBg="1"/>
      <p:bldP spid="40" grpId="0" animBg="1"/>
      <p:bldP spid="29" grpId="0" animBg="1"/>
      <p:bldP spid="38" grpId="0" animBg="1"/>
      <p:bldP spid="4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4" grpId="0" animBg="1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810934" y="457200"/>
            <a:ext cx="35814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1752600"/>
            <a:ext cx="5080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নিশ্বাসের মধ্যে রসায়ন আছে কী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33600" y="2895600"/>
            <a:ext cx="5080000" cy="685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কী কী রাসায়নিক পদার্থ রয়েছে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33600" y="4114800"/>
            <a:ext cx="50800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মহাবিশ্বের প্রত্যেক বস্তুতে রসায়ন রয়েছে কী?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5257800"/>
            <a:ext cx="5080000" cy="685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পরিমাপ করা যাবে কী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6200"/>
            <a:ext cx="9144000" cy="6629400"/>
            <a:chOff x="0" y="381000"/>
            <a:chExt cx="10287000" cy="5638800"/>
          </a:xfrm>
        </p:grpSpPr>
        <p:grpSp>
          <p:nvGrpSpPr>
            <p:cNvPr id="44" name="Group 43"/>
            <p:cNvGrpSpPr/>
            <p:nvPr/>
          </p:nvGrpSpPr>
          <p:grpSpPr>
            <a:xfrm>
              <a:off x="0" y="381000"/>
              <a:ext cx="10287000" cy="5638800"/>
              <a:chOff x="0" y="381000"/>
              <a:chExt cx="10287000" cy="5638800"/>
            </a:xfrm>
          </p:grpSpPr>
          <p:grpSp>
            <p:nvGrpSpPr>
              <p:cNvPr id="25" name="Group 4"/>
              <p:cNvGrpSpPr/>
              <p:nvPr/>
            </p:nvGrpSpPr>
            <p:grpSpPr>
              <a:xfrm>
                <a:off x="0" y="381000"/>
                <a:ext cx="10287000" cy="5143498"/>
                <a:chOff x="677779" y="325056"/>
                <a:chExt cx="6416842" cy="4109249"/>
              </a:xfrm>
              <a:solidFill>
                <a:srgbClr val="0070C0"/>
              </a:solidFill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945147" y="1447799"/>
                  <a:ext cx="5828631" cy="2986506"/>
                </a:xfrm>
                <a:prstGeom prst="rect">
                  <a:avLst/>
                </a:prstGeom>
                <a:blipFill>
                  <a:blip r:embed="rId3"/>
                  <a:tile tx="0" ty="0" sx="100000" sy="100000" flip="none" algn="tl"/>
                </a:blip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Isosceles Triangle 26"/>
                <p:cNvSpPr/>
                <p:nvPr/>
              </p:nvSpPr>
              <p:spPr>
                <a:xfrm>
                  <a:off x="677779" y="325056"/>
                  <a:ext cx="6416842" cy="1157468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Cube 31"/>
              <p:cNvSpPr/>
              <p:nvPr/>
            </p:nvSpPr>
            <p:spPr>
              <a:xfrm>
                <a:off x="257176" y="5524500"/>
                <a:ext cx="9515473" cy="495300"/>
              </a:xfrm>
              <a:prstGeom prst="cube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467100" y="1066800"/>
              <a:ext cx="304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0200" y="1905000"/>
            <a:ext cx="57150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দৈনন্দিন ব্যবহৃত ৫টি বস্তুর সাথে রসায়নের সংশ্লিষ্টতার আলোকে নিচের ছকটি পূরণ কর।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38250"/>
              </p:ext>
            </p:extLst>
          </p:nvPr>
        </p:nvGraphicFramePr>
        <p:xfrm>
          <a:off x="533400" y="2974342"/>
          <a:ext cx="7848600" cy="31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93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বস্তু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উপাদান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উ</a:t>
                      </a:r>
                      <a:r>
                        <a:rPr lang="en-US" dirty="0" smtClean="0"/>
                        <a:t>ৎ</a:t>
                      </a:r>
                      <a:r>
                        <a:rPr lang="bn-BD" dirty="0" smtClean="0"/>
                        <a:t>স</a:t>
                      </a:r>
                      <a:endParaRPr lang="en-US" dirty="0"/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30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farmersmarketpotatosalad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904999" y="0"/>
            <a:ext cx="5867401" cy="742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কোনো প্রশ্ন ? ?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0" y="5867400"/>
            <a:ext cx="4343400" cy="69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24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78304"/>
              </p:ext>
            </p:extLst>
          </p:nvPr>
        </p:nvGraphicFramePr>
        <p:xfrm>
          <a:off x="76200" y="152400"/>
          <a:ext cx="90678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resentation" r:id="rId3" imgW="3689782" imgH="2766134" progId="PowerPoint.Show.12">
                  <p:embed/>
                </p:oleObj>
              </mc:Choice>
              <mc:Fallback>
                <p:oleObj name="Presentation" r:id="rId3" imgW="3689782" imgH="27661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52400"/>
                        <a:ext cx="9067800" cy="662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90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010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8533" y="990600"/>
            <a:ext cx="663786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92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57201" y="3048000"/>
            <a:ext cx="3886200" cy="3276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মোঃইমরান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তালুকদার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লাকসাম,কুমিল্লা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০১৭৯৯২০৪০৪২</a:t>
            </a: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8200" y="3124200"/>
            <a:ext cx="4114799" cy="3200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942872" y="4609394"/>
            <a:ext cx="3124200" cy="14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0999" y="457201"/>
            <a:ext cx="4835525" cy="2688956"/>
            <a:chOff x="3014133" y="381000"/>
            <a:chExt cx="5529792" cy="2438399"/>
          </a:xfrm>
        </p:grpSpPr>
        <p:sp>
          <p:nvSpPr>
            <p:cNvPr id="18" name="Rectangle 17"/>
            <p:cNvSpPr/>
            <p:nvPr/>
          </p:nvSpPr>
          <p:spPr>
            <a:xfrm>
              <a:off x="3014133" y="954881"/>
              <a:ext cx="2844800" cy="6905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5" t="5644"/>
            <a:stretch/>
          </p:blipFill>
          <p:spPr>
            <a:xfrm>
              <a:off x="6553200" y="381000"/>
              <a:ext cx="1990725" cy="243839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9" y="477865"/>
            <a:ext cx="3967567" cy="22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70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609600"/>
            <a:ext cx="5791200" cy="518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29000" y="4853485"/>
            <a:ext cx="0" cy="990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66900" y="5791200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19900" y="5850340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300" y="5791200"/>
            <a:ext cx="33909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29400" y="5348785"/>
            <a:ext cx="687506" cy="4233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657600" cy="365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29400" y="5863987"/>
            <a:ext cx="175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7" grpId="0"/>
      <p:bldP spid="7" grpId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3796"/>
            <a:ext cx="7239000" cy="6163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2681" y="2531660"/>
            <a:ext cx="70866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151797"/>
            <a:ext cx="62484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তদুর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3581400"/>
            <a:ext cx="76200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বস্তুর সাথে রসায়নের সংশ্লিষ্টতা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5029200"/>
            <a:ext cx="86105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উপলব্ধি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685800"/>
            <a:ext cx="47244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76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/>
          <a:stretch/>
        </p:blipFill>
        <p:spPr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654" y="6019800"/>
            <a:ext cx="878574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চিত্রগুলি লক্ষ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653" y="6096000"/>
            <a:ext cx="8904027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প্রত্যেক পদার্থে রয়েছে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906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খাদ্যে, পরণে, কাজে, চলনে, নিশ্বাস-প্রশ্বাসে, সবত্রই রয়েছে...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281" y="6096000"/>
            <a:ext cx="8797119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বিস্তৃতি .....।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  <p:bldP spid="4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9"/>
          <a:stretch/>
        </p:blipFill>
        <p:spPr>
          <a:xfrm>
            <a:off x="923783" y="3124200"/>
            <a:ext cx="2491924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3" y="304800"/>
            <a:ext cx="2429017" cy="208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26" y="3124200"/>
            <a:ext cx="2641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2677755" cy="20886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037" y="2393449"/>
            <a:ext cx="2451763" cy="502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পিঁয়াজে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1037" y="5257800"/>
            <a:ext cx="2514670" cy="5797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1" y="2393449"/>
            <a:ext cx="2677754" cy="5021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9340" y="5105400"/>
            <a:ext cx="2668586" cy="5797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স্নেহ-ভালবাসায়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3783" y="6049673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দিকে তাকাই সবই রসায়ন, সর্বত্রই রসায়ন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3783" y="6049673"/>
            <a:ext cx="6804143" cy="5797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রসায়নের পরিধি গাণিতিক ভাবে হিসাব করা সম্ভব নয়।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8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28800" y="1752600"/>
            <a:ext cx="4648200" cy="762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কমলালেবুতে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কী?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28800" y="3048000"/>
            <a:ext cx="4648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চিপস-এ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 থাকে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8600" y="457200"/>
            <a:ext cx="2895600" cy="7620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4572000"/>
            <a:ext cx="4648199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রসায়নের পরিধি কতদুর বিস্তৃত?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642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773</Words>
  <Application>Microsoft Office PowerPoint</Application>
  <PresentationFormat>On-screen Show (4:3)</PresentationFormat>
  <Paragraphs>135</Paragraphs>
  <Slides>18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Uthrail Madrasah</dc:creator>
  <cp:lastModifiedBy>Rasel</cp:lastModifiedBy>
  <cp:revision>84</cp:revision>
  <dcterms:created xsi:type="dcterms:W3CDTF">2006-08-16T00:00:00Z</dcterms:created>
  <dcterms:modified xsi:type="dcterms:W3CDTF">2017-01-18T06:18:25Z</dcterms:modified>
</cp:coreProperties>
</file>