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59" r:id="rId3"/>
    <p:sldId id="260" r:id="rId4"/>
    <p:sldId id="263" r:id="rId5"/>
    <p:sldId id="264" r:id="rId6"/>
    <p:sldId id="265" r:id="rId7"/>
    <p:sldId id="266" r:id="rId8"/>
    <p:sldId id="267" r:id="rId9"/>
    <p:sldId id="268" r:id="rId10"/>
    <p:sldId id="269" r:id="rId11"/>
    <p:sldId id="270" r:id="rId12"/>
    <p:sldId id="271" r:id="rId13"/>
    <p:sldId id="272" r:id="rId14"/>
    <p:sldId id="273" r:id="rId15"/>
    <p:sldId id="27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7" d="100"/>
          <a:sy n="97" d="100"/>
        </p:scale>
        <p:origin x="-30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9C78D7-1EF8-4973-9789-EE235E58C6AD}" type="datetimeFigureOut">
              <a:rPr lang="en-US" smtClean="0"/>
              <a:pPr/>
              <a:t>12/9/2019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AAC03-D152-46DF-AF4D-1C92BF2BF14D}" type="slidenum">
              <a:rPr lang="en-US" smtClean="0"/>
              <a:pPr/>
              <a:t>‹#›</a:t>
            </a:fld>
            <a:endParaRPr lang="en-US"/>
          </a:p>
        </p:txBody>
      </p:sp>
    </p:spTree>
    <p:extLst>
      <p:ext uri="{BB962C8B-B14F-4D97-AF65-F5344CB8AC3E}">
        <p14:creationId xmlns:p14="http://schemas.microsoft.com/office/powerpoint/2010/main" xmlns="" val="682572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2F8AEBA-3B64-4272-A35E-EE881A9269AF}" type="slidenum">
              <a:rPr lang="en-US" smtClean="0"/>
              <a:pPr/>
              <a:t>1</a:t>
            </a:fld>
            <a:endParaRPr lang="en-US"/>
          </a:p>
        </p:txBody>
      </p:sp>
    </p:spTree>
    <p:extLst>
      <p:ext uri="{BB962C8B-B14F-4D97-AF65-F5344CB8AC3E}">
        <p14:creationId xmlns:p14="http://schemas.microsoft.com/office/powerpoint/2010/main" xmlns="" val="242550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t>সেটদুটির কোন কোন সংখ্যা সমান? সাধারন সংখ্যা দ্বারা কোন সেট গঠিত? ছেদ সেট কাকে বলে? শিক্ষার্থীদের দ্বারা বোর্ডে প্রদত্ত সমস্যা সমাধানে সহায়তা করা যেতে পারে।</a:t>
            </a:r>
            <a:endParaRPr lang="en-US" dirty="0" smtClean="0"/>
          </a:p>
        </p:txBody>
      </p:sp>
      <p:sp>
        <p:nvSpPr>
          <p:cNvPr id="4" name="Slide Number Placeholder 3"/>
          <p:cNvSpPr>
            <a:spLocks noGrp="1"/>
          </p:cNvSpPr>
          <p:nvPr>
            <p:ph type="sldNum" sz="quarter" idx="10"/>
          </p:nvPr>
        </p:nvSpPr>
        <p:spPr/>
        <p:txBody>
          <a:bodyPr/>
          <a:lstStyle/>
          <a:p>
            <a:fld id="{92F8AEBA-3B64-4272-A35E-EE881A9269AF}" type="slidenum">
              <a:rPr lang="en-US" smtClean="0"/>
              <a:pPr/>
              <a:t>10</a:t>
            </a:fld>
            <a:endParaRPr lang="en-US"/>
          </a:p>
        </p:txBody>
      </p:sp>
    </p:spTree>
    <p:extLst>
      <p:ext uri="{BB962C8B-B14F-4D97-AF65-F5344CB8AC3E}">
        <p14:creationId xmlns:p14="http://schemas.microsoft.com/office/powerpoint/2010/main" xmlns="" val="1747790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2F8AEBA-3B64-4272-A35E-EE881A9269AF}" type="slidenum">
              <a:rPr lang="en-US" smtClean="0"/>
              <a:pPr/>
              <a:t>11</a:t>
            </a:fld>
            <a:endParaRPr lang="en-US"/>
          </a:p>
        </p:txBody>
      </p:sp>
    </p:spTree>
    <p:extLst>
      <p:ext uri="{BB962C8B-B14F-4D97-AF65-F5344CB8AC3E}">
        <p14:creationId xmlns:p14="http://schemas.microsoft.com/office/powerpoint/2010/main" xmlns="" val="1852843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A9DD252F-9819-4CF7-A53D-C51115144BF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bn-IN" baseline="0" dirty="0" smtClean="0"/>
          </a:p>
        </p:txBody>
      </p:sp>
      <p:sp>
        <p:nvSpPr>
          <p:cNvPr id="4" name="Slide Number Placeholder 3"/>
          <p:cNvSpPr>
            <a:spLocks noGrp="1"/>
          </p:cNvSpPr>
          <p:nvPr>
            <p:ph type="sldNum" sz="quarter" idx="10"/>
          </p:nvPr>
        </p:nvSpPr>
        <p:spPr/>
        <p:txBody>
          <a:bodyPr/>
          <a:lstStyle/>
          <a:p>
            <a:fld id="{92F8AEBA-3B64-4272-A35E-EE881A9269AF}" type="slidenum">
              <a:rPr lang="en-US" smtClean="0"/>
              <a:pPr/>
              <a:t>13</a:t>
            </a:fld>
            <a:endParaRPr lang="en-US"/>
          </a:p>
        </p:txBody>
      </p:sp>
    </p:spTree>
    <p:extLst>
      <p:ext uri="{BB962C8B-B14F-4D97-AF65-F5344CB8AC3E}">
        <p14:creationId xmlns:p14="http://schemas.microsoft.com/office/powerpoint/2010/main" xmlns="" val="3974165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DD252F-9819-4CF7-A53D-C51115144BF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F8AEBA-3B64-4272-A35E-EE881A9269AF}" type="slidenum">
              <a:rPr lang="en-US" smtClean="0"/>
              <a:pPr/>
              <a:t>15</a:t>
            </a:fld>
            <a:endParaRPr lang="en-US"/>
          </a:p>
        </p:txBody>
      </p:sp>
    </p:spTree>
    <p:extLst>
      <p:ext uri="{BB962C8B-B14F-4D97-AF65-F5344CB8AC3E}">
        <p14:creationId xmlns:p14="http://schemas.microsoft.com/office/powerpoint/2010/main" xmlns="" val="382128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baseline="0"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2F8AEBA-3B64-4272-A35E-EE881A9269AF}" type="slidenum">
              <a:rPr lang="en-US" smtClean="0"/>
              <a:pPr/>
              <a:t>2</a:t>
            </a:fld>
            <a:endParaRPr lang="en-US"/>
          </a:p>
        </p:txBody>
      </p:sp>
    </p:spTree>
    <p:extLst>
      <p:ext uri="{BB962C8B-B14F-4D97-AF65-F5344CB8AC3E}">
        <p14:creationId xmlns:p14="http://schemas.microsoft.com/office/powerpoint/2010/main" xmlns="" val="2686369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itchFamily="2" charset="0"/>
                <a:cs typeface="NikoshBAN" pitchFamily="2" charset="0"/>
              </a:rPr>
              <a:t>পুর্বজান যাচাই</a:t>
            </a:r>
            <a:r>
              <a:rPr lang="bn-IN" baseline="0" dirty="0" smtClean="0">
                <a:latin typeface="NikoshBAN" pitchFamily="2" charset="0"/>
                <a:cs typeface="NikoshBAN" pitchFamily="2" charset="0"/>
              </a:rPr>
              <a:t> করে শিক্ষার্থীদের পাঠের প্রতি মনোযোগ আকর্ষণ করা যেতে পারে।</a:t>
            </a:r>
            <a:endParaRPr lang="bn-IN" dirty="0" smtClean="0">
              <a:latin typeface="NikoshBAN" pitchFamily="2" charset="0"/>
              <a:cs typeface="NikoshBAN" pitchFamily="2" charset="0"/>
            </a:endParaRPr>
          </a:p>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2F8AEBA-3B64-4272-A35E-EE881A9269AF}" type="slidenum">
              <a:rPr lang="en-US" smtClean="0"/>
              <a:pPr/>
              <a:t>3</a:t>
            </a:fld>
            <a:endParaRPr lang="en-US"/>
          </a:p>
        </p:txBody>
      </p:sp>
    </p:spTree>
    <p:extLst>
      <p:ext uri="{BB962C8B-B14F-4D97-AF65-F5344CB8AC3E}">
        <p14:creationId xmlns:p14="http://schemas.microsoft.com/office/powerpoint/2010/main" xmlns="" val="1317361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latin typeface="NikoshBAN" pitchFamily="2" charset="0"/>
                <a:cs typeface="NikoshBAN" pitchFamily="2" charset="0"/>
              </a:rPr>
              <a:t>কলমের সংখ্যা কত?নক্ষত্রের সংখ্যা কত? উপাদান সংখ্যা কত? পাঠ ঘোষণা।</a:t>
            </a:r>
            <a:r>
              <a:rPr lang="en-US" baseline="0" dirty="0" smtClean="0">
                <a:latin typeface="NikoshBAN" pitchFamily="2" charset="0"/>
                <a:cs typeface="NikoshBAN" pitchFamily="2" charset="0"/>
              </a:rPr>
              <a:t>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2F8AEBA-3B64-4272-A35E-EE881A9269AF}" type="slidenum">
              <a:rPr lang="en-US" smtClean="0"/>
              <a:pPr/>
              <a:t>4</a:t>
            </a:fld>
            <a:endParaRPr lang="en-US"/>
          </a:p>
        </p:txBody>
      </p:sp>
    </p:spTree>
    <p:extLst>
      <p:ext uri="{BB962C8B-B14F-4D97-AF65-F5344CB8AC3E}">
        <p14:creationId xmlns:p14="http://schemas.microsoft.com/office/powerpoint/2010/main" xmlns="" val="3188567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স্লাইডটি হাইড করে</a:t>
            </a:r>
            <a:r>
              <a:rPr lang="bn-IN" baseline="0" dirty="0" smtClean="0"/>
              <a:t> রাখা হতে পারে অথবা দেখানো যেতে পারে। </a:t>
            </a:r>
            <a:endParaRPr lang="en-US" dirty="0"/>
          </a:p>
        </p:txBody>
      </p:sp>
      <p:sp>
        <p:nvSpPr>
          <p:cNvPr id="4" name="Slide Number Placeholder 3"/>
          <p:cNvSpPr>
            <a:spLocks noGrp="1"/>
          </p:cNvSpPr>
          <p:nvPr>
            <p:ph type="sldNum" sz="quarter" idx="10"/>
          </p:nvPr>
        </p:nvSpPr>
        <p:spPr/>
        <p:txBody>
          <a:bodyPr/>
          <a:lstStyle/>
          <a:p>
            <a:fld id="{92F8AEBA-3B64-4272-A35E-EE881A9269AF}" type="slidenum">
              <a:rPr lang="en-US" smtClean="0"/>
              <a:pPr/>
              <a:t>5</a:t>
            </a:fld>
            <a:endParaRPr lang="en-US"/>
          </a:p>
        </p:txBody>
      </p:sp>
    </p:spTree>
    <p:extLst>
      <p:ext uri="{BB962C8B-B14F-4D97-AF65-F5344CB8AC3E}">
        <p14:creationId xmlns:p14="http://schemas.microsoft.com/office/powerpoint/2010/main" xmlns="" val="1355577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latin typeface="NikoshBAN" pitchFamily="2" charset="0"/>
                <a:cs typeface="NikoshBAN" pitchFamily="2" charset="0"/>
              </a:rPr>
              <a:t>চিত্রগুলো দ্বারা সেটের প্রকারভেদের ধারনা দিয়ে শিক্ষার্থীদের মনোযোগ সৃষ্টি ও পাঠ উপস্থাপনে সহায়তা করা যেতে পারে। ৪র্থ চিত্রে কী বলে? প্রশ্ন করতে হবে।</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2F8AEBA-3B64-4272-A35E-EE881A9269AF}" type="slidenum">
              <a:rPr lang="en-US" smtClean="0"/>
              <a:pPr/>
              <a:t>6</a:t>
            </a:fld>
            <a:endParaRPr lang="en-US"/>
          </a:p>
        </p:txBody>
      </p:sp>
    </p:spTree>
    <p:extLst>
      <p:ext uri="{BB962C8B-B14F-4D97-AF65-F5344CB8AC3E}">
        <p14:creationId xmlns:p14="http://schemas.microsoft.com/office/powerpoint/2010/main" xmlns="" val="2700095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NikoshBAN" pitchFamily="2" charset="0"/>
                <a:cs typeface="NikoshBAN" pitchFamily="2" charset="0"/>
              </a:rPr>
              <a:t>A</a:t>
            </a:r>
            <a:r>
              <a:rPr lang="bn-IN" baseline="0" dirty="0" smtClean="0">
                <a:latin typeface="NikoshBAN" pitchFamily="2" charset="0"/>
                <a:cs typeface="NikoshBAN" pitchFamily="2" charset="0"/>
              </a:rPr>
              <a:t>সেটকে কী বলে? কেন? </a:t>
            </a:r>
            <a:r>
              <a:rPr lang="en-US" baseline="0" dirty="0" smtClean="0">
                <a:latin typeface="NikoshBAN" pitchFamily="2" charset="0"/>
                <a:cs typeface="NikoshBAN" pitchFamily="2" charset="0"/>
              </a:rPr>
              <a:t>B</a:t>
            </a:r>
            <a:r>
              <a:rPr lang="bn-IN" baseline="0" dirty="0" smtClean="0">
                <a:latin typeface="NikoshBAN" pitchFamily="2" charset="0"/>
                <a:cs typeface="NikoshBAN" pitchFamily="2" charset="0"/>
              </a:rPr>
              <a:t>সেটকে কী বলে? কেন?</a:t>
            </a:r>
            <a:r>
              <a:rPr lang="en-US" baseline="0" dirty="0" smtClean="0">
                <a:latin typeface="NikoshBAN" pitchFamily="2" charset="0"/>
                <a:cs typeface="NikoshBAN" pitchFamily="2" charset="0"/>
              </a:rPr>
              <a:t> C</a:t>
            </a:r>
            <a:r>
              <a:rPr lang="bn-IN" baseline="0" dirty="0" smtClean="0">
                <a:latin typeface="NikoshBAN" pitchFamily="2" charset="0"/>
                <a:cs typeface="NikoshBAN" pitchFamily="2" charset="0"/>
              </a:rPr>
              <a:t> সেটকে কী বলে? কেন? শিক্ষার্থীদের দ্বারা বোর্ডে সমস্যা সমাধানে সহায়তা করা যেতে পারে।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2F8AEBA-3B64-4272-A35E-EE881A9269AF}" type="slidenum">
              <a:rPr lang="en-US" smtClean="0"/>
              <a:pPr/>
              <a:t>7</a:t>
            </a:fld>
            <a:endParaRPr lang="en-US"/>
          </a:p>
        </p:txBody>
      </p:sp>
    </p:spTree>
    <p:extLst>
      <p:ext uri="{BB962C8B-B14F-4D97-AF65-F5344CB8AC3E}">
        <p14:creationId xmlns:p14="http://schemas.microsoft.com/office/powerpoint/2010/main" xmlns="" val="1336882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latin typeface="NikoshBAN" pitchFamily="2" charset="0"/>
                <a:cs typeface="NikoshBAN" pitchFamily="2" charset="0"/>
              </a:rPr>
              <a:t>১ম ঝুড়ির ফলগুলো কোথায় গেলো? একত্রিত হওয়াকে কী বলে? দুটি ঝুড়ির সাধারন ফল কোথায় গেলো কোথায়? একে কী বলে? সংযোগ কাকে বলে? ছেদ কাকে বলে? </a:t>
            </a:r>
            <a:r>
              <a:rPr lang="en-US" baseline="0" dirty="0" smtClean="0">
                <a:latin typeface="NikoshBAN" pitchFamily="2" charset="0"/>
                <a:cs typeface="NikoshBAN" pitchFamily="2" charset="0"/>
              </a:rPr>
              <a:t>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2F8AEBA-3B64-4272-A35E-EE881A9269AF}" type="slidenum">
              <a:rPr lang="en-US" smtClean="0"/>
              <a:pPr/>
              <a:t>8</a:t>
            </a:fld>
            <a:endParaRPr lang="en-US"/>
          </a:p>
        </p:txBody>
      </p:sp>
    </p:spTree>
    <p:extLst>
      <p:ext uri="{BB962C8B-B14F-4D97-AF65-F5344CB8AC3E}">
        <p14:creationId xmlns:p14="http://schemas.microsoft.com/office/powerpoint/2010/main" xmlns="" val="327488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latin typeface="NikoshBAN" pitchFamily="2" charset="0"/>
                <a:cs typeface="NikoshBAN" pitchFamily="2" charset="0"/>
              </a:rPr>
              <a:t>এটি কী সেট? কেন?উপসেট কাকে বলে? এটি কী সেট? কেন? সার্বিক সেট কাকে বলে? এটি কী সেট? কেন?পূরকসেট কাকে বলে? নচিত্রের মাধ্যমে দেখানো  সেটের উপসেট কে? সেটের অন্ত্ররগত সেট কী কী? সেটের পূরক সেট কোনটি?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A9DD252F-9819-4CF7-A53D-C51115144BF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1108966" y="762000"/>
            <a:ext cx="6968233" cy="1569660"/>
          </a:xfrm>
          <a:prstGeom prst="rect">
            <a:avLst/>
          </a:prstGeom>
          <a:noFill/>
        </p:spPr>
        <p:txBody>
          <a:bodyPr wrap="none" rtlCol="0">
            <a:prstTxWarp prst="textWave4">
              <a:avLst>
                <a:gd name="adj1" fmla="val 12500"/>
                <a:gd name="adj2" fmla="val 0"/>
              </a:avLst>
            </a:prstTxWarp>
            <a:spAutoFit/>
          </a:bodyPr>
          <a:lstStyle/>
          <a:p>
            <a:r>
              <a:rPr lang="bn-IN" sz="9600" dirty="0" smtClean="0">
                <a:solidFill>
                  <a:srgbClr val="FF0000"/>
                </a:solidFill>
                <a:latin typeface="NikoshBAN" pitchFamily="2" charset="0"/>
                <a:cs typeface="NikoshBAN" pitchFamily="2" charset="0"/>
              </a:rPr>
              <a:t>স্বা</a:t>
            </a:r>
            <a:r>
              <a:rPr lang="bn-IN" sz="9600" dirty="0" smtClean="0">
                <a:solidFill>
                  <a:srgbClr val="FFFF00"/>
                </a:solidFill>
                <a:latin typeface="NikoshBAN" pitchFamily="2" charset="0"/>
                <a:cs typeface="NikoshBAN" pitchFamily="2" charset="0"/>
              </a:rPr>
              <a:t>গ</a:t>
            </a:r>
            <a:r>
              <a:rPr lang="bn-IN" sz="9600" dirty="0" smtClean="0">
                <a:solidFill>
                  <a:srgbClr val="00FF00"/>
                </a:solidFill>
                <a:latin typeface="NikoshBAN" pitchFamily="2" charset="0"/>
                <a:cs typeface="NikoshBAN" pitchFamily="2" charset="0"/>
              </a:rPr>
              <a:t>ত</a:t>
            </a:r>
            <a:r>
              <a:rPr lang="bn-IN" sz="9600" dirty="0" smtClean="0">
                <a:solidFill>
                  <a:srgbClr val="FFC000"/>
                </a:solidFill>
                <a:latin typeface="NikoshBAN" pitchFamily="2" charset="0"/>
                <a:cs typeface="NikoshBAN" pitchFamily="2" charset="0"/>
              </a:rPr>
              <a:t>ম</a:t>
            </a:r>
            <a:endParaRPr lang="en-US" sz="9600" dirty="0">
              <a:solidFill>
                <a:srgbClr val="FFC000"/>
              </a:solidFill>
              <a:latin typeface="NikoshBAN" pitchFamily="2" charset="0"/>
              <a:cs typeface="NikoshBAN" pitchFamily="2" charset="0"/>
            </a:endParaRPr>
          </a:p>
        </p:txBody>
      </p:sp>
      <p:sp>
        <p:nvSpPr>
          <p:cNvPr id="6" name="TextBox 5"/>
          <p:cNvSpPr txBox="1"/>
          <p:nvPr/>
        </p:nvSpPr>
        <p:spPr>
          <a:xfrm>
            <a:off x="1087883" y="4831140"/>
            <a:ext cx="6968233" cy="1341060"/>
          </a:xfrm>
          <a:prstGeom prst="rect">
            <a:avLst/>
          </a:prstGeom>
          <a:noFill/>
        </p:spPr>
        <p:txBody>
          <a:bodyPr wrap="none" rtlCol="0">
            <a:prstTxWarp prst="textDeflateTop">
              <a:avLst>
                <a:gd name="adj" fmla="val 16018"/>
              </a:avLst>
            </a:prstTxWarp>
            <a:spAutoFit/>
          </a:bodyPr>
          <a:lstStyle/>
          <a:p>
            <a:r>
              <a:rPr lang="en-US" sz="9600" dirty="0" smtClean="0">
                <a:solidFill>
                  <a:srgbClr val="00FF00"/>
                </a:solidFill>
                <a:latin typeface="NikoshBAN" pitchFamily="2" charset="0"/>
                <a:cs typeface="NikoshBAN" pitchFamily="2" charset="0"/>
              </a:rPr>
              <a:t>W</a:t>
            </a:r>
            <a:r>
              <a:rPr lang="en-US" sz="9600" dirty="0" smtClean="0">
                <a:solidFill>
                  <a:srgbClr val="FFFF00"/>
                </a:solidFill>
                <a:latin typeface="NikoshBAN" pitchFamily="2" charset="0"/>
                <a:cs typeface="NikoshBAN" pitchFamily="2" charset="0"/>
              </a:rPr>
              <a:t>E</a:t>
            </a:r>
            <a:r>
              <a:rPr lang="en-US" sz="9600" dirty="0" smtClean="0">
                <a:solidFill>
                  <a:srgbClr val="00FF00"/>
                </a:solidFill>
                <a:latin typeface="NikoshBAN" pitchFamily="2" charset="0"/>
                <a:cs typeface="NikoshBAN" pitchFamily="2" charset="0"/>
              </a:rPr>
              <a:t>L</a:t>
            </a:r>
            <a:r>
              <a:rPr lang="en-US" sz="9600" dirty="0" smtClean="0">
                <a:solidFill>
                  <a:srgbClr val="FFFF00"/>
                </a:solidFill>
                <a:latin typeface="NikoshBAN" pitchFamily="2" charset="0"/>
                <a:cs typeface="NikoshBAN" pitchFamily="2" charset="0"/>
              </a:rPr>
              <a:t>C</a:t>
            </a:r>
            <a:r>
              <a:rPr lang="en-US" sz="9600" dirty="0" smtClean="0">
                <a:solidFill>
                  <a:srgbClr val="00FF00"/>
                </a:solidFill>
                <a:latin typeface="NikoshBAN" pitchFamily="2" charset="0"/>
                <a:cs typeface="NikoshBAN" pitchFamily="2" charset="0"/>
              </a:rPr>
              <a:t>O</a:t>
            </a:r>
            <a:r>
              <a:rPr lang="en-US" sz="9600" dirty="0" smtClean="0">
                <a:solidFill>
                  <a:srgbClr val="FFFF00"/>
                </a:solidFill>
                <a:latin typeface="NikoshBAN" pitchFamily="2" charset="0"/>
                <a:cs typeface="NikoshBAN" pitchFamily="2" charset="0"/>
              </a:rPr>
              <a:t>M</a:t>
            </a:r>
            <a:r>
              <a:rPr lang="en-US" sz="9600" dirty="0" smtClean="0">
                <a:solidFill>
                  <a:srgbClr val="00FF00"/>
                </a:solidFill>
                <a:latin typeface="NikoshBAN" pitchFamily="2" charset="0"/>
                <a:cs typeface="NikoshBAN" pitchFamily="2" charset="0"/>
              </a:rPr>
              <a:t>E</a:t>
            </a:r>
            <a:endParaRPr lang="en-US" sz="9600" dirty="0">
              <a:solidFill>
                <a:srgbClr val="00FF00"/>
              </a:solidFill>
              <a:latin typeface="NikoshBAN" pitchFamily="2" charset="0"/>
              <a:cs typeface="NikoshBAN" pitchFamily="2" charset="0"/>
            </a:endParaRPr>
          </a:p>
        </p:txBody>
      </p:sp>
    </p:spTree>
    <p:extLst>
      <p:ext uri="{BB962C8B-B14F-4D97-AF65-F5344CB8AC3E}">
        <p14:creationId xmlns:p14="http://schemas.microsoft.com/office/powerpoint/2010/main" xmlns="" val="141368520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ppt_x</p:attrName>
                                        </p:attrNameLst>
                                      </p:cBhvr>
                                      <p:tavLst>
                                        <p:tav tm="0">
                                          <p:val>
                                            <p:fltVal val="0.5"/>
                                          </p:val>
                                        </p:tav>
                                        <p:tav tm="100000">
                                          <p:val>
                                            <p:strVal val="#ppt_x"/>
                                          </p:val>
                                        </p:tav>
                                      </p:tavLst>
                                    </p:anim>
                                    <p:anim calcmode="lin" valueType="num">
                                      <p:cBhvr>
                                        <p:cTn id="10" dur="2000" fill="hold"/>
                                        <p:tgtEl>
                                          <p:spTgt spid="5"/>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anim calcmode="lin" valueType="num">
                                      <p:cBhvr>
                                        <p:cTn id="15" dur="2000" fill="hold"/>
                                        <p:tgtEl>
                                          <p:spTgt spid="6"/>
                                        </p:tgtEl>
                                        <p:attrNameLst>
                                          <p:attrName>ppt_x</p:attrName>
                                        </p:attrNameLst>
                                      </p:cBhvr>
                                      <p:tavLst>
                                        <p:tav tm="0">
                                          <p:val>
                                            <p:fltVal val="0.5"/>
                                          </p:val>
                                        </p:tav>
                                        <p:tav tm="100000">
                                          <p:val>
                                            <p:strVal val="#ppt_x"/>
                                          </p:val>
                                        </p:tav>
                                      </p:tavLst>
                                    </p:anim>
                                    <p:anim calcmode="lin" valueType="num">
                                      <p:cBhvr>
                                        <p:cTn id="16" dur="20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flipH="1">
            <a:off x="5410200" y="1160092"/>
            <a:ext cx="2743200" cy="2615625"/>
          </a:xfrm>
          <a:prstGeom prst="ellipse">
            <a:avLst/>
          </a:prstGeom>
          <a:solidFill>
            <a:srgbClr val="FFB7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dirty="0" smtClean="0">
                <a:solidFill>
                  <a:schemeClr val="tx1"/>
                </a:solidFill>
                <a:latin typeface="Times New Roman" pitchFamily="18" charset="0"/>
                <a:cs typeface="Times New Roman" pitchFamily="18" charset="0"/>
              </a:rPr>
              <a:t>2           7     </a:t>
            </a:r>
          </a:p>
          <a:p>
            <a:r>
              <a:rPr lang="en-US" sz="3600" dirty="0" smtClean="0">
                <a:solidFill>
                  <a:schemeClr val="tx1"/>
                </a:solidFill>
                <a:latin typeface="Times New Roman" pitchFamily="18" charset="0"/>
                <a:cs typeface="Times New Roman" pitchFamily="18" charset="0"/>
              </a:rPr>
              <a:t>4           8</a:t>
            </a:r>
          </a:p>
          <a:p>
            <a:r>
              <a:rPr lang="en-US" sz="3600" dirty="0" smtClean="0">
                <a:solidFill>
                  <a:schemeClr val="tx1"/>
                </a:solidFill>
                <a:latin typeface="Times New Roman" pitchFamily="18" charset="0"/>
                <a:cs typeface="Times New Roman" pitchFamily="18" charset="0"/>
              </a:rPr>
              <a:t>6           9</a:t>
            </a:r>
            <a:endParaRPr lang="en-US" sz="3200" dirty="0">
              <a:solidFill>
                <a:schemeClr val="tx1"/>
              </a:solidFill>
              <a:latin typeface="Times New Roman" pitchFamily="18" charset="0"/>
              <a:cs typeface="Times New Roman" pitchFamily="18" charset="0"/>
            </a:endParaRPr>
          </a:p>
        </p:txBody>
      </p:sp>
      <p:sp>
        <p:nvSpPr>
          <p:cNvPr id="3" name="Oval 2"/>
          <p:cNvSpPr/>
          <p:nvPr/>
        </p:nvSpPr>
        <p:spPr>
          <a:xfrm>
            <a:off x="849086" y="1143000"/>
            <a:ext cx="2743200" cy="2615625"/>
          </a:xfrm>
          <a:prstGeom prst="ellipse">
            <a:avLst/>
          </a:prstGeom>
          <a:solidFill>
            <a:srgbClr val="FFFF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dirty="0" smtClean="0">
                <a:solidFill>
                  <a:schemeClr val="tx1"/>
                </a:solidFill>
                <a:latin typeface="Times New Roman" pitchFamily="18" charset="0"/>
                <a:cs typeface="Times New Roman" pitchFamily="18" charset="0"/>
              </a:rPr>
              <a:t>1           2         3           4   5           6</a:t>
            </a:r>
            <a:endParaRPr lang="en-US" sz="3200" dirty="0">
              <a:solidFill>
                <a:schemeClr val="tx1"/>
              </a:solidFill>
              <a:latin typeface="Times New Roman" pitchFamily="18" charset="0"/>
              <a:cs typeface="Times New Roman" pitchFamily="18" charset="0"/>
            </a:endParaRPr>
          </a:p>
        </p:txBody>
      </p:sp>
      <p:grpSp>
        <p:nvGrpSpPr>
          <p:cNvPr id="4" name="Group 3"/>
          <p:cNvGrpSpPr/>
          <p:nvPr/>
        </p:nvGrpSpPr>
        <p:grpSpPr>
          <a:xfrm>
            <a:off x="3439885" y="1335790"/>
            <a:ext cx="2133601" cy="2230046"/>
            <a:chOff x="5257800" y="1066800"/>
            <a:chExt cx="1730828" cy="2057400"/>
          </a:xfrm>
        </p:grpSpPr>
        <p:sp>
          <p:nvSpPr>
            <p:cNvPr id="5" name="Arc 4"/>
            <p:cNvSpPr/>
            <p:nvPr/>
          </p:nvSpPr>
          <p:spPr>
            <a:xfrm flipH="1">
              <a:off x="5638801" y="1066800"/>
              <a:ext cx="1349827" cy="2057400"/>
            </a:xfrm>
            <a:prstGeom prst="arc">
              <a:avLst>
                <a:gd name="adj1" fmla="val 16891677"/>
                <a:gd name="adj2" fmla="val 4739425"/>
              </a:avLst>
            </a:prstGeom>
            <a:solidFill>
              <a:srgbClr val="00FFFF"/>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Arc 5"/>
            <p:cNvSpPr/>
            <p:nvPr/>
          </p:nvSpPr>
          <p:spPr>
            <a:xfrm>
              <a:off x="5257800" y="1066800"/>
              <a:ext cx="1349827" cy="2057400"/>
            </a:xfrm>
            <a:prstGeom prst="arc">
              <a:avLst>
                <a:gd name="adj1" fmla="val 16936144"/>
                <a:gd name="adj2" fmla="val 4739425"/>
              </a:avLst>
            </a:prstGeom>
            <a:solidFill>
              <a:srgbClr val="00FFFF"/>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 name="Oval 6"/>
          <p:cNvSpPr/>
          <p:nvPr/>
        </p:nvSpPr>
        <p:spPr>
          <a:xfrm>
            <a:off x="849086" y="1149206"/>
            <a:ext cx="2743200" cy="26156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dirty="0" smtClean="0">
                <a:solidFill>
                  <a:schemeClr val="tx1"/>
                </a:solidFill>
                <a:latin typeface="Times New Roman" pitchFamily="18" charset="0"/>
                <a:cs typeface="Times New Roman" pitchFamily="18" charset="0"/>
              </a:rPr>
              <a:t>1           2         3           4   5           6</a:t>
            </a:r>
            <a:endParaRPr lang="en-US" sz="3200" dirty="0">
              <a:solidFill>
                <a:schemeClr val="tx1"/>
              </a:solidFill>
              <a:latin typeface="Times New Roman" pitchFamily="18" charset="0"/>
              <a:cs typeface="Times New Roman" pitchFamily="18" charset="0"/>
            </a:endParaRPr>
          </a:p>
        </p:txBody>
      </p:sp>
      <p:sp>
        <p:nvSpPr>
          <p:cNvPr id="8" name="Oval 7"/>
          <p:cNvSpPr/>
          <p:nvPr/>
        </p:nvSpPr>
        <p:spPr>
          <a:xfrm flipH="1">
            <a:off x="5410200" y="1160092"/>
            <a:ext cx="2743200" cy="26156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dirty="0" smtClean="0">
                <a:solidFill>
                  <a:schemeClr val="tx1"/>
                </a:solidFill>
                <a:latin typeface="Times New Roman" pitchFamily="18" charset="0"/>
                <a:cs typeface="Times New Roman" pitchFamily="18" charset="0"/>
              </a:rPr>
              <a:t>2           7     </a:t>
            </a:r>
          </a:p>
          <a:p>
            <a:r>
              <a:rPr lang="en-US" sz="3600" dirty="0" smtClean="0">
                <a:solidFill>
                  <a:schemeClr val="tx1"/>
                </a:solidFill>
                <a:latin typeface="Times New Roman" pitchFamily="18" charset="0"/>
                <a:cs typeface="Times New Roman" pitchFamily="18" charset="0"/>
              </a:rPr>
              <a:t>4           8</a:t>
            </a:r>
          </a:p>
          <a:p>
            <a:r>
              <a:rPr lang="en-US" sz="3600" dirty="0" smtClean="0">
                <a:solidFill>
                  <a:schemeClr val="tx1"/>
                </a:solidFill>
                <a:latin typeface="Times New Roman" pitchFamily="18" charset="0"/>
                <a:cs typeface="Times New Roman" pitchFamily="18" charset="0"/>
              </a:rPr>
              <a:t>6           9</a:t>
            </a:r>
            <a:endParaRPr lang="en-US" sz="3200" dirty="0">
              <a:solidFill>
                <a:schemeClr val="tx1"/>
              </a:solidFill>
              <a:latin typeface="Times New Roman" pitchFamily="18" charset="0"/>
              <a:cs typeface="Times New Roman" pitchFamily="18" charset="0"/>
            </a:endParaRPr>
          </a:p>
        </p:txBody>
      </p:sp>
      <p:sp>
        <p:nvSpPr>
          <p:cNvPr id="9" name="TextBox 8"/>
          <p:cNvSpPr txBox="1"/>
          <p:nvPr/>
        </p:nvSpPr>
        <p:spPr>
          <a:xfrm>
            <a:off x="457200" y="3886200"/>
            <a:ext cx="8077200" cy="523220"/>
          </a:xfrm>
          <a:prstGeom prst="rect">
            <a:avLst/>
          </a:prstGeom>
          <a:solidFill>
            <a:srgbClr val="66FF33"/>
          </a:solidFill>
          <a:ln w="19050">
            <a:solidFill>
              <a:schemeClr val="tx1"/>
            </a:solidFill>
          </a:ln>
        </p:spPr>
        <p:txBody>
          <a:bodyPr wrap="square" rtlCol="0">
            <a:spAutoFit/>
          </a:bodyPr>
          <a:lstStyle/>
          <a:p>
            <a:pPr algn="ctr"/>
            <a:r>
              <a:rPr lang="en-US" sz="2800" dirty="0" smtClean="0">
                <a:latin typeface="Times New Roman" pitchFamily="18" charset="0"/>
                <a:cs typeface="Times New Roman" pitchFamily="18" charset="0"/>
              </a:rPr>
              <a:t>A</a:t>
            </a:r>
            <a:r>
              <a:rPr lang="en-US" sz="2800" dirty="0">
                <a:latin typeface="Times New Roman" pitchFamily="18" charset="0"/>
                <a:cs typeface="Times New Roman" pitchFamily="18" charset="0"/>
                <a:sym typeface="Symbol"/>
              </a:rPr>
              <a:t></a:t>
            </a:r>
            <a:r>
              <a:rPr lang="en-US" sz="2800" dirty="0" smtClean="0">
                <a:latin typeface="Times New Roman" pitchFamily="18" charset="0"/>
                <a:cs typeface="Times New Roman" pitchFamily="18" charset="0"/>
                <a:sym typeface="Symbol"/>
              </a:rPr>
              <a:t>B = { 2,4,6, }</a:t>
            </a:r>
            <a:endParaRPr lang="en-US" sz="2800" dirty="0">
              <a:latin typeface="Times New Roman" pitchFamily="18" charset="0"/>
              <a:cs typeface="Times New Roman" pitchFamily="18" charset="0"/>
            </a:endParaRPr>
          </a:p>
        </p:txBody>
      </p:sp>
      <p:sp>
        <p:nvSpPr>
          <p:cNvPr id="10" name="TextBox 9"/>
          <p:cNvSpPr txBox="1"/>
          <p:nvPr/>
        </p:nvSpPr>
        <p:spPr>
          <a:xfrm>
            <a:off x="457200" y="477912"/>
            <a:ext cx="8077200" cy="584775"/>
          </a:xfrm>
          <a:prstGeom prst="rect">
            <a:avLst/>
          </a:prstGeom>
          <a:solidFill>
            <a:srgbClr val="66FFFF"/>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ছেদ সেট</a:t>
            </a:r>
            <a:endParaRPr lang="en-US" sz="3200" dirty="0">
              <a:latin typeface="NikoshBAN" pitchFamily="2" charset="0"/>
              <a:cs typeface="NikoshBAN" pitchFamily="2" charset="0"/>
            </a:endParaRPr>
          </a:p>
        </p:txBody>
      </p:sp>
      <p:sp>
        <p:nvSpPr>
          <p:cNvPr id="11" name="TextBox 10"/>
          <p:cNvSpPr txBox="1"/>
          <p:nvPr/>
        </p:nvSpPr>
        <p:spPr>
          <a:xfrm>
            <a:off x="457200" y="4561582"/>
            <a:ext cx="8077200" cy="1077218"/>
          </a:xfrm>
          <a:prstGeom prst="rect">
            <a:avLst/>
          </a:prstGeom>
          <a:solidFill>
            <a:srgbClr val="CCFF33"/>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দুই বা ততোধিক সেটের সাধারন উপাদান নিয়ে গঠিত সেটকে</a:t>
            </a:r>
          </a:p>
          <a:p>
            <a:pPr algn="ctr"/>
            <a:r>
              <a:rPr lang="bn-IN" sz="3200" dirty="0" smtClean="0">
                <a:latin typeface="NikoshBAN" pitchFamily="2" charset="0"/>
                <a:cs typeface="NikoshBAN" pitchFamily="2" charset="0"/>
              </a:rPr>
              <a:t> ছেদ সেট বলে।</a:t>
            </a:r>
            <a:endParaRPr lang="en-US" sz="3200" dirty="0">
              <a:latin typeface="NikoshBAN" pitchFamily="2" charset="0"/>
              <a:cs typeface="NikoshBAN" pitchFamily="2" charset="0"/>
            </a:endParaRPr>
          </a:p>
        </p:txBody>
      </p:sp>
      <p:sp>
        <p:nvSpPr>
          <p:cNvPr id="12" name="TextBox 11"/>
          <p:cNvSpPr txBox="1"/>
          <p:nvPr/>
        </p:nvSpPr>
        <p:spPr>
          <a:xfrm>
            <a:off x="446315" y="5791200"/>
            <a:ext cx="8077199" cy="584775"/>
          </a:xfrm>
          <a:prstGeom prst="rect">
            <a:avLst/>
          </a:prstGeom>
          <a:solidFill>
            <a:srgbClr val="FFAFFF"/>
          </a:solidFill>
          <a:ln w="19050">
            <a:solidFill>
              <a:schemeClr val="tx1"/>
            </a:solidFill>
          </a:ln>
        </p:spPr>
        <p:txBody>
          <a:bodyPr wrap="square" rtlCol="0">
            <a:spAutoFit/>
          </a:bodyPr>
          <a:lstStyle/>
          <a:p>
            <a:r>
              <a:rPr lang="bn-BD" sz="3200" dirty="0" smtClean="0">
                <a:latin typeface="NikoshBAN" pitchFamily="2" charset="0"/>
                <a:cs typeface="NikoshBAN" pitchFamily="2" charset="0"/>
              </a:rPr>
              <a:t>*</a:t>
            </a:r>
            <a:r>
              <a:rPr lang="bn-BD" sz="3200" dirty="0" smtClean="0">
                <a:latin typeface="NikoshBAN" pitchFamily="2" charset="0"/>
                <a:cs typeface="NikoshBAN" pitchFamily="2" charset="0"/>
                <a:sym typeface="Symbol"/>
              </a:rPr>
              <a:t> </a:t>
            </a:r>
            <a:r>
              <a:rPr lang="en-US" sz="3200" dirty="0" smtClean="0">
                <a:latin typeface="Times New Roman" pitchFamily="18" charset="0"/>
                <a:cs typeface="Times New Roman" pitchFamily="18" charset="0"/>
                <a:sym typeface="Symbol"/>
              </a:rPr>
              <a:t>A = 2,4,6</a:t>
            </a:r>
            <a:r>
              <a:rPr lang="bn-IN" sz="3200" dirty="0" smtClean="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sym typeface="Symbol"/>
              </a:rPr>
              <a:t>7,d</a:t>
            </a:r>
            <a:r>
              <a:rPr lang="bn-BD" sz="3200" dirty="0" smtClean="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sym typeface="Symbol"/>
              </a:rPr>
              <a:t> B=1,3,4,5,7 AB </a:t>
            </a:r>
            <a:r>
              <a:rPr lang="en-US" sz="3200" b="1" dirty="0" smtClean="0">
                <a:latin typeface="Times New Roman" pitchFamily="18" charset="0"/>
                <a:cs typeface="Times New Roman" pitchFamily="18" charset="0"/>
                <a:sym typeface="Symbol"/>
              </a:rPr>
              <a:t>= ?</a:t>
            </a:r>
            <a:endParaRPr lang="en-US" sz="3200" b="1" dirty="0">
              <a:latin typeface="NikoshBAN" pitchFamily="2" charset="0"/>
              <a:cs typeface="NikoshBAN" pitchFamily="2" charset="0"/>
            </a:endParaRPr>
          </a:p>
        </p:txBody>
      </p:sp>
    </p:spTree>
    <p:extLst>
      <p:ext uri="{BB962C8B-B14F-4D97-AF65-F5344CB8AC3E}">
        <p14:creationId xmlns:p14="http://schemas.microsoft.com/office/powerpoint/2010/main" xmlns="" val="277088891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grpId="1" nodeType="clickEffect">
                                  <p:stCondLst>
                                    <p:cond delay="0"/>
                                  </p:stCondLst>
                                  <p:childTnLst>
                                    <p:animMotion origin="layout" path="M -3.33333E-6 -0.00625 L 0.16667 4.44444E-6 " pathEditMode="relative" rAng="0" ptsTypes="AA">
                                      <p:cBhvr>
                                        <p:cTn id="30" dur="2000" fill="hold"/>
                                        <p:tgtEl>
                                          <p:spTgt spid="7"/>
                                        </p:tgtEl>
                                        <p:attrNameLst>
                                          <p:attrName>ppt_x</p:attrName>
                                          <p:attrName>ppt_y</p:attrName>
                                        </p:attrNameLst>
                                      </p:cBhvr>
                                      <p:rCtr x="8333" y="301"/>
                                    </p:animMotion>
                                  </p:childTnLst>
                                </p:cTn>
                              </p:par>
                              <p:par>
                                <p:cTn id="31" presetID="63" presetClass="path" presetSubtype="0" accel="50000" decel="50000" fill="hold" grpId="1" nodeType="withEffect">
                                  <p:stCondLst>
                                    <p:cond delay="0"/>
                                  </p:stCondLst>
                                  <p:childTnLst>
                                    <p:animMotion origin="layout" path="M -3.33333E-6 -0.00625 L 0.16667 4.44444E-6 " pathEditMode="relative" rAng="0" ptsTypes="AA">
                                      <p:cBhvr>
                                        <p:cTn id="32" dur="2000" fill="hold"/>
                                        <p:tgtEl>
                                          <p:spTgt spid="3"/>
                                        </p:tgtEl>
                                        <p:attrNameLst>
                                          <p:attrName>ppt_x</p:attrName>
                                          <p:attrName>ppt_y</p:attrName>
                                        </p:attrNameLst>
                                      </p:cBhvr>
                                      <p:rCtr x="8333" y="301"/>
                                    </p:animMotion>
                                  </p:childTnLst>
                                </p:cTn>
                              </p:par>
                              <p:par>
                                <p:cTn id="33" presetID="35" presetClass="path" presetSubtype="0" accel="50000" decel="50000" fill="hold" grpId="1" nodeType="withEffect">
                                  <p:stCondLst>
                                    <p:cond delay="0"/>
                                  </p:stCondLst>
                                  <p:childTnLst>
                                    <p:animMotion origin="layout" path="M 3.33333E-6 0.00301 L -0.16667 -0.00185 " pathEditMode="relative" rAng="0" ptsTypes="AA">
                                      <p:cBhvr>
                                        <p:cTn id="34" dur="2000" fill="hold"/>
                                        <p:tgtEl>
                                          <p:spTgt spid="8"/>
                                        </p:tgtEl>
                                        <p:attrNameLst>
                                          <p:attrName>ppt_x</p:attrName>
                                          <p:attrName>ppt_y</p:attrName>
                                        </p:attrNameLst>
                                      </p:cBhvr>
                                      <p:rCtr x="-8333" y="-255"/>
                                    </p:animMotion>
                                  </p:childTnLst>
                                </p:cTn>
                              </p:par>
                              <p:par>
                                <p:cTn id="35" presetID="35" presetClass="path" presetSubtype="0" accel="50000" decel="50000" fill="hold" grpId="1" nodeType="withEffect">
                                  <p:stCondLst>
                                    <p:cond delay="0"/>
                                  </p:stCondLst>
                                  <p:childTnLst>
                                    <p:animMotion origin="layout" path="M 3.33333E-6 0.00301 L -0.16667 -0.00185 " pathEditMode="relative" rAng="0" ptsTypes="AA">
                                      <p:cBhvr>
                                        <p:cTn id="36" dur="2000" fill="hold"/>
                                        <p:tgtEl>
                                          <p:spTgt spid="2"/>
                                        </p:tgtEl>
                                        <p:attrNameLst>
                                          <p:attrName>ppt_x</p:attrName>
                                          <p:attrName>ppt_y</p:attrName>
                                        </p:attrNameLst>
                                      </p:cBhvr>
                                      <p:rCtr x="-8333" y="-255"/>
                                    </p:animMotion>
                                  </p:childTnLst>
                                </p:cTn>
                              </p:par>
                            </p:childTnLst>
                          </p:cTn>
                        </p:par>
                        <p:par>
                          <p:cTn id="37" fill="hold">
                            <p:stCondLst>
                              <p:cond delay="2000"/>
                            </p:stCondLst>
                            <p:childTnLst>
                              <p:par>
                                <p:cTn id="38" presetID="1" presetClass="entr" presetSubtype="0"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10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
                                            <p:bg/>
                                          </p:spTgt>
                                        </p:tgtEl>
                                        <p:attrNameLst>
                                          <p:attrName>style.visibility</p:attrName>
                                        </p:attrNameLst>
                                      </p:cBhvr>
                                      <p:to>
                                        <p:strVal val="visible"/>
                                      </p:to>
                                    </p:set>
                                    <p:animEffect transition="in" filter="wipe(left)">
                                      <p:cBhvr>
                                        <p:cTn id="54" dur="1000"/>
                                        <p:tgtEl>
                                          <p:spTgt spid="11">
                                            <p:bg/>
                                          </p:spTgt>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1">
                                            <p:txEl>
                                              <p:pRg st="0" end="0"/>
                                            </p:txEl>
                                          </p:spTgt>
                                        </p:tgtEl>
                                        <p:attrNameLst>
                                          <p:attrName>style.visibility</p:attrName>
                                        </p:attrNameLst>
                                      </p:cBhvr>
                                      <p:to>
                                        <p:strVal val="visible"/>
                                      </p:to>
                                    </p:set>
                                    <p:animEffect transition="in" filter="wipe(left)">
                                      <p:cBhvr>
                                        <p:cTn id="58" dur="1000"/>
                                        <p:tgtEl>
                                          <p:spTgt spid="11">
                                            <p:txEl>
                                              <p:pRg st="0" end="0"/>
                                            </p:txEl>
                                          </p:spTgt>
                                        </p:tgtEl>
                                      </p:cBhvr>
                                    </p:animEffec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11">
                                            <p:txEl>
                                              <p:pRg st="1" end="1"/>
                                            </p:txEl>
                                          </p:spTgt>
                                        </p:tgtEl>
                                        <p:attrNameLst>
                                          <p:attrName>style.visibility</p:attrName>
                                        </p:attrNameLst>
                                      </p:cBhvr>
                                      <p:to>
                                        <p:strVal val="visible"/>
                                      </p:to>
                                    </p:set>
                                    <p:animEffect transition="in" filter="wipe(left)">
                                      <p:cBhvr>
                                        <p:cTn id="62" dur="1000"/>
                                        <p:tgtEl>
                                          <p:spTgt spid="11">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left)">
                                      <p:cBhvr>
                                        <p:cTn id="6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7" grpId="0" animBg="1"/>
      <p:bldP spid="7" grpId="1" animBg="1"/>
      <p:bldP spid="8" grpId="0" animBg="1"/>
      <p:bldP spid="8" grpId="1" animBg="1"/>
      <p:bldP spid="9" grpId="0" animBg="1"/>
      <p:bldP spid="10" grpId="0" animBg="1"/>
      <p:bldP spid="11" grpId="0" build="p"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799" y="1143000"/>
            <a:ext cx="7848599" cy="2438400"/>
          </a:xfrm>
          <a:prstGeom prst="rect">
            <a:avLst/>
          </a:prstGeom>
          <a:solidFill>
            <a:srgbClr val="ECE7F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219200" y="1485900"/>
            <a:ext cx="1828800" cy="1752600"/>
          </a:xfrm>
          <a:prstGeom prst="ellipse">
            <a:avLst/>
          </a:prstGeom>
          <a:solidFill>
            <a:srgbClr val="F87CE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Times New Roman" pitchFamily="18" charset="0"/>
                <a:cs typeface="Times New Roman" pitchFamily="18" charset="0"/>
              </a:rPr>
              <a:t>A</a:t>
            </a:r>
            <a:endParaRPr lang="bn-IN" sz="3600" b="1" dirty="0" smtClean="0">
              <a:solidFill>
                <a:schemeClr val="tx1"/>
              </a:solidFill>
              <a:latin typeface="Times New Roman" pitchFamily="18" charset="0"/>
              <a:cs typeface="Times New Roman" pitchFamily="18" charset="0"/>
            </a:endParaRPr>
          </a:p>
          <a:p>
            <a:pPr algn="ctr"/>
            <a:r>
              <a:rPr lang="bn-IN" sz="3200" dirty="0" smtClean="0">
                <a:solidFill>
                  <a:schemeClr val="tx1"/>
                </a:solidFill>
                <a:latin typeface="NikoshBAN" pitchFamily="2" charset="0"/>
                <a:cs typeface="NikoshBAN" pitchFamily="2" charset="0"/>
              </a:rPr>
              <a:t>ধান, গম</a:t>
            </a:r>
          </a:p>
          <a:p>
            <a:pPr algn="ctr"/>
            <a:r>
              <a:rPr lang="bn-IN" sz="3200" dirty="0" smtClean="0">
                <a:solidFill>
                  <a:schemeClr val="tx1"/>
                </a:solidFill>
                <a:latin typeface="NikoshBAN" pitchFamily="2" charset="0"/>
                <a:cs typeface="NikoshBAN" pitchFamily="2" charset="0"/>
              </a:rPr>
              <a:t>পাট</a:t>
            </a:r>
            <a:endParaRPr lang="en-US" sz="3200" dirty="0">
              <a:solidFill>
                <a:schemeClr val="tx1"/>
              </a:solidFill>
              <a:latin typeface="NikoshBAN" pitchFamily="2" charset="0"/>
              <a:cs typeface="NikoshBAN" pitchFamily="2" charset="0"/>
            </a:endParaRPr>
          </a:p>
        </p:txBody>
      </p:sp>
      <p:sp>
        <p:nvSpPr>
          <p:cNvPr id="4" name="Oval 3"/>
          <p:cNvSpPr/>
          <p:nvPr/>
        </p:nvSpPr>
        <p:spPr>
          <a:xfrm>
            <a:off x="5943600" y="1428750"/>
            <a:ext cx="1981200" cy="1866900"/>
          </a:xfrm>
          <a:prstGeom prst="ellipse">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Times New Roman" pitchFamily="18" charset="0"/>
                <a:cs typeface="Times New Roman" pitchFamily="18" charset="0"/>
              </a:rPr>
              <a:t>B</a:t>
            </a:r>
            <a:endParaRPr lang="bn-IN" sz="3600" b="1" dirty="0" smtClean="0">
              <a:solidFill>
                <a:schemeClr val="tx1"/>
              </a:solidFill>
              <a:latin typeface="Times New Roman" pitchFamily="18" charset="0"/>
              <a:cs typeface="Times New Roman" pitchFamily="18" charset="0"/>
            </a:endParaRPr>
          </a:p>
          <a:p>
            <a:pPr algn="ctr"/>
            <a:r>
              <a:rPr lang="bn-IN" sz="3200" dirty="0" smtClean="0">
                <a:solidFill>
                  <a:schemeClr val="tx1"/>
                </a:solidFill>
                <a:latin typeface="NikoshBAN" pitchFamily="2" charset="0"/>
                <a:cs typeface="NikoshBAN" pitchFamily="2" charset="0"/>
              </a:rPr>
              <a:t>আলু,কপি</a:t>
            </a:r>
          </a:p>
          <a:p>
            <a:pPr algn="ctr"/>
            <a:r>
              <a:rPr lang="bn-IN" sz="3200" dirty="0" smtClean="0">
                <a:solidFill>
                  <a:schemeClr val="tx1"/>
                </a:solidFill>
                <a:latin typeface="NikoshBAN" pitchFamily="2" charset="0"/>
                <a:cs typeface="NikoshBAN" pitchFamily="2" charset="0"/>
              </a:rPr>
              <a:t>পটল</a:t>
            </a:r>
            <a:endParaRPr lang="en-US" sz="3200" dirty="0">
              <a:solidFill>
                <a:schemeClr val="tx1"/>
              </a:solidFill>
              <a:latin typeface="NikoshBAN" pitchFamily="2" charset="0"/>
              <a:cs typeface="NikoshBAN" pitchFamily="2" charset="0"/>
            </a:endParaRPr>
          </a:p>
        </p:txBody>
      </p:sp>
      <p:sp>
        <p:nvSpPr>
          <p:cNvPr id="5" name="TextBox 4"/>
          <p:cNvSpPr txBox="1"/>
          <p:nvPr/>
        </p:nvSpPr>
        <p:spPr>
          <a:xfrm>
            <a:off x="4274854" y="1295400"/>
            <a:ext cx="518092" cy="646331"/>
          </a:xfrm>
          <a:prstGeom prst="rect">
            <a:avLst/>
          </a:prstGeom>
          <a:noFill/>
        </p:spPr>
        <p:txBody>
          <a:bodyPr wrap="none" rtlCol="0">
            <a:spAutoFit/>
          </a:bodyPr>
          <a:lstStyle/>
          <a:p>
            <a:pPr algn="ctr"/>
            <a:r>
              <a:rPr lang="en-US" sz="3600" dirty="0" smtClean="0">
                <a:latin typeface="Times New Roman" pitchFamily="18" charset="0"/>
                <a:cs typeface="Times New Roman" pitchFamily="18" charset="0"/>
              </a:rPr>
              <a:t>U</a:t>
            </a:r>
            <a:endParaRPr lang="en-US" sz="3600" dirty="0">
              <a:latin typeface="Times New Roman" pitchFamily="18" charset="0"/>
              <a:cs typeface="Times New Roman" pitchFamily="18" charset="0"/>
            </a:endParaRPr>
          </a:p>
        </p:txBody>
      </p:sp>
      <p:sp>
        <p:nvSpPr>
          <p:cNvPr id="6" name="TextBox 5"/>
          <p:cNvSpPr txBox="1"/>
          <p:nvPr/>
        </p:nvSpPr>
        <p:spPr>
          <a:xfrm>
            <a:off x="685800" y="477912"/>
            <a:ext cx="7848598" cy="584775"/>
          </a:xfrm>
          <a:prstGeom prst="rect">
            <a:avLst/>
          </a:prstGeom>
          <a:solidFill>
            <a:srgbClr val="66FFFF"/>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নিছেদ সেট</a:t>
            </a:r>
            <a:endParaRPr lang="en-US" sz="3200" dirty="0">
              <a:latin typeface="NikoshBAN" pitchFamily="2" charset="0"/>
              <a:cs typeface="NikoshBAN" pitchFamily="2" charset="0"/>
            </a:endParaRPr>
          </a:p>
        </p:txBody>
      </p:sp>
      <p:sp>
        <p:nvSpPr>
          <p:cNvPr id="7" name="TextBox 6"/>
          <p:cNvSpPr txBox="1"/>
          <p:nvPr/>
        </p:nvSpPr>
        <p:spPr>
          <a:xfrm>
            <a:off x="3657600" y="2920425"/>
            <a:ext cx="1723550" cy="584775"/>
          </a:xfrm>
          <a:prstGeom prst="rect">
            <a:avLst/>
          </a:prstGeom>
          <a:noFill/>
        </p:spPr>
        <p:txBody>
          <a:bodyPr wrap="none" rtlCol="0">
            <a:spAutoFit/>
          </a:bodyPr>
          <a:lstStyle/>
          <a:p>
            <a:pPr algn="ctr"/>
            <a:r>
              <a:rPr lang="en-US" sz="3200" dirty="0" smtClean="0">
                <a:latin typeface="Times New Roman" pitchFamily="18" charset="0"/>
                <a:cs typeface="Times New Roman" pitchFamily="18" charset="0"/>
              </a:rPr>
              <a:t>A</a:t>
            </a:r>
            <a:r>
              <a:rPr lang="en-US" sz="3200" dirty="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sym typeface="Symbol"/>
              </a:rPr>
              <a:t>B</a:t>
            </a:r>
            <a:r>
              <a:rPr lang="bn-IN" sz="3200" dirty="0" smtClean="0">
                <a:latin typeface="Times New Roman" pitchFamily="18" charset="0"/>
                <a:cs typeface="Times New Roman" pitchFamily="18" charset="0"/>
                <a:sym typeface="Symbol"/>
              </a:rPr>
              <a:t> = </a:t>
            </a:r>
            <a:r>
              <a:rPr lang="en-US" sz="3200" dirty="0" smtClean="0">
                <a:latin typeface="Times New Roman" pitchFamily="18" charset="0"/>
                <a:cs typeface="Times New Roman" pitchFamily="18" charset="0"/>
                <a:sym typeface="Symbol"/>
              </a:rPr>
              <a:t></a:t>
            </a:r>
            <a:endParaRPr lang="en-US" sz="3200" dirty="0">
              <a:latin typeface="Times New Roman" pitchFamily="18" charset="0"/>
              <a:cs typeface="Times New Roman" pitchFamily="18" charset="0"/>
            </a:endParaRPr>
          </a:p>
        </p:txBody>
      </p:sp>
      <p:sp>
        <p:nvSpPr>
          <p:cNvPr id="10" name="TextBox 9"/>
          <p:cNvSpPr txBox="1"/>
          <p:nvPr/>
        </p:nvSpPr>
        <p:spPr>
          <a:xfrm>
            <a:off x="685800" y="3657600"/>
            <a:ext cx="7848598" cy="1077218"/>
          </a:xfrm>
          <a:prstGeom prst="rect">
            <a:avLst/>
          </a:prstGeom>
          <a:solidFill>
            <a:srgbClr val="CCFF33"/>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যদি দুইটি সেটের মধ্যে কোনো সাধারন উপাদান না থাকে, তবে</a:t>
            </a:r>
          </a:p>
          <a:p>
            <a:pPr algn="ctr"/>
            <a:r>
              <a:rPr lang="bn-IN" sz="3200" dirty="0" smtClean="0">
                <a:latin typeface="NikoshBAN" pitchFamily="2" charset="0"/>
                <a:cs typeface="NikoshBAN" pitchFamily="2" charset="0"/>
              </a:rPr>
              <a:t> সেটদুটিকে পরস্পর নিচ্ছেদ সেট বলে।</a:t>
            </a:r>
            <a:endParaRPr lang="en-US" sz="3200" dirty="0">
              <a:latin typeface="NikoshBAN" pitchFamily="2" charset="0"/>
              <a:cs typeface="NikoshBAN" pitchFamily="2" charset="0"/>
            </a:endParaRPr>
          </a:p>
        </p:txBody>
      </p:sp>
      <p:sp>
        <p:nvSpPr>
          <p:cNvPr id="11" name="TextBox 10"/>
          <p:cNvSpPr txBox="1"/>
          <p:nvPr/>
        </p:nvSpPr>
        <p:spPr>
          <a:xfrm>
            <a:off x="685800" y="4800600"/>
            <a:ext cx="7848599" cy="1569660"/>
          </a:xfrm>
          <a:prstGeom prst="rect">
            <a:avLst/>
          </a:prstGeom>
          <a:solidFill>
            <a:schemeClr val="accent6">
              <a:lumMod val="20000"/>
              <a:lumOff val="80000"/>
            </a:schemeClr>
          </a:solidFill>
          <a:ln w="19050">
            <a:solidFill>
              <a:schemeClr val="tx1"/>
            </a:solidFill>
          </a:ln>
        </p:spPr>
        <p:txBody>
          <a:bodyPr wrap="square" rtlCol="0">
            <a:spAutoFit/>
          </a:bodyPr>
          <a:lstStyle/>
          <a:p>
            <a:r>
              <a:rPr lang="bn-IN" sz="3200" dirty="0" smtClean="0">
                <a:latin typeface="NikoshBAN" pitchFamily="2" charset="0"/>
                <a:cs typeface="NikoshBAN" pitchFamily="2" charset="0"/>
              </a:rPr>
              <a:t>১। </a:t>
            </a:r>
            <a:r>
              <a:rPr lang="en-US" sz="3200" dirty="0" smtClean="0">
                <a:latin typeface="Times New Roman" pitchFamily="18" charset="0"/>
                <a:cs typeface="Times New Roman" pitchFamily="18" charset="0"/>
              </a:rPr>
              <a:t>A</a:t>
            </a:r>
            <a:r>
              <a:rPr lang="en-US" sz="3200" b="1" dirty="0" smtClean="0">
                <a:latin typeface="Times New Roman" pitchFamily="18" charset="0"/>
                <a:cs typeface="Times New Roman" pitchFamily="18" charset="0"/>
              </a:rPr>
              <a:t>=</a:t>
            </a:r>
            <a:r>
              <a:rPr lang="bn-IN" sz="3200" dirty="0" smtClean="0">
                <a:latin typeface="NikoshBAN" pitchFamily="2" charset="0"/>
                <a:cs typeface="NikoshBAN" pitchFamily="2" charset="0"/>
              </a:rPr>
              <a:t>{ </a:t>
            </a:r>
            <a:r>
              <a:rPr lang="en-US" sz="3200" dirty="0" smtClean="0">
                <a:latin typeface="Times New Roman" pitchFamily="18" charset="0"/>
                <a:cs typeface="Times New Roman" pitchFamily="18" charset="0"/>
              </a:rPr>
              <a:t>x : x, </a:t>
            </a:r>
            <a:r>
              <a:rPr lang="bn-IN" sz="3200" dirty="0" smtClean="0">
                <a:latin typeface="NikoshBAN" pitchFamily="2" charset="0"/>
                <a:cs typeface="NikoshBAN" pitchFamily="2" charset="0"/>
              </a:rPr>
              <a:t>বিজোড় স্বাভাবিক সংখ্যা এবং </a:t>
            </a:r>
            <a:r>
              <a:rPr lang="en-US" sz="3200" dirty="0" smtClean="0">
                <a:latin typeface="Times New Roman" pitchFamily="18" charset="0"/>
                <a:cs typeface="Times New Roman" pitchFamily="18" charset="0"/>
              </a:rPr>
              <a:t>1 </a:t>
            </a:r>
            <a:r>
              <a:rPr lang="en-US" sz="3200" b="1" dirty="0" smtClean="0">
                <a:latin typeface="Times New Roman"/>
                <a:cs typeface="Times New Roman"/>
              </a:rPr>
              <a:t>&lt;</a:t>
            </a:r>
            <a:r>
              <a:rPr lang="en-US" sz="3200" dirty="0" smtClean="0">
                <a:latin typeface="Times New Roman"/>
                <a:cs typeface="Times New Roman"/>
              </a:rPr>
              <a:t> x </a:t>
            </a:r>
            <a:r>
              <a:rPr lang="en-US" sz="3200" b="1" dirty="0" smtClean="0">
                <a:latin typeface="Times New Roman"/>
                <a:cs typeface="Times New Roman"/>
              </a:rPr>
              <a:t>&lt;</a:t>
            </a:r>
            <a:r>
              <a:rPr lang="en-US" sz="3200" dirty="0" smtClean="0">
                <a:latin typeface="Times New Roman"/>
                <a:cs typeface="Times New Roman"/>
              </a:rPr>
              <a:t> 9</a:t>
            </a:r>
            <a:r>
              <a:rPr lang="bn-IN" sz="3200" dirty="0" smtClean="0">
                <a:latin typeface="NikoshBAN" pitchFamily="2" charset="0"/>
                <a:cs typeface="NikoshBAN" pitchFamily="2" charset="0"/>
              </a:rPr>
              <a:t>}</a:t>
            </a:r>
            <a:endParaRPr lang="en-US" sz="3200" dirty="0" smtClean="0">
              <a:latin typeface="NikoshBAN" pitchFamily="2" charset="0"/>
              <a:cs typeface="NikoshBAN" pitchFamily="2" charset="0"/>
            </a:endParaRPr>
          </a:p>
          <a:p>
            <a:r>
              <a:rPr lang="bn-IN" sz="3200" dirty="0" smtClean="0">
                <a:latin typeface="NikoshBAN" pitchFamily="2" charset="0"/>
                <a:cs typeface="NikoshBAN" pitchFamily="2" charset="0"/>
              </a:rPr>
              <a:t>এবং </a:t>
            </a:r>
            <a:r>
              <a:rPr lang="en-US" sz="3200" dirty="0" smtClean="0">
                <a:latin typeface="Times New Roman" pitchFamily="18" charset="0"/>
                <a:cs typeface="Times New Roman" pitchFamily="18" charset="0"/>
              </a:rPr>
              <a:t>B</a:t>
            </a:r>
            <a:r>
              <a:rPr lang="en-US" sz="3200" b="1" dirty="0" smtClean="0">
                <a:latin typeface="Times New Roman" pitchFamily="18" charset="0"/>
                <a:cs typeface="Times New Roman" pitchFamily="18" charset="0"/>
              </a:rPr>
              <a:t>=</a:t>
            </a:r>
            <a:r>
              <a:rPr lang="bn-IN" sz="3200" dirty="0" smtClean="0">
                <a:latin typeface="NikoshBAN" pitchFamily="2" charset="0"/>
                <a:cs typeface="NikoshBAN" pitchFamily="2" charset="0"/>
              </a:rPr>
              <a:t>{ </a:t>
            </a:r>
            <a:r>
              <a:rPr lang="en-US" sz="3200" dirty="0">
                <a:latin typeface="Times New Roman" pitchFamily="18" charset="0"/>
                <a:cs typeface="Times New Roman" pitchFamily="18" charset="0"/>
              </a:rPr>
              <a:t>x : x, 8</a:t>
            </a:r>
            <a:r>
              <a:rPr lang="en-US" sz="3200" dirty="0" smtClean="0">
                <a:latin typeface="Times New Roman" pitchFamily="18" charset="0"/>
                <a:cs typeface="Times New Roman" pitchFamily="18" charset="0"/>
              </a:rPr>
              <a:t> </a:t>
            </a:r>
            <a:r>
              <a:rPr lang="bn-IN" sz="3200" dirty="0" smtClean="0">
                <a:latin typeface="NikoshBAN" pitchFamily="2" charset="0"/>
                <a:cs typeface="NikoshBAN" pitchFamily="2" charset="0"/>
              </a:rPr>
              <a:t>এর </a:t>
            </a:r>
            <a:r>
              <a:rPr lang="bn-IN" sz="3200" dirty="0">
                <a:latin typeface="NikoshBAN" pitchFamily="2" charset="0"/>
                <a:cs typeface="NikoshBAN" pitchFamily="2" charset="0"/>
              </a:rPr>
              <a:t>গুণনীয়কসমূহ</a:t>
            </a:r>
            <a:r>
              <a:rPr lang="bn-IN" sz="3200" dirty="0" smtClean="0">
                <a:latin typeface="NikoshBAN" pitchFamily="2" charset="0"/>
                <a:cs typeface="NikoshBAN" pitchFamily="2" charset="0"/>
              </a:rPr>
              <a:t>}</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হলে, দেখাও যে,</a:t>
            </a:r>
            <a:endParaRPr lang="en-US" sz="3200" dirty="0" smtClean="0">
              <a:latin typeface="NikoshBAN" pitchFamily="2" charset="0"/>
              <a:cs typeface="NikoshBAN" pitchFamily="2" charset="0"/>
            </a:endParaRPr>
          </a:p>
          <a:p>
            <a:r>
              <a:rPr lang="bn-IN" sz="3200" dirty="0" smtClean="0">
                <a:latin typeface="NikoshBAN" pitchFamily="2" charset="0"/>
                <a:cs typeface="NikoshBAN" pitchFamily="2" charset="0"/>
              </a:rPr>
              <a:t> </a:t>
            </a:r>
            <a:r>
              <a:rPr lang="en-US" sz="3200" dirty="0" smtClean="0">
                <a:latin typeface="Times New Roman" pitchFamily="18" charset="0"/>
                <a:cs typeface="Times New Roman" pitchFamily="18" charset="0"/>
              </a:rPr>
              <a:t>A</a:t>
            </a:r>
            <a:r>
              <a:rPr lang="bn-IN" sz="3200" dirty="0" smtClean="0">
                <a:latin typeface="NikoshBAN" pitchFamily="2" charset="0"/>
                <a:cs typeface="NikoshBAN" pitchFamily="2" charset="0"/>
              </a:rPr>
              <a:t> ও </a:t>
            </a:r>
            <a:r>
              <a:rPr lang="en-US" sz="3200" dirty="0" smtClean="0">
                <a:latin typeface="Times New Roman" pitchFamily="18" charset="0"/>
                <a:cs typeface="Times New Roman" pitchFamily="18" charset="0"/>
              </a:rPr>
              <a:t>B</a:t>
            </a:r>
            <a:r>
              <a:rPr lang="bn-IN" sz="3200" dirty="0" smtClean="0">
                <a:latin typeface="NikoshBAN" pitchFamily="2" charset="0"/>
                <a:cs typeface="NikoshBAN" pitchFamily="2" charset="0"/>
              </a:rPr>
              <a:t> সেটদ্বয় পরস্পর নিচ্ছেদ সেট।</a:t>
            </a:r>
            <a:endParaRPr lang="bn-IN" sz="3200" dirty="0">
              <a:latin typeface="NikoshBAN" pitchFamily="2" charset="0"/>
              <a:cs typeface="NikoshBAN" pitchFamily="2" charset="0"/>
            </a:endParaRPr>
          </a:p>
        </p:txBody>
      </p:sp>
    </p:spTree>
    <p:extLst>
      <p:ext uri="{BB962C8B-B14F-4D97-AF65-F5344CB8AC3E}">
        <p14:creationId xmlns:p14="http://schemas.microsoft.com/office/powerpoint/2010/main" xmlns="" val="241335807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2000" fill="hold"/>
                                        <p:tgtEl>
                                          <p:spTgt spid="3"/>
                                        </p:tgtEl>
                                        <p:attrNameLst>
                                          <p:attrName>ppt_w</p:attrName>
                                        </p:attrNameLst>
                                      </p:cBhvr>
                                      <p:tavLst>
                                        <p:tav tm="0">
                                          <p:val>
                                            <p:fltVal val="0"/>
                                          </p:val>
                                        </p:tav>
                                        <p:tav tm="100000">
                                          <p:val>
                                            <p:strVal val="#ppt_w"/>
                                          </p:val>
                                        </p:tav>
                                      </p:tavLst>
                                    </p:anim>
                                    <p:anim calcmode="lin" valueType="num">
                                      <p:cBhvr>
                                        <p:cTn id="17" dur="20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2000" fill="hold"/>
                                        <p:tgtEl>
                                          <p:spTgt spid="4"/>
                                        </p:tgtEl>
                                        <p:attrNameLst>
                                          <p:attrName>ppt_w</p:attrName>
                                        </p:attrNameLst>
                                      </p:cBhvr>
                                      <p:tavLst>
                                        <p:tav tm="0">
                                          <p:val>
                                            <p:fltVal val="0"/>
                                          </p:val>
                                        </p:tav>
                                        <p:tav tm="100000">
                                          <p:val>
                                            <p:strVal val="#ppt_w"/>
                                          </p:val>
                                        </p:tav>
                                      </p:tavLst>
                                    </p:anim>
                                    <p:anim calcmode="lin" valueType="num">
                                      <p:cBhvr>
                                        <p:cTn id="23" dur="2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63" presetClass="path" presetSubtype="0" repeatCount="indefinite" accel="50000" decel="50000" autoRev="1" fill="hold" grpId="1" nodeType="clickEffect">
                                  <p:stCondLst>
                                    <p:cond delay="0"/>
                                  </p:stCondLst>
                                  <p:childTnLst>
                                    <p:animMotion origin="layout" path="M 3.33333E-6 4.44444E-6 L 0.14166 4.44444E-6 " pathEditMode="relative" rAng="0" ptsTypes="AA">
                                      <p:cBhvr>
                                        <p:cTn id="27" dur="2000" fill="hold"/>
                                        <p:tgtEl>
                                          <p:spTgt spid="3"/>
                                        </p:tgtEl>
                                        <p:attrNameLst>
                                          <p:attrName>ppt_x</p:attrName>
                                          <p:attrName>ppt_y</p:attrName>
                                        </p:attrNameLst>
                                      </p:cBhvr>
                                      <p:rCtr x="7083" y="0"/>
                                    </p:animMotion>
                                  </p:childTnLst>
                                </p:cTn>
                              </p:par>
                              <p:par>
                                <p:cTn id="28" presetID="35" presetClass="path" presetSubtype="0" repeatCount="indefinite" accel="50000" decel="50000" autoRev="1" fill="hold" grpId="1" nodeType="withEffect">
                                  <p:stCondLst>
                                    <p:cond delay="0"/>
                                  </p:stCondLst>
                                  <p:childTnLst>
                                    <p:animMotion origin="layout" path="M 3.33333E-6 4.44444E-6 L -0.15 4.44444E-6 " pathEditMode="relative" rAng="0" ptsTypes="AA">
                                      <p:cBhvr>
                                        <p:cTn id="29" dur="2000" fill="hold"/>
                                        <p:tgtEl>
                                          <p:spTgt spid="4"/>
                                        </p:tgtEl>
                                        <p:attrNameLst>
                                          <p:attrName>ppt_x</p:attrName>
                                          <p:attrName>ppt_y</p:attrName>
                                        </p:attrNameLst>
                                      </p:cBhvr>
                                      <p:rCtr x="-7500" y="0"/>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2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1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0">
                                            <p:bg/>
                                          </p:spTgt>
                                        </p:tgtEl>
                                        <p:attrNameLst>
                                          <p:attrName>style.visibility</p:attrName>
                                        </p:attrNameLst>
                                      </p:cBhvr>
                                      <p:to>
                                        <p:strVal val="visible"/>
                                      </p:to>
                                    </p:set>
                                    <p:animEffect transition="in" filter="wipe(left)">
                                      <p:cBhvr>
                                        <p:cTn id="44" dur="1000"/>
                                        <p:tgtEl>
                                          <p:spTgt spid="10">
                                            <p:bg/>
                                          </p:spTgt>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0">
                                            <p:txEl>
                                              <p:pRg st="0" end="0"/>
                                            </p:txEl>
                                          </p:spTgt>
                                        </p:tgtEl>
                                        <p:attrNameLst>
                                          <p:attrName>style.visibility</p:attrName>
                                        </p:attrNameLst>
                                      </p:cBhvr>
                                      <p:to>
                                        <p:strVal val="visible"/>
                                      </p:to>
                                    </p:set>
                                    <p:animEffect transition="in" filter="wipe(left)">
                                      <p:cBhvr>
                                        <p:cTn id="48" dur="1000"/>
                                        <p:tgtEl>
                                          <p:spTgt spid="10">
                                            <p:txEl>
                                              <p:pRg st="0" end="0"/>
                                            </p:txEl>
                                          </p:spTgt>
                                        </p:tgtEl>
                                      </p:cBhvr>
                                    </p:animEffect>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10">
                                            <p:txEl>
                                              <p:pRg st="1" end="1"/>
                                            </p:txEl>
                                          </p:spTgt>
                                        </p:tgtEl>
                                        <p:attrNameLst>
                                          <p:attrName>style.visibility</p:attrName>
                                        </p:attrNameLst>
                                      </p:cBhvr>
                                      <p:to>
                                        <p:strVal val="visible"/>
                                      </p:to>
                                    </p:set>
                                    <p:animEffect transition="in" filter="wipe(left)">
                                      <p:cBhvr>
                                        <p:cTn id="52" dur="1000"/>
                                        <p:tgtEl>
                                          <p:spTgt spid="10">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bg/>
                                          </p:spTgt>
                                        </p:tgtEl>
                                        <p:attrNameLst>
                                          <p:attrName>style.visibility</p:attrName>
                                        </p:attrNameLst>
                                      </p:cBhvr>
                                      <p:to>
                                        <p:strVal val="visible"/>
                                      </p:to>
                                    </p:set>
                                    <p:animEffect transition="in" filter="wipe(left)">
                                      <p:cBhvr>
                                        <p:cTn id="57" dur="1000"/>
                                        <p:tgtEl>
                                          <p:spTgt spid="11">
                                            <p:bg/>
                                          </p:spTgt>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1">
                                            <p:txEl>
                                              <p:pRg st="0" end="0"/>
                                            </p:txEl>
                                          </p:spTgt>
                                        </p:tgtEl>
                                        <p:attrNameLst>
                                          <p:attrName>style.visibility</p:attrName>
                                        </p:attrNameLst>
                                      </p:cBhvr>
                                      <p:to>
                                        <p:strVal val="visible"/>
                                      </p:to>
                                    </p:set>
                                    <p:animEffect transition="in" filter="wipe(left)">
                                      <p:cBhvr>
                                        <p:cTn id="61" dur="1000"/>
                                        <p:tgtEl>
                                          <p:spTgt spid="11">
                                            <p:txEl>
                                              <p:pRg st="0" end="0"/>
                                            </p:txEl>
                                          </p:spTgt>
                                        </p:tgtEl>
                                      </p:cBhvr>
                                    </p:animEffect>
                                  </p:childTnLst>
                                </p:cTn>
                              </p:par>
                            </p:childTnLst>
                          </p:cTn>
                        </p:par>
                        <p:par>
                          <p:cTn id="62" fill="hold">
                            <p:stCondLst>
                              <p:cond delay="2000"/>
                            </p:stCondLst>
                            <p:childTnLst>
                              <p:par>
                                <p:cTn id="63" presetID="22" presetClass="entr" presetSubtype="8" fill="hold" grpId="0" nodeType="afterEffect">
                                  <p:stCondLst>
                                    <p:cond delay="0"/>
                                  </p:stCondLst>
                                  <p:childTnLst>
                                    <p:set>
                                      <p:cBhvr>
                                        <p:cTn id="64" dur="1" fill="hold">
                                          <p:stCondLst>
                                            <p:cond delay="0"/>
                                          </p:stCondLst>
                                        </p:cTn>
                                        <p:tgtEl>
                                          <p:spTgt spid="11">
                                            <p:txEl>
                                              <p:pRg st="1" end="1"/>
                                            </p:txEl>
                                          </p:spTgt>
                                        </p:tgtEl>
                                        <p:attrNameLst>
                                          <p:attrName>style.visibility</p:attrName>
                                        </p:attrNameLst>
                                      </p:cBhvr>
                                      <p:to>
                                        <p:strVal val="visible"/>
                                      </p:to>
                                    </p:set>
                                    <p:animEffect transition="in" filter="wipe(left)">
                                      <p:cBhvr>
                                        <p:cTn id="65" dur="1000"/>
                                        <p:tgtEl>
                                          <p:spTgt spid="11">
                                            <p:txEl>
                                              <p:pRg st="1" end="1"/>
                                            </p:txEl>
                                          </p:spTgt>
                                        </p:tgtEl>
                                      </p:cBhvr>
                                    </p:animEffect>
                                  </p:childTnLst>
                                </p:cTn>
                              </p:par>
                            </p:childTnLst>
                          </p:cTn>
                        </p:par>
                        <p:par>
                          <p:cTn id="66" fill="hold">
                            <p:stCondLst>
                              <p:cond delay="3000"/>
                            </p:stCondLst>
                            <p:childTnLst>
                              <p:par>
                                <p:cTn id="67" presetID="22" presetClass="entr" presetSubtype="8" fill="hold" grpId="0" nodeType="afterEffect">
                                  <p:stCondLst>
                                    <p:cond delay="0"/>
                                  </p:stCondLst>
                                  <p:childTnLst>
                                    <p:set>
                                      <p:cBhvr>
                                        <p:cTn id="68" dur="1" fill="hold">
                                          <p:stCondLst>
                                            <p:cond delay="0"/>
                                          </p:stCondLst>
                                        </p:cTn>
                                        <p:tgtEl>
                                          <p:spTgt spid="11">
                                            <p:txEl>
                                              <p:pRg st="2" end="2"/>
                                            </p:txEl>
                                          </p:spTgt>
                                        </p:tgtEl>
                                        <p:attrNameLst>
                                          <p:attrName>style.visibility</p:attrName>
                                        </p:attrNameLst>
                                      </p:cBhvr>
                                      <p:to>
                                        <p:strVal val="visible"/>
                                      </p:to>
                                    </p:set>
                                    <p:animEffect transition="in" filter="wipe(left)">
                                      <p:cBhvr>
                                        <p:cTn id="69" dur="1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4" grpId="0" animBg="1"/>
      <p:bldP spid="4" grpId="1" animBg="1"/>
      <p:bldP spid="5" grpId="0"/>
      <p:bldP spid="6" grpId="0" animBg="1"/>
      <p:bldP spid="7" grpId="0"/>
      <p:bldP spid="10" grpId="0" build="p" animBg="1"/>
      <p:bldP spid="11"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5926280" y="4087897"/>
            <a:ext cx="2653940" cy="2185214"/>
          </a:xfrm>
          <a:prstGeom prst="rect">
            <a:avLst/>
          </a:prstGeom>
          <a:solidFill>
            <a:schemeClr val="accent6">
              <a:lumMod val="20000"/>
              <a:lumOff val="80000"/>
            </a:schemeClr>
          </a:solidFill>
          <a:ln w="19050">
            <a:solidFill>
              <a:schemeClr val="tx1"/>
            </a:solidFill>
          </a:ln>
        </p:spPr>
        <p:txBody>
          <a:bodyPr wrap="square" rtlCol="0">
            <a:spAutoFit/>
          </a:bodyPr>
          <a:lstStyle/>
          <a:p>
            <a:pPr algn="ctr"/>
            <a:endParaRPr lang="en-US" sz="2800" dirty="0" smtClean="0">
              <a:latin typeface="NikoshBAN" pitchFamily="2" charset="0"/>
              <a:cs typeface="NikoshBAN" pitchFamily="2" charset="0"/>
            </a:endParaRPr>
          </a:p>
          <a:p>
            <a:pPr algn="ctr"/>
            <a:r>
              <a:rPr lang="bn-BD" sz="2800" dirty="0" smtClean="0">
                <a:latin typeface="NikoshBAN" pitchFamily="2" charset="0"/>
                <a:cs typeface="NikoshBAN" pitchFamily="2" charset="0"/>
              </a:rPr>
              <a:t>ভেনচিত্রে</a:t>
            </a:r>
          </a:p>
          <a:p>
            <a:pPr algn="ctr"/>
            <a:r>
              <a:rPr lang="bn-BD" sz="2800" dirty="0" smtClean="0">
                <a:latin typeface="NikoshBAN" pitchFamily="2" charset="0"/>
                <a:cs typeface="NikoshBAN" pitchFamily="2" charset="0"/>
              </a:rPr>
              <a:t>সেট প্রক্রিয়া চিহ্ণিত কর।</a:t>
            </a:r>
            <a:endParaRPr lang="en-US" sz="2800" dirty="0" smtClean="0">
              <a:latin typeface="NikoshBAN" pitchFamily="2" charset="0"/>
              <a:cs typeface="NikoshBAN" pitchFamily="2" charset="0"/>
            </a:endParaRPr>
          </a:p>
          <a:p>
            <a:pPr algn="ctr"/>
            <a:endParaRPr lang="bn-BD" sz="2000" dirty="0" smtClean="0">
              <a:latin typeface="NikoshBAN" pitchFamily="2" charset="0"/>
              <a:cs typeface="NikoshBAN" pitchFamily="2" charset="0"/>
            </a:endParaRPr>
          </a:p>
        </p:txBody>
      </p:sp>
      <p:sp>
        <p:nvSpPr>
          <p:cNvPr id="18" name="Rectangle 17"/>
          <p:cNvSpPr/>
          <p:nvPr/>
        </p:nvSpPr>
        <p:spPr>
          <a:xfrm>
            <a:off x="602670" y="4087897"/>
            <a:ext cx="2597730" cy="2154747"/>
          </a:xfrm>
          <a:prstGeom prst="rect">
            <a:avLst/>
          </a:prstGeom>
          <a:gradFill flip="none" rotWithShape="1">
            <a:gsLst>
              <a:gs pos="0">
                <a:srgbClr val="00FF99">
                  <a:tint val="66000"/>
                  <a:satMod val="160000"/>
                </a:srgbClr>
              </a:gs>
              <a:gs pos="50000">
                <a:srgbClr val="00FF99">
                  <a:tint val="44500"/>
                  <a:satMod val="160000"/>
                </a:srgbClr>
              </a:gs>
              <a:gs pos="100000">
                <a:srgbClr val="00FF99">
                  <a:tint val="23500"/>
                  <a:satMod val="160000"/>
                </a:srgbClr>
              </a:gs>
            </a:gsLst>
            <a:lin ang="5400000" scaled="1"/>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719178" y="4115890"/>
            <a:ext cx="481222" cy="584775"/>
          </a:xfrm>
          <a:prstGeom prst="rect">
            <a:avLst/>
          </a:prstGeom>
          <a:noFill/>
        </p:spPr>
        <p:txBody>
          <a:bodyPr wrap="none" rtlCol="0">
            <a:spAutoFit/>
          </a:bodyPr>
          <a:lstStyle/>
          <a:p>
            <a:r>
              <a:rPr lang="en-US" sz="3200" b="1" dirty="0" smtClean="0">
                <a:latin typeface="Times New Roman" pitchFamily="18" charset="0"/>
                <a:cs typeface="Times New Roman" pitchFamily="18" charset="0"/>
              </a:rPr>
              <a:t>U</a:t>
            </a:r>
            <a:endParaRPr lang="en-US" sz="3200" b="1" dirty="0">
              <a:latin typeface="Times New Roman" pitchFamily="18" charset="0"/>
              <a:cs typeface="Times New Roman" pitchFamily="18" charset="0"/>
            </a:endParaRPr>
          </a:p>
        </p:txBody>
      </p:sp>
      <p:sp>
        <p:nvSpPr>
          <p:cNvPr id="20" name="Oval 19"/>
          <p:cNvSpPr/>
          <p:nvPr/>
        </p:nvSpPr>
        <p:spPr>
          <a:xfrm>
            <a:off x="1295400" y="4393009"/>
            <a:ext cx="1461660" cy="1447802"/>
          </a:xfrm>
          <a:prstGeom prst="ellipse">
            <a:avLst/>
          </a:prstGeom>
          <a:solidFill>
            <a:srgbClr val="FFBE3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Times New Roman" pitchFamily="18" charset="0"/>
                <a:cs typeface="Times New Roman" pitchFamily="18" charset="0"/>
              </a:rPr>
              <a:t>A</a:t>
            </a:r>
            <a:endParaRPr lang="en-US" sz="3600" dirty="0">
              <a:solidFill>
                <a:schemeClr val="tx1"/>
              </a:solidFill>
              <a:latin typeface="Times New Roman" pitchFamily="18" charset="0"/>
              <a:cs typeface="Times New Roman" pitchFamily="18" charset="0"/>
            </a:endParaRPr>
          </a:p>
        </p:txBody>
      </p:sp>
      <p:sp>
        <p:nvSpPr>
          <p:cNvPr id="22" name="TextBox 21"/>
          <p:cNvSpPr txBox="1"/>
          <p:nvPr/>
        </p:nvSpPr>
        <p:spPr>
          <a:xfrm>
            <a:off x="762000" y="5499278"/>
            <a:ext cx="654346"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a:t>
            </a:r>
            <a:r>
              <a:rPr lang="en-US" sz="3600" b="1" baseline="30000" dirty="0" smtClean="0">
                <a:latin typeface="Times New Roman" pitchFamily="18" charset="0"/>
                <a:cs typeface="Times New Roman" pitchFamily="18" charset="0"/>
              </a:rPr>
              <a:t>c</a:t>
            </a:r>
            <a:endParaRPr lang="en-US" sz="3600" b="1" dirty="0">
              <a:latin typeface="Times New Roman" pitchFamily="18" charset="0"/>
              <a:cs typeface="Times New Roman" pitchFamily="18" charset="0"/>
            </a:endParaRPr>
          </a:p>
        </p:txBody>
      </p:sp>
      <p:grpSp>
        <p:nvGrpSpPr>
          <p:cNvPr id="13" name="Group 12"/>
          <p:cNvGrpSpPr/>
          <p:nvPr/>
        </p:nvGrpSpPr>
        <p:grpSpPr>
          <a:xfrm>
            <a:off x="5926280" y="1268809"/>
            <a:ext cx="2653940" cy="2708884"/>
            <a:chOff x="5926280" y="1447800"/>
            <a:chExt cx="2653940" cy="2708884"/>
          </a:xfrm>
        </p:grpSpPr>
        <p:pic>
          <p:nvPicPr>
            <p:cNvPr id="8" name="Picture 7"/>
            <p:cNvPicPr>
              <a:picLocks noChangeAspect="1"/>
            </p:cNvPicPr>
            <p:nvPr/>
          </p:nvPicPr>
          <p:blipFill rotWithShape="1">
            <a:blip r:embed="rId3">
              <a:extLst>
                <a:ext uri="{28A0092B-C50C-407E-A947-70E740481C1C}">
                  <a14:useLocalDpi xmlns:a14="http://schemas.microsoft.com/office/drawing/2010/main" xmlns="" val="0"/>
                </a:ext>
              </a:extLst>
            </a:blip>
            <a:srcRect l="5533" t="-17832" r="6940" b="-12136"/>
            <a:stretch/>
          </p:blipFill>
          <p:spPr>
            <a:xfrm>
              <a:off x="5926280" y="1447800"/>
              <a:ext cx="2653940" cy="2708884"/>
            </a:xfrm>
            <a:prstGeom prst="rect">
              <a:avLst/>
            </a:prstGeom>
            <a:solidFill>
              <a:srgbClr val="66FFCC"/>
            </a:solidFill>
            <a:ln w="19050">
              <a:solidFill>
                <a:schemeClr val="tx1"/>
              </a:solidFill>
            </a:ln>
          </p:spPr>
        </p:pic>
        <p:sp>
          <p:nvSpPr>
            <p:cNvPr id="15" name="TextBox 14"/>
            <p:cNvSpPr txBox="1"/>
            <p:nvPr/>
          </p:nvSpPr>
          <p:spPr>
            <a:xfrm>
              <a:off x="8001000" y="1451948"/>
              <a:ext cx="518092" cy="646331"/>
            </a:xfrm>
            <a:prstGeom prst="rect">
              <a:avLst/>
            </a:prstGeom>
            <a:noFill/>
          </p:spPr>
          <p:txBody>
            <a:bodyPr wrap="none" rtlCol="0">
              <a:spAutoFit/>
            </a:bodyPr>
            <a:lstStyle/>
            <a:p>
              <a:pPr algn="ctr"/>
              <a:r>
                <a:rPr lang="en-US" sz="3600" dirty="0" smtClean="0">
                  <a:latin typeface="Times New Roman" pitchFamily="18" charset="0"/>
                  <a:cs typeface="Times New Roman" pitchFamily="18" charset="0"/>
                </a:rPr>
                <a:t>U</a:t>
              </a:r>
              <a:endParaRPr lang="en-US" sz="3600" dirty="0">
                <a:latin typeface="Times New Roman" pitchFamily="18" charset="0"/>
                <a:cs typeface="Times New Roman" pitchFamily="18" charset="0"/>
              </a:endParaRPr>
            </a:p>
          </p:txBody>
        </p:sp>
      </p:grpSp>
      <p:sp>
        <p:nvSpPr>
          <p:cNvPr id="2" name="Rectangle 1"/>
          <p:cNvSpPr/>
          <p:nvPr/>
        </p:nvSpPr>
        <p:spPr>
          <a:xfrm>
            <a:off x="609600" y="1268809"/>
            <a:ext cx="2590800" cy="2743201"/>
          </a:xfrm>
          <a:prstGeom prst="rect">
            <a:avLst/>
          </a:prstGeom>
          <a:solidFill>
            <a:srgbClr val="A5F7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2638771" y="1293634"/>
            <a:ext cx="481221" cy="584775"/>
          </a:xfrm>
          <a:prstGeom prst="rect">
            <a:avLst/>
          </a:prstGeom>
          <a:noFill/>
        </p:spPr>
        <p:txBody>
          <a:bodyPr wrap="none" rtlCol="0">
            <a:spAutoFit/>
          </a:bodyPr>
          <a:lstStyle/>
          <a:p>
            <a:pPr algn="ctr"/>
            <a:r>
              <a:rPr lang="en-US" sz="3200" dirty="0" smtClean="0">
                <a:latin typeface="Times New Roman" pitchFamily="18" charset="0"/>
                <a:cs typeface="Times New Roman" pitchFamily="18" charset="0"/>
              </a:rPr>
              <a:t>U</a:t>
            </a:r>
            <a:endParaRPr lang="en-US" sz="3200" dirty="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t="4493" r="7105"/>
          <a:stretch/>
        </p:blipFill>
        <p:spPr bwMode="auto">
          <a:xfrm>
            <a:off x="3276600" y="1219200"/>
            <a:ext cx="2574842" cy="27928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51" name="Group 50"/>
          <p:cNvGrpSpPr/>
          <p:nvPr/>
        </p:nvGrpSpPr>
        <p:grpSpPr>
          <a:xfrm>
            <a:off x="6742280" y="2020389"/>
            <a:ext cx="1008348" cy="1295401"/>
            <a:chOff x="6731395" y="2209800"/>
            <a:chExt cx="1008348" cy="1295401"/>
          </a:xfrm>
        </p:grpSpPr>
        <p:sp>
          <p:nvSpPr>
            <p:cNvPr id="33" name="Arc 32"/>
            <p:cNvSpPr/>
            <p:nvPr/>
          </p:nvSpPr>
          <p:spPr>
            <a:xfrm>
              <a:off x="6731395" y="2209801"/>
              <a:ext cx="914400" cy="1295400"/>
            </a:xfrm>
            <a:prstGeom prst="arc">
              <a:avLst>
                <a:gd name="adj1" fmla="val 16200000"/>
                <a:gd name="adj2" fmla="val 5487384"/>
              </a:avLst>
            </a:prstGeom>
            <a:solidFill>
              <a:srgbClr val="00FF00"/>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Arc 60"/>
            <p:cNvSpPr/>
            <p:nvPr/>
          </p:nvSpPr>
          <p:spPr>
            <a:xfrm flipH="1">
              <a:off x="6851138" y="2209800"/>
              <a:ext cx="888605" cy="1295400"/>
            </a:xfrm>
            <a:prstGeom prst="arc">
              <a:avLst>
                <a:gd name="adj1" fmla="val 16200000"/>
                <a:gd name="adj2" fmla="val 5487384"/>
              </a:avLst>
            </a:prstGeom>
            <a:solidFill>
              <a:srgbClr val="00FF00"/>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7" name="Oval 26"/>
          <p:cNvSpPr/>
          <p:nvPr/>
        </p:nvSpPr>
        <p:spPr>
          <a:xfrm>
            <a:off x="735932" y="1921952"/>
            <a:ext cx="1575134" cy="1468638"/>
          </a:xfrm>
          <a:prstGeom prst="ellipse">
            <a:avLst/>
          </a:prstGeom>
          <a:solidFill>
            <a:srgbClr val="F87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chemeClr val="tx1"/>
                </a:solidFill>
                <a:latin typeface="Times New Roman" pitchFamily="18" charset="0"/>
                <a:cs typeface="Times New Roman" pitchFamily="18" charset="0"/>
              </a:rPr>
              <a:t>A</a:t>
            </a:r>
          </a:p>
        </p:txBody>
      </p:sp>
      <p:sp>
        <p:nvSpPr>
          <p:cNvPr id="34" name="Oval 33"/>
          <p:cNvSpPr/>
          <p:nvPr/>
        </p:nvSpPr>
        <p:spPr>
          <a:xfrm>
            <a:off x="1549066" y="1933771"/>
            <a:ext cx="1575134" cy="1468638"/>
          </a:xfrm>
          <a:prstGeom prst="ellipse">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smtClean="0">
                <a:solidFill>
                  <a:schemeClr val="tx1"/>
                </a:solidFill>
                <a:latin typeface="Times New Roman" pitchFamily="18" charset="0"/>
                <a:cs typeface="Times New Roman" pitchFamily="18" charset="0"/>
              </a:rPr>
              <a:t>B</a:t>
            </a:r>
            <a:endParaRPr lang="en-US" sz="4000" b="1" dirty="0">
              <a:solidFill>
                <a:schemeClr val="tx1"/>
              </a:solidFill>
              <a:latin typeface="Times New Roman" pitchFamily="18" charset="0"/>
              <a:cs typeface="Times New Roman" pitchFamily="18" charset="0"/>
            </a:endParaRPr>
          </a:p>
        </p:txBody>
      </p:sp>
      <p:sp>
        <p:nvSpPr>
          <p:cNvPr id="35" name="Oval 34"/>
          <p:cNvSpPr/>
          <p:nvPr/>
        </p:nvSpPr>
        <p:spPr>
          <a:xfrm>
            <a:off x="1549066" y="1933771"/>
            <a:ext cx="1575134" cy="146863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smtClean="0">
                <a:solidFill>
                  <a:schemeClr val="tx1"/>
                </a:solidFill>
                <a:latin typeface="Times New Roman" pitchFamily="18" charset="0"/>
                <a:cs typeface="Times New Roman" pitchFamily="18" charset="0"/>
              </a:rPr>
              <a:t>B</a:t>
            </a:r>
            <a:endParaRPr lang="en-US" sz="4000" b="1" dirty="0">
              <a:solidFill>
                <a:schemeClr val="tx1"/>
              </a:solidFill>
              <a:latin typeface="Times New Roman" pitchFamily="18" charset="0"/>
              <a:cs typeface="Times New Roman" pitchFamily="18" charset="0"/>
            </a:endParaRPr>
          </a:p>
        </p:txBody>
      </p:sp>
      <p:sp>
        <p:nvSpPr>
          <p:cNvPr id="36" name="Oval 35"/>
          <p:cNvSpPr/>
          <p:nvPr/>
        </p:nvSpPr>
        <p:spPr>
          <a:xfrm>
            <a:off x="735932" y="1921952"/>
            <a:ext cx="1575134" cy="146863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chemeClr val="tx1"/>
                </a:solidFill>
                <a:latin typeface="Times New Roman" pitchFamily="18" charset="0"/>
                <a:cs typeface="Times New Roman" pitchFamily="18" charset="0"/>
              </a:rPr>
              <a:t>A</a:t>
            </a:r>
          </a:p>
        </p:txBody>
      </p:sp>
      <p:pic>
        <p:nvPicPr>
          <p:cNvPr id="6"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268621" y="4038206"/>
            <a:ext cx="2638425" cy="2266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 name="TextBox 28"/>
          <p:cNvSpPr txBox="1"/>
          <p:nvPr/>
        </p:nvSpPr>
        <p:spPr>
          <a:xfrm>
            <a:off x="598970" y="543580"/>
            <a:ext cx="7977726" cy="523220"/>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ln w="19050">
            <a:solidFill>
              <a:schemeClr val="tx1"/>
            </a:solidFill>
          </a:ln>
        </p:spPr>
        <p:txBody>
          <a:bodyPr wrap="square" rtlCol="0">
            <a:spAutoFit/>
          </a:bodyPr>
          <a:lstStyle/>
          <a:p>
            <a:pPr algn="ctr"/>
            <a:r>
              <a:rPr lang="bn-BD" sz="2800" dirty="0" smtClean="0">
                <a:latin typeface="NikoshBAN" pitchFamily="2" charset="0"/>
                <a:cs typeface="NikoshBAN" pitchFamily="2" charset="0"/>
              </a:rPr>
              <a:t>জোড়ায় কাজ</a:t>
            </a:r>
            <a:endParaRPr lang="en-US" sz="2800" dirty="0" smtClean="0">
              <a:latin typeface="NikoshBAN" pitchFamily="2" charset="0"/>
              <a:cs typeface="NikoshBAN" pitchFamily="2" charset="0"/>
            </a:endParaRPr>
          </a:p>
        </p:txBody>
      </p:sp>
      <p:sp>
        <p:nvSpPr>
          <p:cNvPr id="25" name="TextBox 24"/>
          <p:cNvSpPr txBox="1"/>
          <p:nvPr/>
        </p:nvSpPr>
        <p:spPr>
          <a:xfrm>
            <a:off x="4347222" y="4118746"/>
            <a:ext cx="481222" cy="584775"/>
          </a:xfrm>
          <a:prstGeom prst="rect">
            <a:avLst/>
          </a:prstGeom>
          <a:noFill/>
        </p:spPr>
        <p:txBody>
          <a:bodyPr wrap="none" rtlCol="0">
            <a:spAutoFit/>
          </a:bodyPr>
          <a:lstStyle/>
          <a:p>
            <a:r>
              <a:rPr lang="en-US" sz="3200" b="1" dirty="0" smtClean="0">
                <a:latin typeface="Times New Roman" pitchFamily="18" charset="0"/>
                <a:cs typeface="Times New Roman" pitchFamily="18" charset="0"/>
              </a:rPr>
              <a:t>U</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5137493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down)">
                                      <p:cBhvr>
                                        <p:cTn id="12" dur="10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wipe(up)">
                                      <p:cBhvr>
                                        <p:cTn id="39" dur="2000"/>
                                        <p:tgtEl>
                                          <p:spTgt spid="10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2000"/>
                                        <p:tgtEl>
                                          <p:spTgt spid="13"/>
                                        </p:tgtEl>
                                      </p:cBhvr>
                                    </p:animEffect>
                                  </p:childTnLst>
                                </p:cTn>
                              </p:par>
                              <p:par>
                                <p:cTn id="45" presetID="22" presetClass="entr" presetSubtype="1" fill="hold" nodeType="withEffect">
                                  <p:stCondLst>
                                    <p:cond delay="500"/>
                                  </p:stCondLst>
                                  <p:childTnLst>
                                    <p:set>
                                      <p:cBhvr>
                                        <p:cTn id="46" dur="1" fill="hold">
                                          <p:stCondLst>
                                            <p:cond delay="0"/>
                                          </p:stCondLst>
                                        </p:cTn>
                                        <p:tgtEl>
                                          <p:spTgt spid="51"/>
                                        </p:tgtEl>
                                        <p:attrNameLst>
                                          <p:attrName>style.visibility</p:attrName>
                                        </p:attrNameLst>
                                      </p:cBhvr>
                                      <p:to>
                                        <p:strVal val="visible"/>
                                      </p:to>
                                    </p:set>
                                    <p:animEffect transition="in" filter="wipe(up)">
                                      <p:cBhvr>
                                        <p:cTn id="47" dur="10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20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10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up)">
                                      <p:cBhvr>
                                        <p:cTn id="69" dur="10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wipe(up)">
                                      <p:cBhvr>
                                        <p:cTn id="74" dur="2000"/>
                                        <p:tgtEl>
                                          <p:spTgt spid="6"/>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down)">
                                      <p:cBhvr>
                                        <p:cTn id="79" dur="1000"/>
                                        <p:tgtEl>
                                          <p:spTgt spid="2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wipe(left)">
                                      <p:cBhvr>
                                        <p:cTn id="84" dur="2000"/>
                                        <p:tgtEl>
                                          <p:spTgt spid="30"/>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9">
                                            <p:bg/>
                                          </p:spTgt>
                                        </p:tgtEl>
                                        <p:attrNameLst>
                                          <p:attrName>style.visibility</p:attrName>
                                        </p:attrNameLst>
                                      </p:cBhvr>
                                      <p:to>
                                        <p:strVal val="visible"/>
                                      </p:to>
                                    </p:set>
                                    <p:animEffect transition="in" filter="wipe(left)">
                                      <p:cBhvr>
                                        <p:cTn id="89" dur="2000"/>
                                        <p:tgtEl>
                                          <p:spTgt spid="29">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8" grpId="0" animBg="1"/>
      <p:bldP spid="19" grpId="0"/>
      <p:bldP spid="20" grpId="0" animBg="1"/>
      <p:bldP spid="22" grpId="0"/>
      <p:bldP spid="2" grpId="0" animBg="1"/>
      <p:bldP spid="50" grpId="0"/>
      <p:bldP spid="27" grpId="0" animBg="1"/>
      <p:bldP spid="34" grpId="0" animBg="1"/>
      <p:bldP spid="35" grpId="0" animBg="1"/>
      <p:bldP spid="36" grpId="0" animBg="1"/>
      <p:bldP spid="29" grpId="0" build="p" animBg="1"/>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2487" y="616803"/>
            <a:ext cx="7605714" cy="830997"/>
          </a:xfrm>
          <a:prstGeom prst="rect">
            <a:avLst/>
          </a:prstGeom>
          <a:solidFill>
            <a:schemeClr val="accent6">
              <a:lumMod val="20000"/>
              <a:lumOff val="80000"/>
            </a:schemeClr>
          </a:solidFill>
          <a:ln w="19050">
            <a:solidFill>
              <a:schemeClr val="tx1"/>
            </a:solidFill>
          </a:ln>
        </p:spPr>
        <p:txBody>
          <a:bodyPr wrap="square">
            <a:spAutoFit/>
          </a:bodyPr>
          <a:lstStyle/>
          <a:p>
            <a:pPr algn="ctr"/>
            <a:r>
              <a:rPr lang="bn-BD" sz="4800" dirty="0" smtClean="0">
                <a:latin typeface="NikoshBAN" pitchFamily="2" charset="0"/>
                <a:cs typeface="NikoshBAN" pitchFamily="2" charset="0"/>
              </a:rPr>
              <a:t>দলীয় </a:t>
            </a:r>
            <a:r>
              <a:rPr lang="bn-BD" sz="4800" dirty="0">
                <a:latin typeface="NikoshBAN" pitchFamily="2" charset="0"/>
                <a:cs typeface="NikoshBAN" pitchFamily="2" charset="0"/>
              </a:rPr>
              <a:t>কাজ </a:t>
            </a:r>
            <a:endParaRPr lang="en-US" sz="4800" dirty="0">
              <a:latin typeface="NikoshBAN" pitchFamily="2" charset="0"/>
              <a:cs typeface="NikoshBAN" pitchFamily="2" charset="0"/>
            </a:endParaRPr>
          </a:p>
        </p:txBody>
      </p:sp>
      <p:sp>
        <p:nvSpPr>
          <p:cNvPr id="3" name="TextBox 2"/>
          <p:cNvSpPr txBox="1"/>
          <p:nvPr/>
        </p:nvSpPr>
        <p:spPr>
          <a:xfrm>
            <a:off x="852487" y="4508718"/>
            <a:ext cx="7605713" cy="1815882"/>
          </a:xfrm>
          <a:prstGeom prst="rect">
            <a:avLst/>
          </a:prstGeom>
          <a:solidFill>
            <a:schemeClr val="accent3">
              <a:lumMod val="20000"/>
              <a:lumOff val="80000"/>
            </a:schemeClr>
          </a:solidFill>
          <a:ln w="19050">
            <a:solidFill>
              <a:schemeClr val="tx1"/>
            </a:solidFill>
          </a:ln>
        </p:spPr>
        <p:txBody>
          <a:bodyPr wrap="square" rtlCol="0">
            <a:spAutoFit/>
          </a:bodyPr>
          <a:lstStyle/>
          <a:p>
            <a:endParaRPr lang="en-US" sz="2800" dirty="0" smtClean="0">
              <a:latin typeface="Times New Roman" pitchFamily="18" charset="0"/>
              <a:cs typeface="Times New Roman" pitchFamily="18" charset="0"/>
              <a:sym typeface="Symbol"/>
            </a:endParaRPr>
          </a:p>
          <a:p>
            <a:r>
              <a:rPr lang="en-US" sz="2800" dirty="0" smtClean="0">
                <a:latin typeface="Times New Roman" pitchFamily="18" charset="0"/>
                <a:cs typeface="Times New Roman" pitchFamily="18" charset="0"/>
                <a:sym typeface="Symbol"/>
              </a:rPr>
              <a:t>* P </a:t>
            </a:r>
            <a:r>
              <a:rPr lang="bn-BD" sz="2800" dirty="0" smtClean="0">
                <a:latin typeface="NikoshBAN" pitchFamily="2" charset="0"/>
                <a:cs typeface="NikoshBAN" pitchFamily="2" charset="0"/>
                <a:sym typeface="Symbol"/>
              </a:rPr>
              <a:t>এবং </a:t>
            </a:r>
            <a:r>
              <a:rPr lang="en-US" sz="2800" dirty="0" smtClean="0">
                <a:latin typeface="Times New Roman" pitchFamily="18" charset="0"/>
                <a:cs typeface="Times New Roman" pitchFamily="18" charset="0"/>
                <a:sym typeface="Symbol"/>
              </a:rPr>
              <a:t>Q</a:t>
            </a:r>
            <a:r>
              <a:rPr lang="bn-IN" sz="2800" dirty="0" smtClean="0">
                <a:latin typeface="Times New Roman" pitchFamily="18" charset="0"/>
                <a:cs typeface="Times New Roman" pitchFamily="18" charset="0"/>
                <a:sym typeface="Symbol"/>
              </a:rPr>
              <a:t> </a:t>
            </a:r>
            <a:r>
              <a:rPr lang="bn-IN" sz="2800" dirty="0" smtClean="0">
                <a:latin typeface="NikoshBAN" pitchFamily="2" charset="0"/>
                <a:cs typeface="NikoshBAN" pitchFamily="2" charset="0"/>
                <a:sym typeface="Symbol"/>
              </a:rPr>
              <a:t>যথাক্রমে  </a:t>
            </a:r>
            <a:r>
              <a:rPr lang="en-US" sz="2800" dirty="0" smtClean="0">
                <a:latin typeface="Times New Roman" pitchFamily="18" charset="0"/>
                <a:cs typeface="Times New Roman" pitchFamily="18" charset="0"/>
                <a:sym typeface="Symbol"/>
              </a:rPr>
              <a:t>21</a:t>
            </a:r>
            <a:r>
              <a:rPr lang="bn-IN" sz="2800" dirty="0" smtClean="0">
                <a:latin typeface="NikoshBAN" pitchFamily="2" charset="0"/>
                <a:cs typeface="NikoshBAN" pitchFamily="2" charset="0"/>
                <a:sym typeface="Symbol"/>
              </a:rPr>
              <a:t> ও  </a:t>
            </a:r>
            <a:r>
              <a:rPr lang="en-US" sz="2800" dirty="0" smtClean="0">
                <a:latin typeface="Times New Roman" pitchFamily="18" charset="0"/>
                <a:cs typeface="Times New Roman" pitchFamily="18" charset="0"/>
                <a:sym typeface="Symbol"/>
              </a:rPr>
              <a:t>35</a:t>
            </a:r>
            <a:r>
              <a:rPr lang="bn-IN" sz="2800" dirty="0" smtClean="0">
                <a:latin typeface="NikoshBAN" pitchFamily="2" charset="0"/>
                <a:cs typeface="NikoshBAN" pitchFamily="2" charset="0"/>
                <a:sym typeface="Symbol"/>
              </a:rPr>
              <a:t> এর সকল গুণনীয়কের সেট হলে, </a:t>
            </a:r>
            <a:endParaRPr lang="en-US" sz="2800" dirty="0" smtClean="0">
              <a:latin typeface="NikoshBAN" pitchFamily="2" charset="0"/>
              <a:cs typeface="NikoshBAN" pitchFamily="2" charset="0"/>
              <a:sym typeface="Symbol"/>
            </a:endParaRPr>
          </a:p>
          <a:p>
            <a:r>
              <a:rPr lang="en-US" sz="2800" dirty="0" smtClean="0">
                <a:latin typeface="Times New Roman" pitchFamily="18" charset="0"/>
                <a:cs typeface="Times New Roman" pitchFamily="18" charset="0"/>
                <a:sym typeface="Symbol"/>
              </a:rPr>
              <a:t>     PQ</a:t>
            </a:r>
            <a:r>
              <a:rPr lang="bn-IN" sz="2800" dirty="0" smtClean="0">
                <a:latin typeface="NikoshBAN" pitchFamily="2" charset="0"/>
                <a:cs typeface="NikoshBAN" pitchFamily="2" charset="0"/>
                <a:sym typeface="Symbol"/>
              </a:rPr>
              <a:t> এবং</a:t>
            </a:r>
            <a:r>
              <a:rPr lang="bn-BD" sz="2800" dirty="0" smtClean="0">
                <a:latin typeface="NikoshBAN" pitchFamily="2" charset="0"/>
                <a:cs typeface="NikoshBAN" pitchFamily="2" charset="0"/>
                <a:sym typeface="Symbol"/>
              </a:rPr>
              <a:t> </a:t>
            </a:r>
            <a:r>
              <a:rPr lang="en-US" sz="2800" dirty="0" smtClean="0">
                <a:latin typeface="Times New Roman" pitchFamily="18" charset="0"/>
                <a:cs typeface="Times New Roman" pitchFamily="18" charset="0"/>
                <a:sym typeface="Symbol"/>
              </a:rPr>
              <a:t>PQ</a:t>
            </a:r>
            <a:r>
              <a:rPr lang="bn-BD" sz="2800" dirty="0" smtClean="0">
                <a:latin typeface="NikoshBAN" pitchFamily="2" charset="0"/>
                <a:cs typeface="NikoshBAN" pitchFamily="2" charset="0"/>
                <a:sym typeface="Symbol"/>
              </a:rPr>
              <a:t> নির্ণয়</a:t>
            </a:r>
            <a:r>
              <a:rPr lang="en-US" sz="2800" dirty="0" smtClean="0">
                <a:latin typeface="NikoshBAN" pitchFamily="2" charset="0"/>
                <a:cs typeface="NikoshBAN" pitchFamily="2" charset="0"/>
                <a:sym typeface="Symbol"/>
              </a:rPr>
              <a:t> </a:t>
            </a:r>
            <a:r>
              <a:rPr lang="bn-BD" sz="2800" dirty="0" smtClean="0">
                <a:latin typeface="NikoshBAN" pitchFamily="2" charset="0"/>
                <a:cs typeface="NikoshBAN" pitchFamily="2" charset="0"/>
                <a:sym typeface="Symbol"/>
              </a:rPr>
              <a:t>কর।</a:t>
            </a:r>
            <a:r>
              <a:rPr lang="en-US" sz="2800" dirty="0" smtClean="0">
                <a:latin typeface="NikoshBAN" pitchFamily="2" charset="0"/>
                <a:cs typeface="NikoshBAN" pitchFamily="2" charset="0"/>
                <a:sym typeface="Symbol"/>
              </a:rPr>
              <a:t>   </a:t>
            </a:r>
          </a:p>
          <a:p>
            <a:endParaRPr lang="en-US"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52488" y="1571625"/>
            <a:ext cx="7605712" cy="2771775"/>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2494749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outVertical)">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wipe(left)">
                                      <p:cBhvr>
                                        <p:cTn id="17" dur="2000"/>
                                        <p:tgtEl>
                                          <p:spTgt spid="3">
                                            <p:bg/>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2000"/>
                                        <p:tgtEl>
                                          <p:spTgt spid="3">
                                            <p:txEl>
                                              <p:pRg st="1" end="1"/>
                                            </p:txEl>
                                          </p:spTgt>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848599" cy="830997"/>
          </a:xfrm>
          <a:prstGeom prst="rect">
            <a:avLst/>
          </a:prstGeom>
          <a:solidFill>
            <a:srgbClr val="33FFAC"/>
          </a:solidFill>
          <a:ln w="19050">
            <a:solidFill>
              <a:schemeClr val="tx1"/>
            </a:solidFill>
          </a:ln>
        </p:spPr>
        <p:txBody>
          <a:bodyPr wrap="square" rtlCol="0">
            <a:spAutoFit/>
          </a:bodyPr>
          <a:lstStyle/>
          <a:p>
            <a:pPr algn="ctr"/>
            <a:r>
              <a:rPr lang="bn-BD" sz="4800" dirty="0" smtClean="0">
                <a:latin typeface="NikoshBAN" pitchFamily="2" charset="0"/>
                <a:cs typeface="NikoshBAN" pitchFamily="2" charset="0"/>
              </a:rPr>
              <a:t>মূল্যায়ন</a:t>
            </a:r>
            <a:endParaRPr lang="en-US" sz="4800" dirty="0">
              <a:latin typeface="NikoshBAN" pitchFamily="2" charset="0"/>
              <a:cs typeface="NikoshBAN" pitchFamily="2" charset="0"/>
            </a:endParaRPr>
          </a:p>
        </p:txBody>
      </p:sp>
      <p:sp>
        <p:nvSpPr>
          <p:cNvPr id="3" name="TextBox 2"/>
          <p:cNvSpPr txBox="1"/>
          <p:nvPr/>
        </p:nvSpPr>
        <p:spPr>
          <a:xfrm>
            <a:off x="584200" y="1404257"/>
            <a:ext cx="7873999" cy="5016758"/>
          </a:xfrm>
          <a:prstGeom prst="rect">
            <a:avLst/>
          </a:prstGeom>
          <a:solidFill>
            <a:schemeClr val="tx2">
              <a:lumMod val="10000"/>
              <a:lumOff val="90000"/>
            </a:schemeClr>
          </a:solidFill>
          <a:ln w="19050">
            <a:solidFill>
              <a:schemeClr val="tx1"/>
            </a:solidFill>
          </a:ln>
        </p:spPr>
        <p:txBody>
          <a:bodyPr wrap="square" rtlCol="0">
            <a:spAutoFit/>
          </a:bodyPr>
          <a:lstStyle/>
          <a:p>
            <a:r>
              <a:rPr lang="bn-BD"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C</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sym typeface="Symbol"/>
              </a:rPr>
              <a:t></a:t>
            </a:r>
            <a:r>
              <a:rPr lang="en-US" sz="3200" dirty="0" err="1" smtClean="0">
                <a:latin typeface="Times New Roman" pitchFamily="18" charset="0"/>
                <a:cs typeface="Times New Roman" pitchFamily="18" charset="0"/>
                <a:sym typeface="Symbol"/>
              </a:rPr>
              <a:t>a,b</a:t>
            </a:r>
            <a:r>
              <a:rPr lang="en-US" sz="3200" dirty="0" smtClean="0">
                <a:latin typeface="Times New Roman" pitchFamily="18" charset="0"/>
                <a:cs typeface="Times New Roman" pitchFamily="18" charset="0"/>
                <a:sym typeface="Symbol"/>
              </a:rPr>
              <a:t></a:t>
            </a:r>
            <a:r>
              <a:rPr lang="bn-IN" sz="3200" dirty="0" smtClean="0">
                <a:latin typeface="Times New Roman" pitchFamily="18" charset="0"/>
                <a:cs typeface="Times New Roman" pitchFamily="18" charset="0"/>
                <a:sym typeface="Symbol"/>
              </a:rPr>
              <a:t> </a:t>
            </a:r>
            <a:r>
              <a:rPr lang="bn-BD" sz="3200" dirty="0" smtClean="0">
                <a:latin typeface="NikoshBAN" pitchFamily="2" charset="0"/>
                <a:cs typeface="NikoshBAN" pitchFamily="2" charset="0"/>
                <a:sym typeface="Symbol"/>
              </a:rPr>
              <a:t>এর উপসেটগুল</a:t>
            </a:r>
            <a:r>
              <a:rPr lang="bn-IN" sz="3200" dirty="0" smtClean="0">
                <a:latin typeface="NikoshBAN" pitchFamily="2" charset="0"/>
                <a:cs typeface="NikoshBAN" pitchFamily="2" charset="0"/>
                <a:sym typeface="Symbol"/>
              </a:rPr>
              <a:t>ো কী কী ?</a:t>
            </a:r>
            <a:endParaRPr lang="bn-BD" sz="3200" dirty="0" smtClean="0">
              <a:latin typeface="NikoshBAN" pitchFamily="2" charset="0"/>
              <a:cs typeface="NikoshBAN" pitchFamily="2" charset="0"/>
              <a:sym typeface="Symbol"/>
            </a:endParaRPr>
          </a:p>
          <a:p>
            <a:r>
              <a:rPr lang="bn-BD" sz="3200" dirty="0" smtClean="0">
                <a:latin typeface="NikoshBAN" pitchFamily="2" charset="0"/>
                <a:cs typeface="NikoshBAN" pitchFamily="2" charset="0"/>
                <a:sym typeface="Symbol"/>
              </a:rPr>
              <a:t>** </a:t>
            </a:r>
            <a:r>
              <a:rPr lang="en-US" sz="3200" dirty="0" smtClean="0">
                <a:solidFill>
                  <a:srgbClr val="0000FF"/>
                </a:solidFill>
                <a:latin typeface="Times New Roman" pitchFamily="18" charset="0"/>
                <a:cs typeface="Times New Roman" pitchFamily="18" charset="0"/>
                <a:sym typeface="Symbol"/>
              </a:rPr>
              <a:t></a:t>
            </a:r>
            <a:r>
              <a:rPr lang="en-US" sz="3200" dirty="0">
                <a:solidFill>
                  <a:srgbClr val="0000FF"/>
                </a:solidFill>
                <a:latin typeface="Times New Roman" pitchFamily="18" charset="0"/>
                <a:cs typeface="Times New Roman" pitchFamily="18" charset="0"/>
                <a:sym typeface="Symbol"/>
              </a:rPr>
              <a:t>a</a:t>
            </a:r>
            <a:r>
              <a:rPr lang="en-US" sz="3200" dirty="0" smtClean="0">
                <a:solidFill>
                  <a:srgbClr val="0000FF"/>
                </a:solidFill>
                <a:latin typeface="Times New Roman" pitchFamily="18" charset="0"/>
                <a:cs typeface="Times New Roman" pitchFamily="18" charset="0"/>
                <a:sym typeface="Symbol"/>
              </a:rPr>
              <a:t>,b,</a:t>
            </a:r>
            <a:r>
              <a:rPr lang="en-US" sz="3200" dirty="0" err="1" smtClean="0">
                <a:solidFill>
                  <a:srgbClr val="0000FF"/>
                </a:solidFill>
                <a:latin typeface="Times New Roman" pitchFamily="18" charset="0"/>
                <a:cs typeface="Times New Roman" pitchFamily="18" charset="0"/>
                <a:sym typeface="Symbol"/>
              </a:rPr>
              <a:t>a,b</a:t>
            </a:r>
            <a:r>
              <a:rPr lang="en-US" sz="3200" dirty="0" smtClean="0">
                <a:solidFill>
                  <a:srgbClr val="0000FF"/>
                </a:solidFill>
                <a:latin typeface="Times New Roman" pitchFamily="18" charset="0"/>
                <a:cs typeface="Times New Roman" pitchFamily="18" charset="0"/>
                <a:sym typeface="Symbol"/>
              </a:rPr>
              <a:t>,</a:t>
            </a:r>
            <a:r>
              <a:rPr lang="bn-BD" sz="3200" dirty="0" smtClean="0">
                <a:solidFill>
                  <a:srgbClr val="0000FF"/>
                </a:solidFill>
                <a:latin typeface="Times New Roman" pitchFamily="18" charset="0"/>
                <a:cs typeface="Times New Roman" pitchFamily="18" charset="0"/>
                <a:sym typeface="Symbol"/>
              </a:rPr>
              <a:t>     </a:t>
            </a:r>
            <a:endParaRPr lang="bn-BD" sz="3200" dirty="0">
              <a:solidFill>
                <a:srgbClr val="0000FF"/>
              </a:solidFill>
              <a:latin typeface="Times New Roman" pitchFamily="18" charset="0"/>
              <a:cs typeface="NikoshBAN" pitchFamily="2" charset="0"/>
              <a:sym typeface="Symbol"/>
            </a:endParaRPr>
          </a:p>
          <a:p>
            <a:r>
              <a:rPr lang="bn-BD" sz="3200" dirty="0" smtClean="0">
                <a:latin typeface="Times New Roman" pitchFamily="18" charset="0"/>
                <a:cs typeface="NikoshBAN" pitchFamily="2" charset="0"/>
                <a:sym typeface="Symbol"/>
              </a:rPr>
              <a:t> * </a:t>
            </a:r>
            <a:r>
              <a:rPr lang="en-US" sz="3200" dirty="0" smtClean="0">
                <a:latin typeface="Times New Roman" pitchFamily="18" charset="0"/>
                <a:cs typeface="NikoshBAN" pitchFamily="2" charset="0"/>
                <a:sym typeface="Symbol"/>
              </a:rPr>
              <a:t>AB </a:t>
            </a:r>
            <a:r>
              <a:rPr lang="en-US" sz="3200" b="1" dirty="0" smtClean="0">
                <a:latin typeface="Times New Roman" pitchFamily="18" charset="0"/>
                <a:cs typeface="NikoshBAN" pitchFamily="2" charset="0"/>
                <a:sym typeface="Symbol"/>
              </a:rPr>
              <a:t>=</a:t>
            </a:r>
            <a:r>
              <a:rPr lang="en-US" sz="3200" dirty="0" smtClean="0">
                <a:latin typeface="Times New Roman" pitchFamily="18" charset="0"/>
                <a:cs typeface="NikoshBAN" pitchFamily="2" charset="0"/>
                <a:sym typeface="Symbol"/>
              </a:rPr>
              <a:t>  </a:t>
            </a:r>
            <a:r>
              <a:rPr lang="bn-BD" sz="3200" dirty="0" smtClean="0">
                <a:latin typeface="NikoshBAN" pitchFamily="2" charset="0"/>
                <a:cs typeface="NikoshBAN" pitchFamily="2" charset="0"/>
                <a:sym typeface="Symbol"/>
              </a:rPr>
              <a:t>হলে</a:t>
            </a:r>
            <a:r>
              <a:rPr lang="en-US" sz="3200" dirty="0" smtClean="0">
                <a:latin typeface="NikoshBAN" pitchFamily="2" charset="0"/>
                <a:cs typeface="NikoshBAN" pitchFamily="2" charset="0"/>
                <a:sym typeface="Symbol"/>
              </a:rPr>
              <a:t>, </a:t>
            </a:r>
            <a:r>
              <a:rPr lang="en-US" sz="3200" dirty="0" smtClean="0">
                <a:latin typeface="Times New Roman" pitchFamily="18" charset="0"/>
                <a:cs typeface="NikoshBAN" pitchFamily="2" charset="0"/>
                <a:sym typeface="Symbol"/>
              </a:rPr>
              <a:t> A </a:t>
            </a:r>
            <a:r>
              <a:rPr lang="bn-BD" sz="3200" dirty="0" smtClean="0">
                <a:latin typeface="NikoshBAN" pitchFamily="2" charset="0"/>
                <a:cs typeface="NikoshBAN" pitchFamily="2" charset="0"/>
                <a:sym typeface="Symbol"/>
              </a:rPr>
              <a:t>ও</a:t>
            </a:r>
            <a:r>
              <a:rPr lang="en-US" sz="3200" dirty="0" smtClean="0">
                <a:latin typeface="Times New Roman" pitchFamily="18" charset="0"/>
                <a:cs typeface="NikoshBAN" pitchFamily="2" charset="0"/>
                <a:sym typeface="Symbol"/>
              </a:rPr>
              <a:t>  B</a:t>
            </a:r>
            <a:r>
              <a:rPr lang="bn-BD" sz="3200" dirty="0" smtClean="0">
                <a:latin typeface="Times New Roman" pitchFamily="18" charset="0"/>
                <a:cs typeface="NikoshBAN" pitchFamily="2" charset="0"/>
                <a:sym typeface="Symbol"/>
              </a:rPr>
              <a:t> এর মধ্যে সম্পর্ক কী?</a:t>
            </a:r>
          </a:p>
          <a:p>
            <a:r>
              <a:rPr lang="bn-BD" sz="3200" dirty="0" smtClean="0">
                <a:latin typeface="Times New Roman" pitchFamily="18" charset="0"/>
                <a:cs typeface="NikoshBAN" pitchFamily="2" charset="0"/>
                <a:sym typeface="Symbol"/>
              </a:rPr>
              <a:t>** </a:t>
            </a:r>
            <a:r>
              <a:rPr lang="en-US" sz="3200" dirty="0">
                <a:solidFill>
                  <a:srgbClr val="0000FF"/>
                </a:solidFill>
                <a:latin typeface="Times New Roman" pitchFamily="18" charset="0"/>
                <a:cs typeface="NikoshBAN" pitchFamily="2" charset="0"/>
                <a:sym typeface="Symbol"/>
              </a:rPr>
              <a:t>A </a:t>
            </a:r>
            <a:r>
              <a:rPr lang="bn-BD" sz="3200" dirty="0">
                <a:solidFill>
                  <a:srgbClr val="0000FF"/>
                </a:solidFill>
                <a:latin typeface="NikoshBAN" pitchFamily="2" charset="0"/>
                <a:cs typeface="NikoshBAN" pitchFamily="2" charset="0"/>
                <a:sym typeface="Symbol"/>
              </a:rPr>
              <a:t>ও</a:t>
            </a:r>
            <a:r>
              <a:rPr lang="en-US" sz="3200" dirty="0">
                <a:solidFill>
                  <a:srgbClr val="0000FF"/>
                </a:solidFill>
                <a:latin typeface="Times New Roman" pitchFamily="18" charset="0"/>
                <a:cs typeface="NikoshBAN" pitchFamily="2" charset="0"/>
                <a:sym typeface="Symbol"/>
              </a:rPr>
              <a:t> </a:t>
            </a:r>
            <a:r>
              <a:rPr lang="en-US" sz="3200" dirty="0" smtClean="0">
                <a:solidFill>
                  <a:srgbClr val="0000FF"/>
                </a:solidFill>
                <a:latin typeface="Times New Roman" pitchFamily="18" charset="0"/>
                <a:cs typeface="NikoshBAN" pitchFamily="2" charset="0"/>
                <a:sym typeface="Symbol"/>
              </a:rPr>
              <a:t> B</a:t>
            </a:r>
            <a:r>
              <a:rPr lang="bn-BD" sz="3200" dirty="0" smtClean="0">
                <a:solidFill>
                  <a:srgbClr val="0000FF"/>
                </a:solidFill>
                <a:latin typeface="Times New Roman" pitchFamily="18" charset="0"/>
                <a:cs typeface="NikoshBAN" pitchFamily="2" charset="0"/>
                <a:sym typeface="Symbol"/>
              </a:rPr>
              <a:t> পরস্পর নিচ্ছেদ সেট। </a:t>
            </a:r>
          </a:p>
          <a:p>
            <a:r>
              <a:rPr lang="bn-BD" sz="3200" dirty="0" smtClean="0">
                <a:latin typeface="Times New Roman" pitchFamily="18" charset="0"/>
                <a:cs typeface="NikoshBAN" pitchFamily="2" charset="0"/>
                <a:sym typeface="Symbol"/>
              </a:rPr>
              <a:t>*</a:t>
            </a:r>
            <a:r>
              <a:rPr lang="en-US" sz="3200" dirty="0" smtClean="0">
                <a:latin typeface="Times New Roman" pitchFamily="18" charset="0"/>
                <a:cs typeface="NikoshBAN" pitchFamily="2" charset="0"/>
                <a:sym typeface="Symbol"/>
              </a:rPr>
              <a:t>P </a:t>
            </a:r>
            <a:r>
              <a:rPr lang="en-US" sz="3200" b="1" dirty="0" smtClean="0">
                <a:latin typeface="Times New Roman" pitchFamily="18" charset="0"/>
                <a:cs typeface="NikoshBAN" pitchFamily="2" charset="0"/>
                <a:sym typeface="Symbol"/>
              </a:rPr>
              <a:t>=</a:t>
            </a:r>
            <a:r>
              <a:rPr lang="en-US" sz="3200" dirty="0" smtClean="0">
                <a:latin typeface="Times New Roman" pitchFamily="18" charset="0"/>
                <a:cs typeface="NikoshBAN" pitchFamily="2" charset="0"/>
                <a:sym typeface="Symbol"/>
              </a:rPr>
              <a:t> 2,3</a:t>
            </a:r>
            <a:r>
              <a:rPr lang="bn-IN" sz="3200" dirty="0" smtClean="0">
                <a:latin typeface="Times New Roman" pitchFamily="18" charset="0"/>
                <a:cs typeface="NikoshBAN" pitchFamily="2" charset="0"/>
                <a:sym typeface="Symbol"/>
              </a:rPr>
              <a:t>,</a:t>
            </a:r>
            <a:r>
              <a:rPr lang="en-US" sz="3200" dirty="0" smtClean="0">
                <a:latin typeface="Times New Roman" pitchFamily="18" charset="0"/>
                <a:cs typeface="Times New Roman" pitchFamily="18" charset="0"/>
                <a:sym typeface="Symbol"/>
              </a:rPr>
              <a:t>4</a:t>
            </a:r>
            <a:r>
              <a:rPr lang="en-US" sz="3200" dirty="0" smtClean="0">
                <a:latin typeface="Times New Roman" pitchFamily="18" charset="0"/>
                <a:cs typeface="NikoshBAN" pitchFamily="2" charset="0"/>
                <a:sym typeface="Symbol"/>
              </a:rPr>
              <a:t>, Q </a:t>
            </a:r>
            <a:r>
              <a:rPr lang="en-US" sz="3200" b="1" dirty="0" smtClean="0">
                <a:latin typeface="Times New Roman" pitchFamily="18" charset="0"/>
                <a:cs typeface="NikoshBAN" pitchFamily="2" charset="0"/>
                <a:sym typeface="Symbol"/>
              </a:rPr>
              <a:t>=</a:t>
            </a:r>
            <a:r>
              <a:rPr lang="en-US" sz="3200" dirty="0" smtClean="0">
                <a:latin typeface="Times New Roman" pitchFamily="18" charset="0"/>
                <a:cs typeface="NikoshBAN" pitchFamily="2" charset="0"/>
                <a:sym typeface="Symbol"/>
              </a:rPr>
              <a:t> </a:t>
            </a:r>
            <a:r>
              <a:rPr lang="en-US" sz="3200" dirty="0">
                <a:latin typeface="Times New Roman" pitchFamily="18" charset="0"/>
                <a:cs typeface="NikoshBAN" pitchFamily="2" charset="0"/>
                <a:sym typeface="Symbol"/>
              </a:rPr>
              <a:t>3</a:t>
            </a:r>
            <a:r>
              <a:rPr lang="en-US" sz="3200" dirty="0" smtClean="0">
                <a:latin typeface="Times New Roman" pitchFamily="18" charset="0"/>
                <a:cs typeface="NikoshBAN" pitchFamily="2" charset="0"/>
                <a:sym typeface="Symbol"/>
              </a:rPr>
              <a:t>,x,y</a:t>
            </a:r>
            <a:r>
              <a:rPr lang="bn-BD" sz="3200" dirty="0" smtClean="0">
                <a:latin typeface="NikoshBAN" pitchFamily="2" charset="0"/>
                <a:cs typeface="NikoshBAN" pitchFamily="2" charset="0"/>
                <a:sym typeface="Symbol"/>
              </a:rPr>
              <a:t>হলে</a:t>
            </a:r>
            <a:r>
              <a:rPr lang="en-US" sz="3200" dirty="0" smtClean="0">
                <a:latin typeface="NikoshBAN" pitchFamily="2" charset="0"/>
                <a:cs typeface="NikoshBAN" pitchFamily="2" charset="0"/>
                <a:sym typeface="Symbol"/>
              </a:rPr>
              <a:t>,</a:t>
            </a:r>
            <a:r>
              <a:rPr lang="bn-BD" sz="3200" dirty="0" smtClean="0">
                <a:latin typeface="NikoshBAN" pitchFamily="2" charset="0"/>
                <a:cs typeface="NikoshBAN" pitchFamily="2" charset="0"/>
                <a:sym typeface="Symbol"/>
              </a:rPr>
              <a:t> </a:t>
            </a:r>
            <a:r>
              <a:rPr lang="en-US" sz="3200" dirty="0" smtClean="0">
                <a:latin typeface="Times New Roman" pitchFamily="18" charset="0"/>
                <a:cs typeface="Times New Roman" pitchFamily="18" charset="0"/>
                <a:sym typeface="Symbol"/>
              </a:rPr>
              <a:t>PQ</a:t>
            </a:r>
            <a:r>
              <a:rPr lang="bn-BD" sz="3200" dirty="0" smtClean="0">
                <a:latin typeface="NikoshBAN" pitchFamily="2" charset="0"/>
                <a:cs typeface="NikoshBAN" pitchFamily="2" charset="0"/>
                <a:sym typeface="Symbol"/>
              </a:rPr>
              <a:t> নির্ণয় কর।</a:t>
            </a:r>
            <a:endParaRPr lang="en-US" sz="3200" dirty="0" smtClean="0">
              <a:latin typeface="NikoshBAN" pitchFamily="2" charset="0"/>
              <a:cs typeface="NikoshBAN" pitchFamily="2" charset="0"/>
              <a:sym typeface="Symbol"/>
            </a:endParaRPr>
          </a:p>
          <a:p>
            <a:r>
              <a:rPr lang="en-US" sz="3200" dirty="0" smtClean="0">
                <a:latin typeface="NikoshBAN" pitchFamily="2" charset="0"/>
                <a:cs typeface="NikoshBAN" pitchFamily="2" charset="0"/>
                <a:sym typeface="Symbol"/>
              </a:rPr>
              <a:t>**</a:t>
            </a:r>
            <a:r>
              <a:rPr lang="en-US" sz="3200" dirty="0" smtClean="0">
                <a:latin typeface="Times New Roman" pitchFamily="18" charset="0"/>
                <a:cs typeface="NikoshBAN" pitchFamily="2" charset="0"/>
                <a:sym typeface="Symbol"/>
              </a:rPr>
              <a:t> </a:t>
            </a:r>
            <a:r>
              <a:rPr lang="en-US" sz="3200" dirty="0" smtClean="0">
                <a:solidFill>
                  <a:srgbClr val="0000FF"/>
                </a:solidFill>
                <a:latin typeface="Times New Roman" pitchFamily="18" charset="0"/>
                <a:cs typeface="Times New Roman" pitchFamily="18" charset="0"/>
                <a:sym typeface="Symbol"/>
              </a:rPr>
              <a:t>PQ </a:t>
            </a:r>
            <a:r>
              <a:rPr lang="en-US" sz="3200" b="1" dirty="0" smtClean="0">
                <a:solidFill>
                  <a:srgbClr val="0000FF"/>
                </a:solidFill>
                <a:latin typeface="Times New Roman" pitchFamily="18" charset="0"/>
                <a:cs typeface="Times New Roman" pitchFamily="18" charset="0"/>
                <a:sym typeface="Symbol"/>
              </a:rPr>
              <a:t>=</a:t>
            </a:r>
            <a:r>
              <a:rPr lang="en-US" sz="3200" dirty="0" smtClean="0">
                <a:solidFill>
                  <a:srgbClr val="0000FF"/>
                </a:solidFill>
                <a:latin typeface="Times New Roman" pitchFamily="18" charset="0"/>
                <a:cs typeface="Times New Roman" pitchFamily="18" charset="0"/>
                <a:sym typeface="Symbol"/>
              </a:rPr>
              <a:t>  2,</a:t>
            </a:r>
            <a:r>
              <a:rPr lang="bn-IN" sz="3200" dirty="0" smtClean="0">
                <a:solidFill>
                  <a:srgbClr val="0000FF"/>
                </a:solidFill>
                <a:latin typeface="Times New Roman" pitchFamily="18" charset="0"/>
                <a:cs typeface="Times New Roman" pitchFamily="18" charset="0"/>
                <a:sym typeface="Symbol"/>
              </a:rPr>
              <a:t> </a:t>
            </a:r>
            <a:r>
              <a:rPr lang="en-US" sz="3200" dirty="0" smtClean="0">
                <a:solidFill>
                  <a:srgbClr val="0000FF"/>
                </a:solidFill>
                <a:latin typeface="Times New Roman" pitchFamily="18" charset="0"/>
                <a:cs typeface="Times New Roman" pitchFamily="18" charset="0"/>
                <a:sym typeface="Symbol"/>
              </a:rPr>
              <a:t>3,</a:t>
            </a:r>
            <a:r>
              <a:rPr lang="bn-IN" sz="3200" dirty="0" smtClean="0">
                <a:solidFill>
                  <a:srgbClr val="0000FF"/>
                </a:solidFill>
                <a:latin typeface="Times New Roman" pitchFamily="18" charset="0"/>
                <a:cs typeface="Times New Roman" pitchFamily="18" charset="0"/>
                <a:sym typeface="Symbol"/>
              </a:rPr>
              <a:t> </a:t>
            </a:r>
            <a:r>
              <a:rPr lang="en-US" sz="3200" dirty="0" smtClean="0">
                <a:solidFill>
                  <a:srgbClr val="0000FF"/>
                </a:solidFill>
                <a:latin typeface="Times New Roman" pitchFamily="18" charset="0"/>
                <a:cs typeface="Times New Roman" pitchFamily="18" charset="0"/>
                <a:sym typeface="Symbol"/>
              </a:rPr>
              <a:t>4, x, y </a:t>
            </a:r>
            <a:endParaRPr lang="bn-BD" sz="3200" dirty="0" smtClean="0">
              <a:solidFill>
                <a:srgbClr val="0000FF"/>
              </a:solidFill>
              <a:latin typeface="Times New Roman" pitchFamily="18" charset="0"/>
              <a:cs typeface="Times New Roman" pitchFamily="18" charset="0"/>
              <a:sym typeface="Symbol"/>
            </a:endParaRPr>
          </a:p>
          <a:p>
            <a:r>
              <a:rPr lang="en-US" sz="3200" dirty="0" smtClean="0">
                <a:latin typeface="Times New Roman" pitchFamily="18" charset="0"/>
                <a:cs typeface="Times New Roman" pitchFamily="18" charset="0"/>
                <a:sym typeface="Symbol"/>
              </a:rPr>
              <a:t>*U </a:t>
            </a:r>
            <a:r>
              <a:rPr lang="en-US" sz="3200" b="1" dirty="0" smtClean="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sym typeface="Symbol"/>
              </a:rPr>
              <a:t> 1,2,3,4,5,6, A</a:t>
            </a:r>
            <a:r>
              <a:rPr lang="en-US" sz="3200" b="1" dirty="0" smtClean="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sym typeface="Symbol"/>
              </a:rPr>
              <a:t>2,3,4</a:t>
            </a:r>
            <a:r>
              <a:rPr lang="bn-BD" sz="3200" dirty="0" smtClean="0">
                <a:latin typeface="NikoshBAN" pitchFamily="2" charset="0"/>
                <a:cs typeface="NikoshBAN" pitchFamily="2" charset="0"/>
                <a:sym typeface="Symbol"/>
              </a:rPr>
              <a:t>হলে</a:t>
            </a:r>
            <a:r>
              <a:rPr lang="en-US" sz="3200" dirty="0" smtClean="0">
                <a:latin typeface="NikoshBAN" pitchFamily="2" charset="0"/>
                <a:cs typeface="NikoshBAN" pitchFamily="2" charset="0"/>
                <a:sym typeface="Symbol"/>
              </a:rPr>
              <a:t>,</a:t>
            </a:r>
            <a:r>
              <a:rPr lang="en-US" sz="3200" dirty="0" smtClean="0">
                <a:latin typeface="Times New Roman" pitchFamily="18" charset="0"/>
                <a:cs typeface="Times New Roman" pitchFamily="18" charset="0"/>
                <a:sym typeface="Symbol"/>
              </a:rPr>
              <a:t> A</a:t>
            </a:r>
            <a:r>
              <a:rPr lang="en-US" sz="3200" baseline="30000" dirty="0" smtClean="0">
                <a:latin typeface="Times New Roman" pitchFamily="18" charset="0"/>
                <a:cs typeface="Times New Roman" pitchFamily="18" charset="0"/>
                <a:sym typeface="Symbol"/>
              </a:rPr>
              <a:t>c</a:t>
            </a:r>
            <a:r>
              <a:rPr lang="bn-BD" sz="3200" dirty="0" smtClean="0">
                <a:latin typeface="Times New Roman" pitchFamily="18" charset="0"/>
                <a:cs typeface="Times New Roman" pitchFamily="18" charset="0"/>
                <a:sym typeface="Symbol"/>
              </a:rPr>
              <a:t> </a:t>
            </a:r>
            <a:r>
              <a:rPr lang="bn-BD" sz="3200" dirty="0" smtClean="0">
                <a:latin typeface="NikoshBAN" pitchFamily="2" charset="0"/>
                <a:cs typeface="NikoshBAN" pitchFamily="2" charset="0"/>
                <a:sym typeface="Symbol"/>
              </a:rPr>
              <a:t>নির্ণয় কর।</a:t>
            </a:r>
          </a:p>
          <a:p>
            <a:r>
              <a:rPr lang="bn-BD" sz="3200" dirty="0" smtClean="0">
                <a:latin typeface="NikoshBAN" pitchFamily="2" charset="0"/>
                <a:cs typeface="NikoshBAN" pitchFamily="2" charset="0"/>
                <a:sym typeface="Symbol"/>
              </a:rPr>
              <a:t>** </a:t>
            </a:r>
            <a:r>
              <a:rPr lang="en-US" sz="3200" dirty="0" smtClean="0">
                <a:solidFill>
                  <a:srgbClr val="0000FF"/>
                </a:solidFill>
                <a:latin typeface="Times New Roman" pitchFamily="18" charset="0"/>
                <a:cs typeface="Times New Roman" pitchFamily="18" charset="0"/>
                <a:sym typeface="Symbol"/>
              </a:rPr>
              <a:t>A</a:t>
            </a:r>
            <a:r>
              <a:rPr lang="en-US" sz="3200" baseline="30000" dirty="0" smtClean="0">
                <a:solidFill>
                  <a:srgbClr val="0000FF"/>
                </a:solidFill>
                <a:latin typeface="Times New Roman" pitchFamily="18" charset="0"/>
                <a:cs typeface="Times New Roman" pitchFamily="18" charset="0"/>
                <a:sym typeface="Symbol"/>
              </a:rPr>
              <a:t>c</a:t>
            </a:r>
            <a:r>
              <a:rPr lang="bn-BD" sz="3200" dirty="0" smtClean="0">
                <a:solidFill>
                  <a:srgbClr val="0000FF"/>
                </a:solidFill>
                <a:latin typeface="Times New Roman" pitchFamily="18" charset="0"/>
                <a:cs typeface="Times New Roman" pitchFamily="18" charset="0"/>
                <a:sym typeface="Symbol"/>
              </a:rPr>
              <a:t> </a:t>
            </a:r>
            <a:r>
              <a:rPr lang="bn-BD" sz="3200" b="1" dirty="0" smtClean="0">
                <a:solidFill>
                  <a:srgbClr val="0000FF"/>
                </a:solidFill>
                <a:latin typeface="Times New Roman" pitchFamily="18" charset="0"/>
                <a:cs typeface="Times New Roman" pitchFamily="18" charset="0"/>
                <a:sym typeface="Symbol"/>
              </a:rPr>
              <a:t>=</a:t>
            </a:r>
            <a:r>
              <a:rPr lang="bn-BD" sz="3200" dirty="0" smtClean="0">
                <a:solidFill>
                  <a:srgbClr val="0000FF"/>
                </a:solidFill>
                <a:latin typeface="Times New Roman" pitchFamily="18" charset="0"/>
                <a:cs typeface="Times New Roman" pitchFamily="18" charset="0"/>
                <a:sym typeface="Symbol"/>
              </a:rPr>
              <a:t> </a:t>
            </a:r>
            <a:r>
              <a:rPr lang="en-US" sz="3200" dirty="0" smtClean="0">
                <a:solidFill>
                  <a:srgbClr val="0000FF"/>
                </a:solidFill>
                <a:latin typeface="Times New Roman" pitchFamily="18" charset="0"/>
                <a:cs typeface="Times New Roman" pitchFamily="18" charset="0"/>
                <a:sym typeface="Symbol"/>
              </a:rPr>
              <a:t>1,5,6</a:t>
            </a:r>
          </a:p>
          <a:p>
            <a:r>
              <a:rPr lang="bn-BD" sz="3200" dirty="0" smtClean="0">
                <a:latin typeface="Times New Roman" pitchFamily="18" charset="0"/>
                <a:cs typeface="NikoshBAN" pitchFamily="2" charset="0"/>
                <a:sym typeface="Symbol"/>
              </a:rPr>
              <a:t>*</a:t>
            </a:r>
            <a:r>
              <a:rPr lang="en-US" sz="3200" dirty="0" smtClean="0">
                <a:latin typeface="Times New Roman" pitchFamily="18" charset="0"/>
                <a:cs typeface="NikoshBAN" pitchFamily="2" charset="0"/>
                <a:sym typeface="Symbol"/>
              </a:rPr>
              <a:t>A </a:t>
            </a:r>
            <a:r>
              <a:rPr lang="en-US" sz="3200" b="1" dirty="0">
                <a:latin typeface="Times New Roman" pitchFamily="18" charset="0"/>
                <a:cs typeface="NikoshBAN" pitchFamily="2" charset="0"/>
                <a:sym typeface="Symbol"/>
              </a:rPr>
              <a:t>=</a:t>
            </a:r>
            <a:r>
              <a:rPr lang="en-US" sz="3200" dirty="0">
                <a:latin typeface="Times New Roman" pitchFamily="18" charset="0"/>
                <a:cs typeface="NikoshBAN" pitchFamily="2" charset="0"/>
                <a:sym typeface="Symbol"/>
              </a:rPr>
              <a:t> 2,3</a:t>
            </a:r>
            <a:r>
              <a:rPr lang="bn-IN" sz="3200" dirty="0">
                <a:latin typeface="Times New Roman" pitchFamily="18" charset="0"/>
                <a:cs typeface="NikoshBAN" pitchFamily="2" charset="0"/>
                <a:sym typeface="Symbol"/>
              </a:rPr>
              <a:t>,</a:t>
            </a:r>
            <a:r>
              <a:rPr lang="en-US" sz="3200" dirty="0" smtClean="0">
                <a:latin typeface="Times New Roman" pitchFamily="18" charset="0"/>
                <a:cs typeface="Times New Roman" pitchFamily="18" charset="0"/>
                <a:sym typeface="Symbol"/>
              </a:rPr>
              <a:t>4,x</a:t>
            </a:r>
            <a:r>
              <a:rPr lang="en-US" sz="3200" dirty="0" smtClean="0">
                <a:latin typeface="Times New Roman" pitchFamily="18" charset="0"/>
                <a:cs typeface="NikoshBAN" pitchFamily="2" charset="0"/>
                <a:sym typeface="Symbol"/>
              </a:rPr>
              <a:t></a:t>
            </a:r>
            <a:r>
              <a:rPr lang="en-US" sz="3200" dirty="0">
                <a:latin typeface="Times New Roman" pitchFamily="18" charset="0"/>
                <a:cs typeface="NikoshBAN" pitchFamily="2" charset="0"/>
                <a:sym typeface="Symbol"/>
              </a:rPr>
              <a:t>, </a:t>
            </a:r>
            <a:r>
              <a:rPr lang="en-US" sz="3200" dirty="0" smtClean="0">
                <a:latin typeface="Times New Roman" pitchFamily="18" charset="0"/>
                <a:cs typeface="NikoshBAN" pitchFamily="2" charset="0"/>
                <a:sym typeface="Symbol"/>
              </a:rPr>
              <a:t>B </a:t>
            </a:r>
            <a:r>
              <a:rPr lang="en-US" sz="3200" b="1" dirty="0" smtClean="0">
                <a:latin typeface="Times New Roman" pitchFamily="18" charset="0"/>
                <a:cs typeface="NikoshBAN" pitchFamily="2" charset="0"/>
                <a:sym typeface="Symbol"/>
              </a:rPr>
              <a:t>=</a:t>
            </a:r>
            <a:r>
              <a:rPr lang="en-US" sz="3200" dirty="0" smtClean="0">
                <a:latin typeface="Times New Roman" pitchFamily="18" charset="0"/>
                <a:cs typeface="NikoshBAN" pitchFamily="2" charset="0"/>
                <a:sym typeface="Symbol"/>
              </a:rPr>
              <a:t>3,x,y,5</a:t>
            </a:r>
            <a:r>
              <a:rPr lang="bn-BD" sz="3200" dirty="0" smtClean="0">
                <a:latin typeface="NikoshBAN" pitchFamily="2" charset="0"/>
                <a:cs typeface="NikoshBAN" pitchFamily="2" charset="0"/>
                <a:sym typeface="Symbol"/>
              </a:rPr>
              <a:t>হলে</a:t>
            </a:r>
            <a:r>
              <a:rPr lang="en-US" sz="3200" dirty="0" smtClean="0">
                <a:latin typeface="NikoshBAN" pitchFamily="2" charset="0"/>
                <a:cs typeface="NikoshBAN" pitchFamily="2" charset="0"/>
                <a:sym typeface="Symbol"/>
              </a:rPr>
              <a:t>,</a:t>
            </a:r>
            <a:r>
              <a:rPr lang="bn-BD" sz="3200" dirty="0" smtClean="0">
                <a:latin typeface="NikoshBAN" pitchFamily="2" charset="0"/>
                <a:cs typeface="NikoshBAN" pitchFamily="2" charset="0"/>
                <a:sym typeface="Symbol"/>
              </a:rPr>
              <a:t> </a:t>
            </a:r>
            <a:r>
              <a:rPr lang="en-US" sz="3200" dirty="0" smtClean="0">
                <a:latin typeface="Times New Roman" pitchFamily="18" charset="0"/>
                <a:cs typeface="Times New Roman" pitchFamily="18" charset="0"/>
                <a:sym typeface="Symbol"/>
              </a:rPr>
              <a:t>AB</a:t>
            </a:r>
            <a:r>
              <a:rPr lang="bn-BD" sz="3200" dirty="0" smtClean="0">
                <a:latin typeface="NikoshBAN" pitchFamily="2" charset="0"/>
                <a:cs typeface="NikoshBAN" pitchFamily="2" charset="0"/>
                <a:sym typeface="Symbol"/>
              </a:rPr>
              <a:t> </a:t>
            </a:r>
            <a:r>
              <a:rPr lang="bn-BD" sz="3200" dirty="0">
                <a:latin typeface="NikoshBAN" pitchFamily="2" charset="0"/>
                <a:cs typeface="NikoshBAN" pitchFamily="2" charset="0"/>
                <a:sym typeface="Symbol"/>
              </a:rPr>
              <a:t>নির্ণয় কর।</a:t>
            </a:r>
            <a:endParaRPr lang="en-US" sz="3200" dirty="0">
              <a:latin typeface="NikoshBAN" pitchFamily="2" charset="0"/>
              <a:cs typeface="NikoshBAN" pitchFamily="2" charset="0"/>
              <a:sym typeface="Symbol"/>
            </a:endParaRPr>
          </a:p>
          <a:p>
            <a:r>
              <a:rPr lang="en-US" sz="3200" dirty="0">
                <a:latin typeface="NikoshBAN" pitchFamily="2" charset="0"/>
                <a:cs typeface="NikoshBAN" pitchFamily="2" charset="0"/>
                <a:sym typeface="Symbol"/>
              </a:rPr>
              <a:t>**</a:t>
            </a:r>
            <a:r>
              <a:rPr lang="en-US" sz="3200" dirty="0">
                <a:latin typeface="Times New Roman" pitchFamily="18" charset="0"/>
                <a:cs typeface="NikoshBAN" pitchFamily="2" charset="0"/>
                <a:sym typeface="Symbol"/>
              </a:rPr>
              <a:t> </a:t>
            </a:r>
            <a:r>
              <a:rPr lang="en-US" sz="3200" dirty="0" smtClean="0">
                <a:solidFill>
                  <a:srgbClr val="0000FF"/>
                </a:solidFill>
                <a:latin typeface="Times New Roman" pitchFamily="18" charset="0"/>
                <a:cs typeface="Times New Roman" pitchFamily="18" charset="0"/>
                <a:sym typeface="Symbol"/>
              </a:rPr>
              <a:t>AB </a:t>
            </a:r>
            <a:r>
              <a:rPr lang="en-US" sz="3200" b="1" dirty="0">
                <a:solidFill>
                  <a:srgbClr val="0000FF"/>
                </a:solidFill>
                <a:latin typeface="Times New Roman" pitchFamily="18" charset="0"/>
                <a:cs typeface="Times New Roman" pitchFamily="18" charset="0"/>
                <a:sym typeface="Symbol"/>
              </a:rPr>
              <a:t>=</a:t>
            </a:r>
            <a:r>
              <a:rPr lang="en-US" sz="3200" dirty="0">
                <a:solidFill>
                  <a:srgbClr val="0000FF"/>
                </a:solidFill>
                <a:latin typeface="Times New Roman" pitchFamily="18" charset="0"/>
                <a:cs typeface="Times New Roman" pitchFamily="18" charset="0"/>
                <a:sym typeface="Symbol"/>
              </a:rPr>
              <a:t> </a:t>
            </a:r>
            <a:r>
              <a:rPr lang="en-US" sz="3200" dirty="0" smtClean="0">
                <a:solidFill>
                  <a:srgbClr val="0000FF"/>
                </a:solidFill>
                <a:latin typeface="Times New Roman" pitchFamily="18" charset="0"/>
                <a:cs typeface="Times New Roman" pitchFamily="18" charset="0"/>
                <a:sym typeface="Symbol"/>
              </a:rPr>
              <a:t></a:t>
            </a:r>
            <a:r>
              <a:rPr lang="bn-IN" sz="3200" dirty="0" smtClean="0">
                <a:solidFill>
                  <a:srgbClr val="0000FF"/>
                </a:solidFill>
                <a:latin typeface="Times New Roman" pitchFamily="18" charset="0"/>
                <a:cs typeface="Times New Roman" pitchFamily="18" charset="0"/>
                <a:sym typeface="Symbol"/>
              </a:rPr>
              <a:t> </a:t>
            </a:r>
            <a:r>
              <a:rPr lang="en-US" sz="3200" dirty="0">
                <a:solidFill>
                  <a:srgbClr val="0000FF"/>
                </a:solidFill>
                <a:latin typeface="Times New Roman" pitchFamily="18" charset="0"/>
                <a:cs typeface="Times New Roman" pitchFamily="18" charset="0"/>
                <a:sym typeface="Symbol"/>
              </a:rPr>
              <a:t>3</a:t>
            </a:r>
            <a:r>
              <a:rPr lang="en-US" sz="3200" dirty="0" smtClean="0">
                <a:solidFill>
                  <a:srgbClr val="0000FF"/>
                </a:solidFill>
                <a:latin typeface="Times New Roman" pitchFamily="18" charset="0"/>
                <a:cs typeface="Times New Roman" pitchFamily="18" charset="0"/>
                <a:sym typeface="Symbol"/>
              </a:rPr>
              <a:t>, x </a:t>
            </a:r>
            <a:r>
              <a:rPr lang="en-US" sz="3200" dirty="0">
                <a:solidFill>
                  <a:srgbClr val="0000FF"/>
                </a:solidFill>
                <a:latin typeface="Times New Roman" pitchFamily="18" charset="0"/>
                <a:cs typeface="Times New Roman" pitchFamily="18" charset="0"/>
                <a:sym typeface="Symbol"/>
              </a:rPr>
              <a:t></a:t>
            </a:r>
            <a:endParaRPr lang="bn-BD" sz="3200" dirty="0">
              <a:solidFill>
                <a:srgbClr val="0000FF"/>
              </a:solidFill>
              <a:latin typeface="Times New Roman" pitchFamily="18" charset="0"/>
              <a:cs typeface="Times New Roman" pitchFamily="18" charset="0"/>
              <a:sym typeface="Symbol"/>
            </a:endParaRPr>
          </a:p>
        </p:txBody>
      </p:sp>
    </p:spTree>
    <p:extLst>
      <p:ext uri="{BB962C8B-B14F-4D97-AF65-F5344CB8AC3E}">
        <p14:creationId xmlns:p14="http://schemas.microsoft.com/office/powerpoint/2010/main" xmlns="" val="41410642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ipe(left)">
                                      <p:cBhvr>
                                        <p:cTn id="11" dur="20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left)">
                                      <p:cBhvr>
                                        <p:cTn id="26" dur="2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left)">
                                      <p:cBhvr>
                                        <p:cTn id="31" dur="20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wipe(left)">
                                      <p:cBhvr>
                                        <p:cTn id="36" dur="20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wipe(left)">
                                      <p:cBhvr>
                                        <p:cTn id="41" dur="20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wipe(left)">
                                      <p:cBhvr>
                                        <p:cTn id="46" dur="2000"/>
                                        <p:tgtEl>
                                          <p:spTgt spid="3">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wipe(left)">
                                      <p:cBhvr>
                                        <p:cTn id="51" dur="2000"/>
                                        <p:tgtEl>
                                          <p:spTgt spid="3">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wipe(left)">
                                      <p:cBhvr>
                                        <p:cTn id="56" dur="2000"/>
                                        <p:tgtEl>
                                          <p:spTgt spid="3">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wipe(left)">
                                      <p:cBhvr>
                                        <p:cTn id="61"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67495" y="790042"/>
            <a:ext cx="7966905" cy="5305958"/>
          </a:xfrm>
          <a:prstGeom prst="rect">
            <a:avLst/>
          </a:prstGeom>
        </p:spPr>
      </p:pic>
      <p:sp>
        <p:nvSpPr>
          <p:cNvPr id="3" name="TextBox 2"/>
          <p:cNvSpPr txBox="1"/>
          <p:nvPr/>
        </p:nvSpPr>
        <p:spPr>
          <a:xfrm rot="20494384">
            <a:off x="1975547" y="3949851"/>
            <a:ext cx="6925072" cy="1569660"/>
          </a:xfrm>
          <a:prstGeom prst="rect">
            <a:avLst/>
          </a:prstGeom>
          <a:noFill/>
          <a:ln>
            <a:noFill/>
          </a:ln>
        </p:spPr>
        <p:style>
          <a:lnRef idx="1">
            <a:schemeClr val="accent6"/>
          </a:lnRef>
          <a:fillRef idx="1001">
            <a:schemeClr val="lt1"/>
          </a:fillRef>
          <a:effectRef idx="1">
            <a:schemeClr val="accent6"/>
          </a:effectRef>
          <a:fontRef idx="minor">
            <a:schemeClr val="dk1"/>
          </a:fontRef>
        </p:style>
        <p:txBody>
          <a:bodyPr wrap="none" rtlCol="0">
            <a:prstTxWarp prst="textDoubleWave1">
              <a:avLst>
                <a:gd name="adj1" fmla="val 12500"/>
                <a:gd name="adj2" fmla="val 2792"/>
              </a:avLst>
            </a:prstTxWarp>
            <a:spAutoFit/>
          </a:bodyPr>
          <a:lstStyle/>
          <a:p>
            <a:r>
              <a:rPr lang="bn-IN" sz="9600" dirty="0" smtClean="0">
                <a:solidFill>
                  <a:schemeClr val="bg1">
                    <a:lumMod val="95000"/>
                  </a:schemeClr>
                </a:solidFill>
                <a:latin typeface="NikoshBAN" pitchFamily="2" charset="0"/>
                <a:cs typeface="NikoshBAN" pitchFamily="2" charset="0"/>
              </a:rPr>
              <a:t>ধন্যবাদ</a:t>
            </a:r>
            <a:endParaRPr lang="en-US" sz="9600" dirty="0">
              <a:solidFill>
                <a:schemeClr val="bg1">
                  <a:lumMod val="95000"/>
                </a:schemeClr>
              </a:solidFill>
              <a:latin typeface="NikoshBAN" pitchFamily="2" charset="0"/>
              <a:cs typeface="NikoshBAN" pitchFamily="2" charset="0"/>
            </a:endParaRPr>
          </a:p>
        </p:txBody>
      </p:sp>
    </p:spTree>
    <p:extLst>
      <p:ext uri="{BB962C8B-B14F-4D97-AF65-F5344CB8AC3E}">
        <p14:creationId xmlns:p14="http://schemas.microsoft.com/office/powerpoint/2010/main" xmlns="" val="285783447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ppt_x</p:attrName>
                                        </p:attrNameLst>
                                      </p:cBhvr>
                                      <p:tavLst>
                                        <p:tav tm="0">
                                          <p:val>
                                            <p:fltVal val="0.5"/>
                                          </p:val>
                                        </p:tav>
                                        <p:tav tm="100000">
                                          <p:val>
                                            <p:strVal val="#ppt_x"/>
                                          </p:val>
                                        </p:tav>
                                      </p:tavLst>
                                    </p:anim>
                                    <p:anim calcmode="lin" valueType="num">
                                      <p:cBhvr>
                                        <p:cTn id="10" dur="20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0" y="34635"/>
            <a:ext cx="9227126" cy="106679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latin typeface="NikoshBAN" pitchFamily="2" charset="0"/>
                <a:cs typeface="NikoshBAN" pitchFamily="2" charset="0"/>
              </a:rPr>
              <a:t>পরিচিতি</a:t>
            </a:r>
            <a:r>
              <a:rPr lang="bn-BD" sz="3200" dirty="0" smtClean="0"/>
              <a:t> </a:t>
            </a:r>
            <a:endParaRPr lang="en-US" sz="3200" dirty="0"/>
          </a:p>
        </p:txBody>
      </p:sp>
      <p:sp>
        <p:nvSpPr>
          <p:cNvPr id="2" name="Rectangle 1"/>
          <p:cNvSpPr/>
          <p:nvPr/>
        </p:nvSpPr>
        <p:spPr>
          <a:xfrm>
            <a:off x="0" y="1125683"/>
            <a:ext cx="4668981" cy="573231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dirty="0" err="1" smtClean="0">
                <a:latin typeface="NikoshBAN" pitchFamily="2" charset="0"/>
                <a:cs typeface="NikoshBAN" pitchFamily="2" charset="0"/>
              </a:rPr>
              <a:t>মোঃ</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রাজিব</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মিয়া</a:t>
            </a:r>
            <a:endParaRPr lang="bn-BD" sz="3600" dirty="0" smtClean="0">
              <a:latin typeface="NikoshBAN" pitchFamily="2" charset="0"/>
              <a:cs typeface="NikoshBAN" pitchFamily="2" charset="0"/>
            </a:endParaRPr>
          </a:p>
          <a:p>
            <a:pPr algn="ctr"/>
            <a:r>
              <a:rPr lang="bn-BD" sz="3600" dirty="0" smtClean="0">
                <a:latin typeface="NikoshBAN" pitchFamily="2" charset="0"/>
                <a:cs typeface="NikoshBAN" pitchFamily="2" charset="0"/>
              </a:rPr>
              <a:t>সহকারী শিক্ষক</a:t>
            </a:r>
          </a:p>
          <a:p>
            <a:pPr algn="ctr"/>
            <a:r>
              <a:rPr lang="en-US" sz="3600" dirty="0" err="1" smtClean="0">
                <a:latin typeface="NikoshBAN" pitchFamily="2" charset="0"/>
                <a:cs typeface="NikoshBAN" pitchFamily="2" charset="0"/>
              </a:rPr>
              <a:t>গজারিয়া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বাতেনিয়া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আলিম</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মাদ্রাসা</a:t>
            </a:r>
            <a:endParaRPr lang="bn-BD" sz="3600" dirty="0" smtClean="0">
              <a:latin typeface="NikoshBAN" pitchFamily="2" charset="0"/>
              <a:cs typeface="NikoshBAN" pitchFamily="2" charset="0"/>
            </a:endParaRPr>
          </a:p>
          <a:p>
            <a:pPr algn="ctr"/>
            <a:r>
              <a:rPr lang="en-US" sz="2800" dirty="0" err="1" smtClean="0">
                <a:latin typeface="NikoshBAN" pitchFamily="2" charset="0"/>
                <a:cs typeface="NikoshBAN" pitchFamily="2" charset="0"/>
              </a:rPr>
              <a:t>গজারিয়া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মুন্সীগঞ্জ</a:t>
            </a:r>
            <a:r>
              <a:rPr lang="en-US" sz="2800" dirty="0" smtClean="0">
                <a:latin typeface="NikoshBAN" pitchFamily="2" charset="0"/>
                <a:cs typeface="NikoshBAN" pitchFamily="2" charset="0"/>
              </a:rPr>
              <a:t>।</a:t>
            </a:r>
            <a:endParaRPr lang="bn-BD" sz="3600" dirty="0" smtClean="0">
              <a:latin typeface="NikoshBAN" pitchFamily="2" charset="0"/>
              <a:cs typeface="NikoshBAN" pitchFamily="2" charset="0"/>
            </a:endParaRPr>
          </a:p>
          <a:p>
            <a:pPr algn="ctr"/>
            <a:r>
              <a:rPr lang="bn-BD" sz="3200" dirty="0" smtClean="0">
                <a:latin typeface="NikoshBAN" pitchFamily="2" charset="0"/>
                <a:cs typeface="NikoshBAN" pitchFamily="2" charset="0"/>
              </a:rPr>
              <a:t>মোবাঃ</a:t>
            </a:r>
            <a:r>
              <a:rPr lang="en-US" sz="3200" dirty="0" smtClean="0">
                <a:latin typeface="NikoshBAN" pitchFamily="2" charset="0"/>
                <a:cs typeface="NikoshBAN" pitchFamily="2" charset="0"/>
              </a:rPr>
              <a:t>01842-529926</a:t>
            </a:r>
            <a:endParaRPr lang="bn-BD" sz="3200" dirty="0" smtClean="0">
              <a:latin typeface="NikoshBAN" pitchFamily="2" charset="0"/>
              <a:cs typeface="NikoshBAN" pitchFamily="2" charset="0"/>
            </a:endParaRPr>
          </a:p>
          <a:p>
            <a:pPr algn="ctr"/>
            <a:r>
              <a:rPr lang="bn-BD" dirty="0" smtClean="0">
                <a:latin typeface="NikoshBAN" pitchFamily="2" charset="0"/>
                <a:cs typeface="NikoshBAN" pitchFamily="2" charset="0"/>
              </a:rPr>
              <a:t> </a:t>
            </a:r>
          </a:p>
          <a:p>
            <a:pPr algn="ctr"/>
            <a:r>
              <a:rPr lang="en-US" dirty="0" smtClean="0"/>
              <a:t> </a:t>
            </a:r>
            <a:endParaRPr lang="en-US" dirty="0"/>
          </a:p>
        </p:txBody>
      </p:sp>
      <p:sp>
        <p:nvSpPr>
          <p:cNvPr id="3" name="Rectangle 2"/>
          <p:cNvSpPr/>
          <p:nvPr/>
        </p:nvSpPr>
        <p:spPr>
          <a:xfrm>
            <a:off x="4641273" y="1101435"/>
            <a:ext cx="4502727" cy="87976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itchFamily="2" charset="0"/>
                <a:cs typeface="NikoshBAN" pitchFamily="2" charset="0"/>
              </a:rPr>
              <a:t>পাঠ পরিচিতি</a:t>
            </a:r>
            <a:endParaRPr lang="en-US" sz="4000" dirty="0">
              <a:latin typeface="NikoshBAN" pitchFamily="2" charset="0"/>
              <a:cs typeface="NikoshBAN" pitchFamily="2" charset="0"/>
            </a:endParaRPr>
          </a:p>
        </p:txBody>
      </p:sp>
      <p:sp>
        <p:nvSpPr>
          <p:cNvPr id="4" name="Rectangle 3"/>
          <p:cNvSpPr/>
          <p:nvPr/>
        </p:nvSpPr>
        <p:spPr>
          <a:xfrm>
            <a:off x="4595554" y="1101435"/>
            <a:ext cx="45719" cy="57565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655127" y="1981200"/>
            <a:ext cx="4502727" cy="9144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itchFamily="2" charset="0"/>
                <a:cs typeface="NikoshBAN" pitchFamily="2" charset="0"/>
              </a:rPr>
              <a:t>অষ্টম শ্রেণী</a:t>
            </a:r>
            <a:endParaRPr lang="en-US" sz="4000" dirty="0">
              <a:latin typeface="NikoshBAN" pitchFamily="2" charset="0"/>
              <a:cs typeface="NikoshBAN" pitchFamily="2" charset="0"/>
            </a:endParaRPr>
          </a:p>
        </p:txBody>
      </p:sp>
      <p:sp>
        <p:nvSpPr>
          <p:cNvPr id="8" name="Rectangle 7"/>
          <p:cNvSpPr/>
          <p:nvPr/>
        </p:nvSpPr>
        <p:spPr>
          <a:xfrm>
            <a:off x="4641273" y="2895600"/>
            <a:ext cx="4502727" cy="81049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200" dirty="0" smtClean="0">
                <a:latin typeface="NikoshBAN" pitchFamily="2" charset="0"/>
                <a:cs typeface="NikoshBAN" pitchFamily="2" charset="0"/>
              </a:rPr>
              <a:t>সপ্তম অধ্যায়ঃ সেট</a:t>
            </a:r>
            <a:endParaRPr lang="en-US" sz="3200" dirty="0">
              <a:latin typeface="NikoshBAN" pitchFamily="2" charset="0"/>
              <a:cs typeface="NikoshBAN" pitchFamily="2" charset="0"/>
            </a:endParaRPr>
          </a:p>
        </p:txBody>
      </p:sp>
      <p:sp>
        <p:nvSpPr>
          <p:cNvPr id="9" name="Rectangle 8"/>
          <p:cNvSpPr/>
          <p:nvPr/>
        </p:nvSpPr>
        <p:spPr>
          <a:xfrm>
            <a:off x="4668981" y="3706092"/>
            <a:ext cx="4488873" cy="111182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200" dirty="0" smtClean="0">
                <a:latin typeface="NikoshBAN" pitchFamily="2" charset="0"/>
                <a:cs typeface="NikoshBAN" pitchFamily="2" charset="0"/>
              </a:rPr>
              <a:t>বিষয়ঃ সেটের প্রকার ভেদ ও</a:t>
            </a:r>
            <a:r>
              <a:rPr lang="en-US" sz="3200" smtClean="0">
                <a:latin typeface="NikoshBAN" pitchFamily="2" charset="0"/>
                <a:cs typeface="NikoshBAN" pitchFamily="2" charset="0"/>
              </a:rPr>
              <a:t> </a:t>
            </a:r>
            <a:r>
              <a:rPr lang="bn-BD" sz="3200" smtClean="0">
                <a:latin typeface="NikoshBAN" pitchFamily="2" charset="0"/>
                <a:cs typeface="NikoshBAN" pitchFamily="2" charset="0"/>
              </a:rPr>
              <a:t>প্রক্রিয়া</a:t>
            </a:r>
            <a:endParaRPr lang="en-US" sz="3200" dirty="0">
              <a:latin typeface="NikoshBAN" pitchFamily="2" charset="0"/>
              <a:cs typeface="NikoshBAN" pitchFamily="2" charset="0"/>
            </a:endParaRPr>
          </a:p>
        </p:txBody>
      </p:sp>
      <p:sp>
        <p:nvSpPr>
          <p:cNvPr id="10" name="Rectangle 9"/>
          <p:cNvSpPr/>
          <p:nvPr/>
        </p:nvSpPr>
        <p:spPr>
          <a:xfrm>
            <a:off x="4655127" y="4800600"/>
            <a:ext cx="4488873" cy="1066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4000" dirty="0" smtClean="0">
                <a:latin typeface="NikoshBAN" pitchFamily="2" charset="0"/>
                <a:cs typeface="NikoshBAN" pitchFamily="2" charset="0"/>
              </a:rPr>
              <a:t>সময়ঃ ৪০ মিনিট </a:t>
            </a:r>
            <a:endParaRPr lang="en-US" sz="4000" dirty="0">
              <a:latin typeface="NikoshBAN" pitchFamily="2" charset="0"/>
              <a:cs typeface="NikoshBAN" pitchFamily="2" charset="0"/>
            </a:endParaRPr>
          </a:p>
        </p:txBody>
      </p:sp>
      <p:sp>
        <p:nvSpPr>
          <p:cNvPr id="11" name="Rectangle 10"/>
          <p:cNvSpPr/>
          <p:nvPr/>
        </p:nvSpPr>
        <p:spPr>
          <a:xfrm>
            <a:off x="4641274" y="5715000"/>
            <a:ext cx="4537362" cy="1143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4000" dirty="0" smtClean="0">
                <a:latin typeface="NikoshBAN" pitchFamily="2" charset="0"/>
                <a:cs typeface="NikoshBAN" pitchFamily="2" charset="0"/>
              </a:rPr>
              <a:t>তাং</a:t>
            </a:r>
            <a:r>
              <a:rPr lang="en-US" sz="4000" dirty="0" smtClean="0">
                <a:latin typeface="NikoshBAN" pitchFamily="2" charset="0"/>
                <a:cs typeface="NikoshBAN" pitchFamily="2" charset="0"/>
              </a:rPr>
              <a:t>০৩/১২/২০১৯</a:t>
            </a:r>
            <a:r>
              <a:rPr lang="bn-BD"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12" name="Rectangle 11"/>
          <p:cNvSpPr/>
          <p:nvPr/>
        </p:nvSpPr>
        <p:spPr>
          <a:xfrm>
            <a:off x="4682837" y="1101435"/>
            <a:ext cx="4502727" cy="87976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4000" dirty="0" smtClean="0">
                <a:latin typeface="NikoshBAN" pitchFamily="2" charset="0"/>
                <a:cs typeface="NikoshBAN" pitchFamily="2" charset="0"/>
              </a:rPr>
              <a:t>পাঠ পরিচিতি</a:t>
            </a:r>
            <a:endParaRPr lang="en-US" sz="4000" dirty="0">
              <a:latin typeface="NikoshBAN" pitchFamily="2" charset="0"/>
              <a:cs typeface="NikoshBAN" pitchFamily="2" charset="0"/>
            </a:endParaRPr>
          </a:p>
        </p:txBody>
      </p:sp>
      <p:sp>
        <p:nvSpPr>
          <p:cNvPr id="13" name="Rectangle 12"/>
          <p:cNvSpPr/>
          <p:nvPr/>
        </p:nvSpPr>
        <p:spPr>
          <a:xfrm>
            <a:off x="4696691" y="1981200"/>
            <a:ext cx="4502727"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4000" dirty="0" smtClean="0">
                <a:latin typeface="NikoshBAN" pitchFamily="2" charset="0"/>
                <a:cs typeface="NikoshBAN" pitchFamily="2" charset="0"/>
              </a:rPr>
              <a:t>অষ্টম শ্রেণী</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xmlns="" val="203918056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grpId="0" nodeType="clickEffect">
                                  <p:stCondLst>
                                    <p:cond delay="0"/>
                                  </p:stCondLst>
                                  <p:childTnLst>
                                    <p:animRot by="21600000">
                                      <p:cBhvr>
                                        <p:cTn id="20" dur="2000" fill="hold"/>
                                        <p:tgtEl>
                                          <p:spTgt spid="3"/>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80">
                                          <p:stCondLst>
                                            <p:cond delay="0"/>
                                          </p:stCondLst>
                                        </p:cTn>
                                        <p:tgtEl>
                                          <p:spTgt spid="9"/>
                                        </p:tgtEl>
                                      </p:cBhvr>
                                    </p:animEffect>
                                    <p:anim calcmode="lin" valueType="num">
                                      <p:cBhvr>
                                        <p:cTn id="3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3" dur="26">
                                          <p:stCondLst>
                                            <p:cond delay="650"/>
                                          </p:stCondLst>
                                        </p:cTn>
                                        <p:tgtEl>
                                          <p:spTgt spid="9"/>
                                        </p:tgtEl>
                                      </p:cBhvr>
                                      <p:to x="100000" y="60000"/>
                                    </p:animScale>
                                    <p:animScale>
                                      <p:cBhvr>
                                        <p:cTn id="44" dur="166" decel="50000">
                                          <p:stCondLst>
                                            <p:cond delay="676"/>
                                          </p:stCondLst>
                                        </p:cTn>
                                        <p:tgtEl>
                                          <p:spTgt spid="9"/>
                                        </p:tgtEl>
                                      </p:cBhvr>
                                      <p:to x="100000" y="100000"/>
                                    </p:animScale>
                                    <p:animScale>
                                      <p:cBhvr>
                                        <p:cTn id="45" dur="26">
                                          <p:stCondLst>
                                            <p:cond delay="1312"/>
                                          </p:stCondLst>
                                        </p:cTn>
                                        <p:tgtEl>
                                          <p:spTgt spid="9"/>
                                        </p:tgtEl>
                                      </p:cBhvr>
                                      <p:to x="100000" y="80000"/>
                                    </p:animScale>
                                    <p:animScale>
                                      <p:cBhvr>
                                        <p:cTn id="46" dur="166" decel="50000">
                                          <p:stCondLst>
                                            <p:cond delay="1338"/>
                                          </p:stCondLst>
                                        </p:cTn>
                                        <p:tgtEl>
                                          <p:spTgt spid="9"/>
                                        </p:tgtEl>
                                      </p:cBhvr>
                                      <p:to x="100000" y="100000"/>
                                    </p:animScale>
                                    <p:animScale>
                                      <p:cBhvr>
                                        <p:cTn id="47" dur="26">
                                          <p:stCondLst>
                                            <p:cond delay="1642"/>
                                          </p:stCondLst>
                                        </p:cTn>
                                        <p:tgtEl>
                                          <p:spTgt spid="9"/>
                                        </p:tgtEl>
                                      </p:cBhvr>
                                      <p:to x="100000" y="90000"/>
                                    </p:animScale>
                                    <p:animScale>
                                      <p:cBhvr>
                                        <p:cTn id="48" dur="166" decel="50000">
                                          <p:stCondLst>
                                            <p:cond delay="1668"/>
                                          </p:stCondLst>
                                        </p:cTn>
                                        <p:tgtEl>
                                          <p:spTgt spid="9"/>
                                        </p:tgtEl>
                                      </p:cBhvr>
                                      <p:to x="100000" y="100000"/>
                                    </p:animScale>
                                    <p:animScale>
                                      <p:cBhvr>
                                        <p:cTn id="49" dur="26">
                                          <p:stCondLst>
                                            <p:cond delay="1808"/>
                                          </p:stCondLst>
                                        </p:cTn>
                                        <p:tgtEl>
                                          <p:spTgt spid="9"/>
                                        </p:tgtEl>
                                      </p:cBhvr>
                                      <p:to x="100000" y="95000"/>
                                    </p:animScale>
                                    <p:animScale>
                                      <p:cBhvr>
                                        <p:cTn id="50" dur="166" decel="50000">
                                          <p:stCondLst>
                                            <p:cond delay="1834"/>
                                          </p:stCondLst>
                                        </p:cTn>
                                        <p:tgtEl>
                                          <p:spTgt spid="9"/>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circle(in)">
                                      <p:cBhvr>
                                        <p:cTn id="55" dur="20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27" presetClass="emph" presetSubtype="0" fill="remove" grpId="0" nodeType="clickEffect">
                                  <p:stCondLst>
                                    <p:cond delay="0"/>
                                  </p:stCondLst>
                                  <p:childTnLst>
                                    <p:animClr clrSpc="rgb" dir="cw">
                                      <p:cBhvr override="childStyle">
                                        <p:cTn id="59" dur="250" autoRev="1" fill="remove"/>
                                        <p:tgtEl>
                                          <p:spTgt spid="11"/>
                                        </p:tgtEl>
                                        <p:attrNameLst>
                                          <p:attrName>style.color</p:attrName>
                                        </p:attrNameLst>
                                      </p:cBhvr>
                                      <p:to>
                                        <a:schemeClr val="bg1"/>
                                      </p:to>
                                    </p:animClr>
                                    <p:animClr clrSpc="rgb" dir="cw">
                                      <p:cBhvr>
                                        <p:cTn id="60" dur="250" autoRev="1" fill="remove"/>
                                        <p:tgtEl>
                                          <p:spTgt spid="11"/>
                                        </p:tgtEl>
                                        <p:attrNameLst>
                                          <p:attrName>fillcolor</p:attrName>
                                        </p:attrNameLst>
                                      </p:cBhvr>
                                      <p:to>
                                        <a:schemeClr val="bg1"/>
                                      </p:to>
                                    </p:animClr>
                                    <p:set>
                                      <p:cBhvr>
                                        <p:cTn id="61" dur="250" autoRev="1" fill="remove"/>
                                        <p:tgtEl>
                                          <p:spTgt spid="11"/>
                                        </p:tgtEl>
                                        <p:attrNameLst>
                                          <p:attrName>fill.type</p:attrName>
                                        </p:attrNameLst>
                                      </p:cBhvr>
                                      <p:to>
                                        <p:strVal val="solid"/>
                                      </p:to>
                                    </p:set>
                                    <p:set>
                                      <p:cBhvr>
                                        <p:cTn id="62" dur="250" autoRev="1" fill="remove"/>
                                        <p:tgtEl>
                                          <p:spTgt spid="11"/>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8" presetClass="emph" presetSubtype="0" fill="hold" grpId="0" nodeType="clickEffect">
                                  <p:stCondLst>
                                    <p:cond delay="0"/>
                                  </p:stCondLst>
                                  <p:childTnLst>
                                    <p:animRot by="21600000">
                                      <p:cBhvr>
                                        <p:cTn id="66" dur="2000" fill="hold"/>
                                        <p:tgtEl>
                                          <p:spTgt spid="12"/>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barn(inVertical)">
                                      <p:cBhvr>
                                        <p:cTn id="7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P spid="7" grpId="0" animBg="1"/>
      <p:bldP spid="8" grpId="0" animBg="1"/>
      <p:bldP spid="9"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6912" y="609600"/>
            <a:ext cx="6806221" cy="5156150"/>
          </a:xfrm>
          <a:prstGeom prst="rect">
            <a:avLst/>
          </a:prstGeom>
          <a:ln w="28575">
            <a:solidFill>
              <a:schemeClr val="tx1"/>
            </a:solidFill>
          </a:ln>
        </p:spPr>
      </p:pic>
      <p:sp>
        <p:nvSpPr>
          <p:cNvPr id="6" name="TextBox 5"/>
          <p:cNvSpPr txBox="1"/>
          <p:nvPr/>
        </p:nvSpPr>
        <p:spPr>
          <a:xfrm>
            <a:off x="6035283" y="4063425"/>
            <a:ext cx="1813317" cy="584775"/>
          </a:xfrm>
          <a:prstGeom prst="rect">
            <a:avLst/>
          </a:prstGeom>
          <a:noFill/>
        </p:spPr>
        <p:txBody>
          <a:bodyPr wrap="none" rtlCol="0">
            <a:spAutoFit/>
          </a:bodyPr>
          <a:lstStyle/>
          <a:p>
            <a:r>
              <a:rPr lang="bn-IN" sz="3200" dirty="0" smtClean="0">
                <a:latin typeface="NikoshBAN" pitchFamily="2" charset="0"/>
                <a:cs typeface="NikoshBAN" pitchFamily="2" charset="0"/>
              </a:rPr>
              <a:t>কীসের সেট?</a:t>
            </a:r>
            <a:endParaRPr lang="en-US" sz="3200" dirty="0">
              <a:latin typeface="NikoshBAN" pitchFamily="2" charset="0"/>
              <a:cs typeface="NikoshBAN"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136911" y="609599"/>
            <a:ext cx="6827993" cy="5210579"/>
          </a:xfrm>
          <a:prstGeom prst="rect">
            <a:avLst/>
          </a:prstGeom>
          <a:ln w="19050">
            <a:solidFill>
              <a:schemeClr val="tx1"/>
            </a:solidFill>
          </a:ln>
        </p:spPr>
      </p:pic>
      <p:sp>
        <p:nvSpPr>
          <p:cNvPr id="4" name="TextBox 3"/>
          <p:cNvSpPr txBox="1"/>
          <p:nvPr/>
        </p:nvSpPr>
        <p:spPr>
          <a:xfrm>
            <a:off x="1100817" y="5820179"/>
            <a:ext cx="6864087" cy="584775"/>
          </a:xfrm>
          <a:prstGeom prst="rect">
            <a:avLst/>
          </a:prstGeom>
          <a:solidFill>
            <a:srgbClr val="00FFFF"/>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বইয়ের সেট</a:t>
            </a:r>
            <a:endParaRPr lang="en-US" sz="3200" dirty="0">
              <a:latin typeface="NikoshBAN" pitchFamily="2" charset="0"/>
              <a:cs typeface="NikoshBAN" pitchFamily="2" charset="0"/>
            </a:endParaRPr>
          </a:p>
        </p:txBody>
      </p:sp>
      <p:sp>
        <p:nvSpPr>
          <p:cNvPr id="5" name="TextBox 4"/>
          <p:cNvSpPr txBox="1"/>
          <p:nvPr/>
        </p:nvSpPr>
        <p:spPr>
          <a:xfrm>
            <a:off x="1122588" y="5820179"/>
            <a:ext cx="6864087" cy="584775"/>
          </a:xfrm>
          <a:prstGeom prst="rect">
            <a:avLst/>
          </a:prstGeom>
          <a:solidFill>
            <a:srgbClr val="FFCDFF"/>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ডিনার সেট</a:t>
            </a:r>
            <a:endParaRPr lang="en-US" sz="3200" dirty="0">
              <a:latin typeface="NikoshBAN" pitchFamily="2" charset="0"/>
              <a:cs typeface="NikoshBAN" pitchFamily="2" charset="0"/>
            </a:endParaRPr>
          </a:p>
        </p:txBody>
      </p:sp>
      <p:sp>
        <p:nvSpPr>
          <p:cNvPr id="7" name="TextBox 6"/>
          <p:cNvSpPr txBox="1"/>
          <p:nvPr/>
        </p:nvSpPr>
        <p:spPr>
          <a:xfrm>
            <a:off x="6118930" y="5180975"/>
            <a:ext cx="1813317" cy="584775"/>
          </a:xfrm>
          <a:prstGeom prst="rect">
            <a:avLst/>
          </a:prstGeom>
          <a:noFill/>
        </p:spPr>
        <p:txBody>
          <a:bodyPr wrap="none" rtlCol="0">
            <a:spAutoFit/>
          </a:bodyPr>
          <a:lstStyle/>
          <a:p>
            <a:r>
              <a:rPr lang="bn-IN" sz="3200" dirty="0" smtClean="0">
                <a:latin typeface="NikoshBAN" pitchFamily="2" charset="0"/>
                <a:cs typeface="NikoshBAN" pitchFamily="2" charset="0"/>
              </a:rPr>
              <a:t>কীসের সেট?</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xmlns="" val="136655735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4" grpId="1" animBg="1"/>
      <p:bldP spid="5"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2947" y="1371599"/>
            <a:ext cx="3965509" cy="396395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clrChange>
              <a:clrFrom>
                <a:srgbClr val="FEFFFD"/>
              </a:clrFrom>
              <a:clrTo>
                <a:srgbClr val="FEFFFD">
                  <a:alpha val="0"/>
                </a:srgbClr>
              </a:clrTo>
            </a:clrChange>
            <a:extLst>
              <a:ext uri="{28A0092B-C50C-407E-A947-70E740481C1C}">
                <a14:useLocalDpi xmlns:a14="http://schemas.microsoft.com/office/drawing/2010/main" xmlns="" val="0"/>
              </a:ext>
            </a:extLst>
          </a:blip>
          <a:stretch>
            <a:fillRect/>
          </a:stretch>
        </p:blipFill>
        <p:spPr>
          <a:xfrm>
            <a:off x="562947" y="1371599"/>
            <a:ext cx="3965510" cy="3963955"/>
          </a:xfrm>
          <a:prstGeom prst="rect">
            <a:avLst/>
          </a:prstGeom>
          <a:solidFill>
            <a:schemeClr val="accent6">
              <a:lumMod val="20000"/>
              <a:lumOff val="80000"/>
            </a:schemeClr>
          </a:solidFill>
          <a:ln w="19050">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645090" y="1370045"/>
            <a:ext cx="3965510" cy="3965510"/>
          </a:xfrm>
          <a:prstGeom prst="rect">
            <a:avLst/>
          </a:prstGeom>
        </p:spPr>
      </p:pic>
      <p:sp>
        <p:nvSpPr>
          <p:cNvPr id="7" name="TextBox 6"/>
          <p:cNvSpPr txBox="1"/>
          <p:nvPr/>
        </p:nvSpPr>
        <p:spPr>
          <a:xfrm>
            <a:off x="548370" y="5461575"/>
            <a:ext cx="3980086" cy="584775"/>
          </a:xfrm>
          <a:prstGeom prst="rect">
            <a:avLst/>
          </a:prstGeom>
          <a:solidFill>
            <a:srgbClr val="E5F8FF"/>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কলমের সংখ্যা নির্দিষ্ট</a:t>
            </a:r>
            <a:endParaRPr lang="en-US" sz="3200" dirty="0">
              <a:latin typeface="NikoshBAN" pitchFamily="2" charset="0"/>
              <a:cs typeface="NikoshBAN" pitchFamily="2" charset="0"/>
            </a:endParaRPr>
          </a:p>
        </p:txBody>
      </p:sp>
      <p:sp>
        <p:nvSpPr>
          <p:cNvPr id="8" name="TextBox 7"/>
          <p:cNvSpPr txBox="1"/>
          <p:nvPr/>
        </p:nvSpPr>
        <p:spPr>
          <a:xfrm>
            <a:off x="4645090" y="5461575"/>
            <a:ext cx="3965510" cy="584775"/>
          </a:xfrm>
          <a:prstGeom prst="rect">
            <a:avLst/>
          </a:prstGeom>
          <a:solidFill>
            <a:srgbClr val="E5F8FF"/>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নক্ষত্রের সংখ্যা অনির্দিষ্ট</a:t>
            </a:r>
            <a:endParaRPr lang="en-US" sz="3200" dirty="0">
              <a:latin typeface="NikoshBAN" pitchFamily="2" charset="0"/>
              <a:cs typeface="NikoshBAN" pitchFamily="2" charset="0"/>
            </a:endParaRPr>
          </a:p>
        </p:txBody>
      </p:sp>
      <p:sp>
        <p:nvSpPr>
          <p:cNvPr id="3" name="TextBox 2"/>
          <p:cNvSpPr txBox="1"/>
          <p:nvPr/>
        </p:nvSpPr>
        <p:spPr>
          <a:xfrm>
            <a:off x="562947" y="533400"/>
            <a:ext cx="8047653" cy="646331"/>
          </a:xfrm>
          <a:prstGeom prst="rect">
            <a:avLst/>
          </a:prstGeom>
          <a:solidFill>
            <a:srgbClr val="00FFFF"/>
          </a:solidFill>
          <a:ln w="19050">
            <a:solidFill>
              <a:schemeClr val="tx1"/>
            </a:solidFill>
          </a:ln>
        </p:spPr>
        <p:txBody>
          <a:bodyPr wrap="square" rtlCol="0">
            <a:spAutoFit/>
          </a:bodyPr>
          <a:lstStyle/>
          <a:p>
            <a:pPr algn="ctr"/>
            <a:r>
              <a:rPr lang="bn-IN" sz="3600" dirty="0" smtClean="0">
                <a:latin typeface="NikoshBAN" pitchFamily="2" charset="0"/>
                <a:cs typeface="NikoshBAN" pitchFamily="2" charset="0"/>
              </a:rPr>
              <a:t> সেটের প্রকারভেদ ও সেট প্রক্রিয়া</a:t>
            </a:r>
            <a:endParaRPr lang="en-US" sz="3600" dirty="0">
              <a:latin typeface="NikoshBAN" pitchFamily="2" charset="0"/>
              <a:cs typeface="NikoshBAN" pitchFamily="2" charset="0"/>
            </a:endParaRPr>
          </a:p>
        </p:txBody>
      </p:sp>
      <p:sp>
        <p:nvSpPr>
          <p:cNvPr id="9" name="TextBox 8"/>
          <p:cNvSpPr txBox="1"/>
          <p:nvPr/>
        </p:nvSpPr>
        <p:spPr>
          <a:xfrm>
            <a:off x="548370" y="5461574"/>
            <a:ext cx="3980086" cy="584775"/>
          </a:xfrm>
          <a:prstGeom prst="rect">
            <a:avLst/>
          </a:prstGeom>
          <a:solidFill>
            <a:srgbClr val="E5F8FF"/>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কোনো উপাদান নেই</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xmlns="" val="207885287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2"/>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3"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7596" y="914400"/>
            <a:ext cx="7451079" cy="4955203"/>
          </a:xfrm>
          <a:prstGeom prst="rect">
            <a:avLst/>
          </a:prstGeom>
          <a:solidFill>
            <a:srgbClr val="CAFFB9"/>
          </a:solidFill>
          <a:ln w="19050">
            <a:solidFill>
              <a:schemeClr val="tx1"/>
            </a:solidFill>
          </a:ln>
        </p:spPr>
        <p:txBody>
          <a:bodyPr wrap="none">
            <a:spAutoFit/>
          </a:bodyPr>
          <a:lstStyle/>
          <a:p>
            <a:pPr algn="ctr"/>
            <a:endParaRPr lang="bn-IN" sz="4000" dirty="0" smtClean="0">
              <a:latin typeface="NikoshBAN" pitchFamily="2" charset="0"/>
              <a:cs typeface="NikoshBAN" pitchFamily="2" charset="0"/>
            </a:endParaRPr>
          </a:p>
          <a:p>
            <a:pPr algn="ctr"/>
            <a:r>
              <a:rPr lang="bn-IN" sz="4000" dirty="0" smtClean="0">
                <a:latin typeface="NikoshBAN" pitchFamily="2" charset="0"/>
                <a:cs typeface="NikoshBAN" pitchFamily="2" charset="0"/>
              </a:rPr>
              <a:t>শিখনফল</a:t>
            </a:r>
          </a:p>
          <a:p>
            <a:pPr algn="ctr"/>
            <a:endParaRPr lang="en-US" sz="4000" dirty="0" smtClean="0">
              <a:latin typeface="NikoshBAN" pitchFamily="2" charset="0"/>
              <a:cs typeface="NikoshBAN" pitchFamily="2" charset="0"/>
            </a:endParaRPr>
          </a:p>
          <a:p>
            <a:r>
              <a:rPr lang="bn-IN" sz="2800" dirty="0" smtClean="0">
                <a:latin typeface="NikoshBAN" pitchFamily="2" charset="0"/>
                <a:cs typeface="NikoshBAN" pitchFamily="2" charset="0"/>
              </a:rPr>
              <a:t>এই পাঠ শেষে শিক্ষার্থীরা----------</a:t>
            </a:r>
          </a:p>
          <a:p>
            <a:r>
              <a:rPr lang="bn-IN" sz="2800" dirty="0" smtClean="0">
                <a:latin typeface="NikoshBAN" pitchFamily="2" charset="0"/>
                <a:cs typeface="NikoshBAN" pitchFamily="2" charset="0"/>
              </a:rPr>
              <a:t>১। বিভিন্ন প্রকার সেট ব্যাখ্যা করতে পারবে;</a:t>
            </a:r>
          </a:p>
          <a:p>
            <a:r>
              <a:rPr lang="bn-IN" sz="2800" dirty="0">
                <a:latin typeface="NikoshBAN" pitchFamily="2" charset="0"/>
                <a:cs typeface="NikoshBAN" pitchFamily="2" charset="0"/>
              </a:rPr>
              <a:t>২</a:t>
            </a:r>
            <a:r>
              <a:rPr lang="bn-IN" sz="2800" dirty="0" smtClean="0">
                <a:latin typeface="NikoshBAN" pitchFamily="2" charset="0"/>
                <a:cs typeface="NikoshBAN" pitchFamily="2" charset="0"/>
              </a:rPr>
              <a:t>। সেট প্রক্রিয়া বর্ণনা করতে পারবে;</a:t>
            </a:r>
          </a:p>
          <a:p>
            <a:r>
              <a:rPr lang="bn-IN" sz="2800" dirty="0" smtClean="0">
                <a:latin typeface="NikoshBAN" pitchFamily="2" charset="0"/>
                <a:cs typeface="NikoshBAN" pitchFamily="2" charset="0"/>
              </a:rPr>
              <a:t>৩। ভেনচিত্রের সাহায্যে সেট প্রক্রিয়ার ধর্মাবলি যাচাই করতে পারবে;</a:t>
            </a:r>
          </a:p>
          <a:p>
            <a:r>
              <a:rPr lang="bn-IN" sz="2800" dirty="0" smtClean="0">
                <a:latin typeface="NikoshBAN" pitchFamily="2" charset="0"/>
                <a:cs typeface="NikoshBAN" pitchFamily="2" charset="0"/>
              </a:rPr>
              <a:t>৪। সেটের ধর্মাবলি প্রয়োগ করে সমস্যা সমাধান করতে পারবে।</a:t>
            </a:r>
          </a:p>
          <a:p>
            <a:endParaRPr lang="bn-IN" sz="2800" dirty="0">
              <a:latin typeface="NikoshBAN" pitchFamily="2" charset="0"/>
              <a:cs typeface="NikoshBAN" pitchFamily="2" charset="0"/>
            </a:endParaRPr>
          </a:p>
          <a:p>
            <a:r>
              <a:rPr lang="bn-IN"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xmlns="" val="2158988722"/>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1000"/>
                                        <p:tgtEl>
                                          <p:spTgt spid="2">
                                            <p:bg/>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1000"/>
                                        <p:tgtEl>
                                          <p:spTgt spid="2">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left)">
                                      <p:cBhvr>
                                        <p:cTn id="15" dur="10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wipe(left)">
                                      <p:cBhvr>
                                        <p:cTn id="20" dur="10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1000"/>
                                        <p:tgtEl>
                                          <p:spTgt spid="2">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wipe(left)">
                                      <p:cBhvr>
                                        <p:cTn id="30" dur="1000"/>
                                        <p:tgtEl>
                                          <p:spTgt spid="2">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wipe(left)">
                                      <p:cBhvr>
                                        <p:cTn id="35"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267200" y="3505200"/>
            <a:ext cx="4419600" cy="2895600"/>
          </a:xfrm>
          <a:prstGeom prst="roundRect">
            <a:avLst>
              <a:gd name="adj" fmla="val 0"/>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chemeClr val="tx1"/>
                </a:solidFill>
                <a:latin typeface="NikoshBAN" pitchFamily="2" charset="0"/>
                <a:cs typeface="NikoshBAN" pitchFamily="2" charset="0"/>
              </a:rPr>
              <a:t>১।উপাদান সংখ্যা গণনা করে নির্ধারণ</a:t>
            </a:r>
          </a:p>
          <a:p>
            <a:r>
              <a:rPr lang="bn-IN" sz="2800" dirty="0">
                <a:solidFill>
                  <a:schemeClr val="tx1"/>
                </a:solidFill>
                <a:latin typeface="NikoshBAN" pitchFamily="2" charset="0"/>
                <a:cs typeface="NikoshBAN" pitchFamily="2" charset="0"/>
              </a:rPr>
              <a:t> </a:t>
            </a:r>
            <a:r>
              <a:rPr lang="bn-IN" sz="2800" dirty="0" smtClean="0">
                <a:solidFill>
                  <a:schemeClr val="tx1"/>
                </a:solidFill>
                <a:latin typeface="NikoshBAN" pitchFamily="2" charset="0"/>
                <a:cs typeface="NikoshBAN" pitchFamily="2" charset="0"/>
              </a:rPr>
              <a:t>   করা যায় </a:t>
            </a:r>
            <a:r>
              <a:rPr lang="en-US" sz="2800" dirty="0" smtClean="0">
                <a:solidFill>
                  <a:schemeClr val="tx1"/>
                </a:solidFill>
                <a:latin typeface="Times New Roman"/>
                <a:cs typeface="Times New Roman"/>
              </a:rPr>
              <a:t>→</a:t>
            </a:r>
            <a:endParaRPr lang="bn-IN" sz="2800" dirty="0" smtClean="0">
              <a:solidFill>
                <a:schemeClr val="tx1"/>
              </a:solidFill>
              <a:latin typeface="Times New Roman"/>
              <a:cs typeface="Times New Roman"/>
            </a:endParaRPr>
          </a:p>
          <a:p>
            <a:r>
              <a:rPr lang="bn-IN" sz="2800" dirty="0" smtClean="0">
                <a:solidFill>
                  <a:schemeClr val="tx1"/>
                </a:solidFill>
                <a:latin typeface="NikoshBAN" pitchFamily="2" charset="0"/>
                <a:cs typeface="NikoshBAN" pitchFamily="2" charset="0"/>
              </a:rPr>
              <a:t>২।উপাদান সংখ্যা গণনা করে নির্ধারণ</a:t>
            </a:r>
          </a:p>
          <a:p>
            <a:r>
              <a:rPr lang="bn-IN" sz="2800" dirty="0">
                <a:solidFill>
                  <a:schemeClr val="tx1"/>
                </a:solidFill>
                <a:latin typeface="NikoshBAN" pitchFamily="2" charset="0"/>
                <a:cs typeface="NikoshBAN" pitchFamily="2" charset="0"/>
              </a:rPr>
              <a:t> </a:t>
            </a:r>
            <a:r>
              <a:rPr lang="bn-IN" sz="2800" dirty="0" smtClean="0">
                <a:solidFill>
                  <a:schemeClr val="tx1"/>
                </a:solidFill>
                <a:latin typeface="NikoshBAN" pitchFamily="2" charset="0"/>
                <a:cs typeface="NikoshBAN" pitchFamily="2" charset="0"/>
              </a:rPr>
              <a:t>   করা যায় না </a:t>
            </a:r>
            <a:r>
              <a:rPr lang="en-US" sz="2800" dirty="0" smtClean="0">
                <a:solidFill>
                  <a:schemeClr val="tx1"/>
                </a:solidFill>
                <a:latin typeface="Times New Roman"/>
                <a:cs typeface="Times New Roman"/>
              </a:rPr>
              <a:t>→</a:t>
            </a:r>
            <a:r>
              <a:rPr lang="bn-IN" sz="2800" dirty="0" smtClean="0">
                <a:solidFill>
                  <a:schemeClr val="tx1"/>
                </a:solidFill>
                <a:latin typeface="NikoshBAN" pitchFamily="2" charset="0"/>
                <a:cs typeface="NikoshBAN" pitchFamily="2" charset="0"/>
              </a:rPr>
              <a:t> </a:t>
            </a:r>
          </a:p>
          <a:p>
            <a:r>
              <a:rPr lang="bn-IN" sz="2800" dirty="0" smtClean="0">
                <a:solidFill>
                  <a:schemeClr val="tx1"/>
                </a:solidFill>
                <a:latin typeface="NikoshBAN" pitchFamily="2" charset="0"/>
                <a:cs typeface="NikoshBAN" pitchFamily="2" charset="0"/>
              </a:rPr>
              <a:t>৩। কোনো উপাদান নেই </a:t>
            </a:r>
            <a:r>
              <a:rPr lang="en-US" sz="2800" dirty="0" smtClean="0">
                <a:solidFill>
                  <a:schemeClr val="tx1"/>
                </a:solidFill>
                <a:latin typeface="Times New Roman"/>
                <a:cs typeface="Times New Roman"/>
              </a:rPr>
              <a:t>→</a:t>
            </a:r>
            <a:endParaRPr lang="en-US" sz="2800" dirty="0">
              <a:solidFill>
                <a:schemeClr val="tx1"/>
              </a:solidFill>
              <a:latin typeface="NikoshBAN" pitchFamily="2" charset="0"/>
              <a:cs typeface="NikoshBAN" pitchFamily="2" charset="0"/>
            </a:endParaRPr>
          </a:p>
        </p:txBody>
      </p:sp>
      <p:sp>
        <p:nvSpPr>
          <p:cNvPr id="2" name="Rectangle 1"/>
          <p:cNvSpPr/>
          <p:nvPr/>
        </p:nvSpPr>
        <p:spPr>
          <a:xfrm>
            <a:off x="6152816" y="4245429"/>
            <a:ext cx="1314784" cy="523220"/>
          </a:xfrm>
          <a:prstGeom prst="rect">
            <a:avLst/>
          </a:prstGeom>
        </p:spPr>
        <p:txBody>
          <a:bodyPr wrap="none">
            <a:spAutoFit/>
          </a:bodyPr>
          <a:lstStyle/>
          <a:p>
            <a:pPr algn="ctr"/>
            <a:r>
              <a:rPr lang="bn-IN" sz="2800" b="1" dirty="0">
                <a:solidFill>
                  <a:srgbClr val="3333FF"/>
                </a:solidFill>
                <a:latin typeface="NikoshBAN" pitchFamily="2" charset="0"/>
                <a:cs typeface="NikoshBAN" pitchFamily="2" charset="0"/>
              </a:rPr>
              <a:t>সসীম সেট</a:t>
            </a:r>
          </a:p>
        </p:txBody>
      </p:sp>
      <p:sp>
        <p:nvSpPr>
          <p:cNvPr id="3" name="Rectangle 2"/>
          <p:cNvSpPr/>
          <p:nvPr/>
        </p:nvSpPr>
        <p:spPr>
          <a:xfrm>
            <a:off x="6496948" y="5115580"/>
            <a:ext cx="1351652" cy="523220"/>
          </a:xfrm>
          <a:prstGeom prst="rect">
            <a:avLst/>
          </a:prstGeom>
        </p:spPr>
        <p:txBody>
          <a:bodyPr wrap="none">
            <a:spAutoFit/>
          </a:bodyPr>
          <a:lstStyle/>
          <a:p>
            <a:r>
              <a:rPr lang="bn-IN" sz="2800" b="1" dirty="0">
                <a:solidFill>
                  <a:srgbClr val="3333FF"/>
                </a:solidFill>
                <a:latin typeface="NikoshBAN" pitchFamily="2" charset="0"/>
                <a:cs typeface="NikoshBAN" pitchFamily="2" charset="0"/>
              </a:rPr>
              <a:t>অসীম সেট</a:t>
            </a:r>
          </a:p>
        </p:txBody>
      </p:sp>
      <p:sp>
        <p:nvSpPr>
          <p:cNvPr id="4" name="Rectangle 3"/>
          <p:cNvSpPr/>
          <p:nvPr/>
        </p:nvSpPr>
        <p:spPr>
          <a:xfrm>
            <a:off x="7395130" y="5486400"/>
            <a:ext cx="1269899" cy="523220"/>
          </a:xfrm>
          <a:prstGeom prst="rect">
            <a:avLst/>
          </a:prstGeom>
        </p:spPr>
        <p:txBody>
          <a:bodyPr wrap="none">
            <a:spAutoFit/>
          </a:bodyPr>
          <a:lstStyle/>
          <a:p>
            <a:r>
              <a:rPr lang="bn-IN" sz="2800" b="1" dirty="0">
                <a:solidFill>
                  <a:srgbClr val="3333FF"/>
                </a:solidFill>
                <a:latin typeface="NikoshBAN" pitchFamily="2" charset="0"/>
                <a:cs typeface="NikoshBAN" pitchFamily="2" charset="0"/>
              </a:rPr>
              <a:t>ফাঁকা সেট</a:t>
            </a:r>
            <a:endParaRPr lang="en-US" sz="2800" b="1" dirty="0">
              <a:solidFill>
                <a:srgbClr val="3333FF"/>
              </a:solidFill>
            </a:endParaRPr>
          </a:p>
        </p:txBody>
      </p:sp>
      <p:pic>
        <p:nvPicPr>
          <p:cNvPr id="7" name="Picture 6"/>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t="9317" b="9577"/>
          <a:stretch/>
        </p:blipFill>
        <p:spPr>
          <a:xfrm>
            <a:off x="468086" y="457200"/>
            <a:ext cx="3712028" cy="2916510"/>
          </a:xfrm>
          <a:prstGeom prst="rect">
            <a:avLst/>
          </a:prstGeom>
          <a:solidFill>
            <a:schemeClr val="bg1">
              <a:lumMod val="75000"/>
            </a:schemeClr>
          </a:solidFill>
          <a:ln w="19050">
            <a:solidFill>
              <a:schemeClr val="tx1"/>
            </a:solidFill>
          </a:ln>
        </p:spPr>
      </p:pic>
      <p:pic>
        <p:nvPicPr>
          <p:cNvPr id="10" name="Picture 9"/>
          <p:cNvPicPr>
            <a:picLocks noChangeAspect="1"/>
          </p:cNvPicPr>
          <p:nvPr/>
        </p:nvPicPr>
        <p:blipFill rotWithShape="1">
          <a:blip r:embed="rId4" cstate="print">
            <a:clrChange>
              <a:clrFrom>
                <a:srgbClr val="F4F5FA"/>
              </a:clrFrom>
              <a:clrTo>
                <a:srgbClr val="F4F5FA">
                  <a:alpha val="0"/>
                </a:srgbClr>
              </a:clrTo>
            </a:clrChange>
            <a:extLst>
              <a:ext uri="{28A0092B-C50C-407E-A947-70E740481C1C}">
                <a14:useLocalDpi xmlns:a14="http://schemas.microsoft.com/office/drawing/2010/main" xmlns="" val="0"/>
              </a:ext>
            </a:extLst>
          </a:blip>
          <a:srcRect l="16153" t="9064" r="15451" b="11472"/>
          <a:stretch/>
        </p:blipFill>
        <p:spPr>
          <a:xfrm>
            <a:off x="468087" y="3516086"/>
            <a:ext cx="3712028" cy="2884714"/>
          </a:xfrm>
          <a:prstGeom prst="rect">
            <a:avLst/>
          </a:prstGeom>
          <a:solidFill>
            <a:schemeClr val="accent4">
              <a:lumMod val="20000"/>
              <a:lumOff val="80000"/>
            </a:schemeClr>
          </a:solidFill>
          <a:ln w="19050">
            <a:solidFill>
              <a:schemeClr val="tx1"/>
            </a:solidFill>
          </a:ln>
        </p:spPr>
      </p:pic>
      <p:pic>
        <p:nvPicPr>
          <p:cNvPr id="13" name="Picture 12"/>
          <p:cNvPicPr>
            <a:picLocks noChangeAspect="1"/>
          </p:cNvPicPr>
          <p:nvPr/>
        </p:nvPicPr>
        <p:blipFill rotWithShape="1">
          <a:blip r:embed="rId5">
            <a:clrChange>
              <a:clrFrom>
                <a:srgbClr val="FDFDFD"/>
              </a:clrFrom>
              <a:clrTo>
                <a:srgbClr val="FDFDFD">
                  <a:alpha val="0"/>
                </a:srgbClr>
              </a:clrTo>
            </a:clrChange>
            <a:extLst>
              <a:ext uri="{28A0092B-C50C-407E-A947-70E740481C1C}">
                <a14:useLocalDpi xmlns:a14="http://schemas.microsoft.com/office/drawing/2010/main" xmlns="" val="0"/>
              </a:ext>
            </a:extLst>
          </a:blip>
          <a:srcRect l="12190" r="8192" b="30451"/>
          <a:stretch/>
        </p:blipFill>
        <p:spPr>
          <a:xfrm>
            <a:off x="609600" y="3505200"/>
            <a:ext cx="3429000" cy="2057400"/>
          </a:xfrm>
          <a:prstGeom prst="ellipse">
            <a:avLst/>
          </a:prstGeom>
          <a:ln>
            <a:noFill/>
          </a:ln>
          <a:effectLst>
            <a:softEdge rad="112500"/>
          </a:effectLst>
        </p:spPr>
      </p:pic>
      <p:pic>
        <p:nvPicPr>
          <p:cNvPr id="5" name="Picture 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267199" y="457200"/>
            <a:ext cx="4397829" cy="2916510"/>
          </a:xfrm>
          <a:prstGeom prst="rect">
            <a:avLst/>
          </a:prstGeom>
          <a:ln w="19050">
            <a:solidFill>
              <a:schemeClr val="tx1"/>
            </a:solidFill>
          </a:ln>
        </p:spPr>
      </p:pic>
      <p:sp>
        <p:nvSpPr>
          <p:cNvPr id="6" name="TextBox 5"/>
          <p:cNvSpPr txBox="1"/>
          <p:nvPr/>
        </p:nvSpPr>
        <p:spPr>
          <a:xfrm>
            <a:off x="468086" y="2952690"/>
            <a:ext cx="3712028" cy="400110"/>
          </a:xfrm>
          <a:prstGeom prst="rect">
            <a:avLst/>
          </a:prstGeom>
          <a:solidFill>
            <a:schemeClr val="bg1"/>
          </a:solidFill>
        </p:spPr>
        <p:txBody>
          <a:bodyPr wrap="square" rtlCol="0">
            <a:spAutoFit/>
          </a:bodyPr>
          <a:lstStyle/>
          <a:p>
            <a:pPr algn="ctr"/>
            <a:r>
              <a:rPr lang="bn-IN" sz="2000" dirty="0" smtClean="0">
                <a:latin typeface="NikoshBAN" pitchFamily="2" charset="0"/>
                <a:cs typeface="NikoshBAN" pitchFamily="2" charset="0"/>
              </a:rPr>
              <a:t>পেন্সিলগুলোকে কীভাবে নির্ধারন করা যায়?</a:t>
            </a:r>
            <a:endParaRPr lang="en-US" sz="2000" dirty="0">
              <a:latin typeface="NikoshBAN" pitchFamily="2" charset="0"/>
              <a:cs typeface="NikoshBAN" pitchFamily="2" charset="0"/>
            </a:endParaRPr>
          </a:p>
        </p:txBody>
      </p:sp>
      <p:sp>
        <p:nvSpPr>
          <p:cNvPr id="12" name="TextBox 11"/>
          <p:cNvSpPr txBox="1"/>
          <p:nvPr/>
        </p:nvSpPr>
        <p:spPr>
          <a:xfrm>
            <a:off x="2971800" y="1752600"/>
            <a:ext cx="1143000" cy="461665"/>
          </a:xfrm>
          <a:prstGeom prst="rect">
            <a:avLst/>
          </a:prstGeom>
          <a:solidFill>
            <a:schemeClr val="bg1"/>
          </a:solidFill>
        </p:spPr>
        <p:txBody>
          <a:bodyPr wrap="square" rtlCol="0">
            <a:spAutoFit/>
          </a:bodyPr>
          <a:lstStyle/>
          <a:p>
            <a:pPr algn="ctr"/>
            <a:r>
              <a:rPr lang="bn-IN" sz="2400" dirty="0" smtClean="0">
                <a:latin typeface="NikoshBAN" pitchFamily="2" charset="0"/>
                <a:cs typeface="NikoshBAN" pitchFamily="2" charset="0"/>
              </a:rPr>
              <a:t>গণনা করে</a:t>
            </a:r>
            <a:endParaRPr lang="en-US" sz="2400" dirty="0">
              <a:latin typeface="NikoshBAN" pitchFamily="2" charset="0"/>
              <a:cs typeface="NikoshBAN" pitchFamily="2" charset="0"/>
            </a:endParaRPr>
          </a:p>
        </p:txBody>
      </p:sp>
      <p:sp>
        <p:nvSpPr>
          <p:cNvPr id="14" name="TextBox 13"/>
          <p:cNvSpPr txBox="1"/>
          <p:nvPr/>
        </p:nvSpPr>
        <p:spPr>
          <a:xfrm>
            <a:off x="4610099" y="533400"/>
            <a:ext cx="3712028" cy="523220"/>
          </a:xfrm>
          <a:prstGeom prst="rect">
            <a:avLst/>
          </a:prstGeom>
          <a:noFill/>
        </p:spPr>
        <p:txBody>
          <a:bodyPr wrap="square" rtlCol="0">
            <a:spAutoFit/>
          </a:bodyPr>
          <a:lstStyle/>
          <a:p>
            <a:pPr algn="ctr"/>
            <a:r>
              <a:rPr lang="bn-IN" sz="2800" dirty="0" smtClean="0">
                <a:solidFill>
                  <a:schemeClr val="bg1"/>
                </a:solidFill>
                <a:latin typeface="NikoshBAN" pitchFamily="2" charset="0"/>
                <a:cs typeface="NikoshBAN" pitchFamily="2" charset="0"/>
              </a:rPr>
              <a:t>পানির ঢেউয়ের সংখ্যা কত?</a:t>
            </a:r>
            <a:endParaRPr lang="en-US" sz="2800" dirty="0">
              <a:solidFill>
                <a:schemeClr val="bg1"/>
              </a:solidFill>
              <a:latin typeface="NikoshBAN" pitchFamily="2" charset="0"/>
              <a:cs typeface="NikoshBAN" pitchFamily="2" charset="0"/>
            </a:endParaRPr>
          </a:p>
        </p:txBody>
      </p:sp>
      <p:sp>
        <p:nvSpPr>
          <p:cNvPr id="15" name="TextBox 14"/>
          <p:cNvSpPr txBox="1"/>
          <p:nvPr/>
        </p:nvSpPr>
        <p:spPr>
          <a:xfrm>
            <a:off x="4267200" y="2829580"/>
            <a:ext cx="1371600" cy="523220"/>
          </a:xfrm>
          <a:prstGeom prst="rect">
            <a:avLst/>
          </a:prstGeom>
          <a:noFill/>
        </p:spPr>
        <p:txBody>
          <a:bodyPr wrap="square" rtlCol="0">
            <a:spAutoFit/>
          </a:bodyPr>
          <a:lstStyle/>
          <a:p>
            <a:pPr algn="ctr"/>
            <a:r>
              <a:rPr lang="bn-IN" sz="2800" dirty="0" smtClean="0">
                <a:solidFill>
                  <a:srgbClr val="FFFF00"/>
                </a:solidFill>
                <a:latin typeface="NikoshBAN" pitchFamily="2" charset="0"/>
                <a:cs typeface="NikoshBAN" pitchFamily="2" charset="0"/>
              </a:rPr>
              <a:t>অনির্দিষ্ট</a:t>
            </a:r>
            <a:endParaRPr lang="en-US" sz="2800" dirty="0">
              <a:solidFill>
                <a:srgbClr val="FFFF00"/>
              </a:solidFill>
              <a:latin typeface="NikoshBAN" pitchFamily="2" charset="0"/>
              <a:cs typeface="NikoshBAN" pitchFamily="2" charset="0"/>
            </a:endParaRPr>
          </a:p>
        </p:txBody>
      </p:sp>
      <p:sp>
        <p:nvSpPr>
          <p:cNvPr id="16" name="TextBox 15"/>
          <p:cNvSpPr txBox="1"/>
          <p:nvPr/>
        </p:nvSpPr>
        <p:spPr>
          <a:xfrm>
            <a:off x="457200" y="3429000"/>
            <a:ext cx="2133600" cy="461665"/>
          </a:xfrm>
          <a:prstGeom prst="rect">
            <a:avLst/>
          </a:prstGeom>
          <a:noFill/>
        </p:spPr>
        <p:txBody>
          <a:bodyPr wrap="square" rtlCol="0">
            <a:spAutoFit/>
          </a:bodyPr>
          <a:lstStyle/>
          <a:p>
            <a:pPr algn="ctr"/>
            <a:r>
              <a:rPr lang="bn-IN" sz="2400" dirty="0" smtClean="0">
                <a:latin typeface="NikoshBAN" pitchFamily="2" charset="0"/>
                <a:cs typeface="NikoshBAN" pitchFamily="2" charset="0"/>
              </a:rPr>
              <a:t>উপাদান সংখ্যা কত?</a:t>
            </a:r>
            <a:endParaRPr lang="en-US" sz="2400" dirty="0">
              <a:latin typeface="NikoshBAN" pitchFamily="2" charset="0"/>
              <a:cs typeface="NikoshBAN" pitchFamily="2" charset="0"/>
            </a:endParaRPr>
          </a:p>
        </p:txBody>
      </p:sp>
      <p:sp>
        <p:nvSpPr>
          <p:cNvPr id="17" name="TextBox 16"/>
          <p:cNvSpPr txBox="1"/>
          <p:nvPr/>
        </p:nvSpPr>
        <p:spPr>
          <a:xfrm>
            <a:off x="468087" y="5943600"/>
            <a:ext cx="1360713" cy="461665"/>
          </a:xfrm>
          <a:prstGeom prst="rect">
            <a:avLst/>
          </a:prstGeom>
          <a:noFill/>
        </p:spPr>
        <p:txBody>
          <a:bodyPr wrap="square" rtlCol="0">
            <a:spAutoFit/>
          </a:bodyPr>
          <a:lstStyle/>
          <a:p>
            <a:pPr algn="ctr"/>
            <a:r>
              <a:rPr lang="bn-IN" sz="2400" dirty="0" smtClean="0">
                <a:latin typeface="NikoshBAN" pitchFamily="2" charset="0"/>
                <a:cs typeface="NikoshBAN" pitchFamily="2" charset="0"/>
              </a:rPr>
              <a:t>উপাদান নেই</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xmlns="" val="256199126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outVertical)">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2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2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20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20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8">
                                            <p:bg/>
                                          </p:spTgt>
                                        </p:tgtEl>
                                        <p:attrNameLst>
                                          <p:attrName>style.visibility</p:attrName>
                                        </p:attrNameLst>
                                      </p:cBhvr>
                                      <p:to>
                                        <p:strVal val="visible"/>
                                      </p:to>
                                    </p:set>
                                    <p:animEffect transition="in" filter="wipe(left)">
                                      <p:cBhvr>
                                        <p:cTn id="65" dur="1000"/>
                                        <p:tgtEl>
                                          <p:spTgt spid="8">
                                            <p:bg/>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8">
                                            <p:txEl>
                                              <p:pRg st="0" end="0"/>
                                            </p:txEl>
                                          </p:spTgt>
                                        </p:tgtEl>
                                        <p:attrNameLst>
                                          <p:attrName>style.visibility</p:attrName>
                                        </p:attrNameLst>
                                      </p:cBhvr>
                                      <p:to>
                                        <p:strVal val="visible"/>
                                      </p:to>
                                    </p:set>
                                    <p:animEffect transition="in" filter="wipe(left)">
                                      <p:cBhvr>
                                        <p:cTn id="70" dur="1000"/>
                                        <p:tgtEl>
                                          <p:spTgt spid="8">
                                            <p:txEl>
                                              <p:pRg st="0" end="0"/>
                                            </p:txEl>
                                          </p:spTgt>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8">
                                            <p:txEl>
                                              <p:pRg st="1" end="1"/>
                                            </p:txEl>
                                          </p:spTgt>
                                        </p:tgtEl>
                                        <p:attrNameLst>
                                          <p:attrName>style.visibility</p:attrName>
                                        </p:attrNameLst>
                                      </p:cBhvr>
                                      <p:to>
                                        <p:strVal val="visible"/>
                                      </p:to>
                                    </p:set>
                                    <p:animEffect transition="in" filter="wipe(left)">
                                      <p:cBhvr>
                                        <p:cTn id="74" dur="1000"/>
                                        <p:tgtEl>
                                          <p:spTgt spid="8">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wipe(left)">
                                      <p:cBhvr>
                                        <p:cTn id="79" dur="1000"/>
                                        <p:tgtEl>
                                          <p:spTgt spid="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8">
                                            <p:txEl>
                                              <p:pRg st="2" end="2"/>
                                            </p:txEl>
                                          </p:spTgt>
                                        </p:tgtEl>
                                        <p:attrNameLst>
                                          <p:attrName>style.visibility</p:attrName>
                                        </p:attrNameLst>
                                      </p:cBhvr>
                                      <p:to>
                                        <p:strVal val="visible"/>
                                      </p:to>
                                    </p:set>
                                    <p:animEffect transition="in" filter="wipe(left)">
                                      <p:cBhvr>
                                        <p:cTn id="84" dur="1000"/>
                                        <p:tgtEl>
                                          <p:spTgt spid="8">
                                            <p:txEl>
                                              <p:pRg st="2" end="2"/>
                                            </p:txEl>
                                          </p:spTgt>
                                        </p:tgtEl>
                                      </p:cBhvr>
                                    </p:animEffect>
                                  </p:childTnLst>
                                </p:cTn>
                              </p:par>
                            </p:childTnLst>
                          </p:cTn>
                        </p:par>
                        <p:par>
                          <p:cTn id="85" fill="hold">
                            <p:stCondLst>
                              <p:cond delay="1000"/>
                            </p:stCondLst>
                            <p:childTnLst>
                              <p:par>
                                <p:cTn id="86" presetID="22" presetClass="entr" presetSubtype="8" fill="hold" grpId="0" nodeType="afterEffect">
                                  <p:stCondLst>
                                    <p:cond delay="0"/>
                                  </p:stCondLst>
                                  <p:childTnLst>
                                    <p:set>
                                      <p:cBhvr>
                                        <p:cTn id="87" dur="1" fill="hold">
                                          <p:stCondLst>
                                            <p:cond delay="0"/>
                                          </p:stCondLst>
                                        </p:cTn>
                                        <p:tgtEl>
                                          <p:spTgt spid="8">
                                            <p:txEl>
                                              <p:pRg st="3" end="3"/>
                                            </p:txEl>
                                          </p:spTgt>
                                        </p:tgtEl>
                                        <p:attrNameLst>
                                          <p:attrName>style.visibility</p:attrName>
                                        </p:attrNameLst>
                                      </p:cBhvr>
                                      <p:to>
                                        <p:strVal val="visible"/>
                                      </p:to>
                                    </p:set>
                                    <p:animEffect transition="in" filter="wipe(left)">
                                      <p:cBhvr>
                                        <p:cTn id="88" dur="1000"/>
                                        <p:tgtEl>
                                          <p:spTgt spid="8">
                                            <p:txEl>
                                              <p:pRg st="3" end="3"/>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wipe(left)">
                                      <p:cBhvr>
                                        <p:cTn id="93" dur="1000"/>
                                        <p:tgtEl>
                                          <p:spTgt spid="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8">
                                            <p:txEl>
                                              <p:pRg st="4" end="4"/>
                                            </p:txEl>
                                          </p:spTgt>
                                        </p:tgtEl>
                                        <p:attrNameLst>
                                          <p:attrName>style.visibility</p:attrName>
                                        </p:attrNameLst>
                                      </p:cBhvr>
                                      <p:to>
                                        <p:strVal val="visible"/>
                                      </p:to>
                                    </p:set>
                                    <p:animEffect transition="in" filter="wipe(left)">
                                      <p:cBhvr>
                                        <p:cTn id="98" dur="1000"/>
                                        <p:tgtEl>
                                          <p:spTgt spid="8">
                                            <p:txEl>
                                              <p:pRg st="4" end="4"/>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4"/>
                                        </p:tgtEl>
                                        <p:attrNameLst>
                                          <p:attrName>style.visibility</p:attrName>
                                        </p:attrNameLst>
                                      </p:cBhvr>
                                      <p:to>
                                        <p:strVal val="visible"/>
                                      </p:to>
                                    </p:set>
                                    <p:animEffect transition="in" filter="wipe(left)">
                                      <p:cBhvr>
                                        <p:cTn id="10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2" grpId="0"/>
      <p:bldP spid="3" grpId="0"/>
      <p:bldP spid="4" grpId="0"/>
      <p:bldP spid="6" grpId="0" animBg="1"/>
      <p:bldP spid="12" grpId="0" animBg="1"/>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1" y="685800"/>
            <a:ext cx="8077198" cy="707886"/>
          </a:xfrm>
          <a:prstGeom prst="rect">
            <a:avLst/>
          </a:prstGeom>
          <a:solidFill>
            <a:srgbClr val="00FFFF"/>
          </a:solidFill>
          <a:ln w="19050">
            <a:solidFill>
              <a:schemeClr val="tx1"/>
            </a:solidFill>
          </a:ln>
        </p:spPr>
        <p:txBody>
          <a:bodyPr wrap="square">
            <a:spAutoFit/>
          </a:bodyPr>
          <a:lstStyle/>
          <a:p>
            <a:pPr algn="ctr"/>
            <a:r>
              <a:rPr lang="bn-BD" sz="4000" dirty="0" smtClean="0">
                <a:latin typeface="NikoshBAN" pitchFamily="2" charset="0"/>
                <a:cs typeface="NikoshBAN" pitchFamily="2" charset="0"/>
              </a:rPr>
              <a:t>সেটের প্রকারভেদ</a:t>
            </a:r>
            <a:endParaRPr lang="en-US" sz="4000" dirty="0">
              <a:latin typeface="NikoshBAN" pitchFamily="2" charset="0"/>
              <a:cs typeface="NikoshBAN" pitchFamily="2" charset="0"/>
            </a:endParaRPr>
          </a:p>
        </p:txBody>
      </p:sp>
      <p:sp>
        <p:nvSpPr>
          <p:cNvPr id="3" name="TextBox 2"/>
          <p:cNvSpPr txBox="1"/>
          <p:nvPr/>
        </p:nvSpPr>
        <p:spPr>
          <a:xfrm>
            <a:off x="609600" y="1676400"/>
            <a:ext cx="8077199" cy="584775"/>
          </a:xfrm>
          <a:prstGeom prst="rect">
            <a:avLst/>
          </a:prstGeom>
          <a:solidFill>
            <a:srgbClr val="FFAFFF"/>
          </a:solidFill>
          <a:ln w="19050">
            <a:solidFill>
              <a:schemeClr val="tx1"/>
            </a:solidFill>
          </a:ln>
        </p:spPr>
        <p:txBody>
          <a:bodyPr wrap="square" rtlCol="0">
            <a:spAutoFit/>
          </a:bodyPr>
          <a:lstStyle/>
          <a:p>
            <a:r>
              <a:rPr lang="bn-BD" sz="3200" dirty="0" smtClean="0">
                <a:latin typeface="NikoshBAN" pitchFamily="2" charset="0"/>
                <a:cs typeface="NikoshBAN" pitchFamily="2" charset="0"/>
                <a:sym typeface="Symbol"/>
              </a:rPr>
              <a:t> </a:t>
            </a:r>
            <a:r>
              <a:rPr lang="en-US" sz="3200" dirty="0" smtClean="0">
                <a:latin typeface="Times New Roman" pitchFamily="18" charset="0"/>
                <a:cs typeface="Times New Roman" pitchFamily="18" charset="0"/>
                <a:sym typeface="Symbol"/>
              </a:rPr>
              <a:t>A </a:t>
            </a:r>
            <a:r>
              <a:rPr lang="en-US" sz="3200" b="1" dirty="0" smtClean="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sym typeface="Symbol"/>
              </a:rPr>
              <a:t> 2,4,6,8,10,…………..40</a:t>
            </a:r>
            <a:endParaRPr lang="en-US" sz="3200" dirty="0">
              <a:latin typeface="NikoshBAN" pitchFamily="2" charset="0"/>
              <a:cs typeface="NikoshBAN" pitchFamily="2" charset="0"/>
            </a:endParaRPr>
          </a:p>
        </p:txBody>
      </p:sp>
      <p:sp>
        <p:nvSpPr>
          <p:cNvPr id="4" name="TextBox 3"/>
          <p:cNvSpPr txBox="1"/>
          <p:nvPr/>
        </p:nvSpPr>
        <p:spPr>
          <a:xfrm>
            <a:off x="609601" y="2514600"/>
            <a:ext cx="8077199" cy="584775"/>
          </a:xfrm>
          <a:prstGeom prst="rect">
            <a:avLst/>
          </a:prstGeom>
          <a:solidFill>
            <a:srgbClr val="89FFE9"/>
          </a:solidFill>
          <a:ln w="19050">
            <a:solidFill>
              <a:schemeClr val="tx1"/>
            </a:solidFill>
          </a:ln>
        </p:spPr>
        <p:txBody>
          <a:bodyPr wrap="square" rtlCol="0">
            <a:spAutoFit/>
          </a:bodyPr>
          <a:lstStyle/>
          <a:p>
            <a:r>
              <a:rPr lang="en-US" sz="3200" dirty="0" smtClean="0">
                <a:latin typeface="NikoshBAN" pitchFamily="2" charset="0"/>
                <a:cs typeface="NikoshBAN" pitchFamily="2" charset="0"/>
                <a:sym typeface="Symbol"/>
              </a:rPr>
              <a:t> </a:t>
            </a:r>
            <a:r>
              <a:rPr lang="en-US" sz="3200" dirty="0">
                <a:latin typeface="Times New Roman" pitchFamily="18" charset="0"/>
                <a:cs typeface="Times New Roman" pitchFamily="18" charset="0"/>
                <a:sym typeface="Symbol"/>
              </a:rPr>
              <a:t>B</a:t>
            </a:r>
            <a:r>
              <a:rPr lang="en-US" sz="3200" dirty="0" smtClean="0">
                <a:latin typeface="Times New Roman" pitchFamily="18" charset="0"/>
                <a:cs typeface="Times New Roman" pitchFamily="18" charset="0"/>
                <a:sym typeface="Symbol"/>
              </a:rPr>
              <a:t> </a:t>
            </a:r>
            <a:r>
              <a:rPr lang="en-US" sz="3200" b="1" dirty="0" smtClean="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sym typeface="Symbol"/>
              </a:rPr>
              <a:t>1,3,5, 7, 9,………………</a:t>
            </a:r>
            <a:endParaRPr lang="en-US" sz="3200" dirty="0">
              <a:latin typeface="NikoshBAN" pitchFamily="2" charset="0"/>
              <a:cs typeface="NikoshBAN" pitchFamily="2" charset="0"/>
            </a:endParaRPr>
          </a:p>
        </p:txBody>
      </p:sp>
      <p:sp>
        <p:nvSpPr>
          <p:cNvPr id="5" name="TextBox 4"/>
          <p:cNvSpPr txBox="1"/>
          <p:nvPr/>
        </p:nvSpPr>
        <p:spPr>
          <a:xfrm>
            <a:off x="609601" y="3352800"/>
            <a:ext cx="8077200" cy="584775"/>
          </a:xfrm>
          <a:prstGeom prst="rect">
            <a:avLst/>
          </a:prstGeom>
          <a:solidFill>
            <a:srgbClr val="CCFF66"/>
          </a:solidFill>
          <a:ln w="19050">
            <a:solidFill>
              <a:schemeClr val="tx1"/>
            </a:solidFill>
          </a:ln>
        </p:spPr>
        <p:txBody>
          <a:bodyPr wrap="square" rtlCol="0">
            <a:spAutoFit/>
          </a:bodyPr>
          <a:lstStyle/>
          <a:p>
            <a:r>
              <a:rPr lang="en-US" sz="3200" dirty="0" smtClean="0">
                <a:latin typeface="Times New Roman" pitchFamily="18" charset="0"/>
                <a:cs typeface="Times New Roman" pitchFamily="18" charset="0"/>
                <a:sym typeface="Symbol"/>
              </a:rPr>
              <a:t> C =        </a:t>
            </a:r>
            <a:r>
              <a:rPr lang="en-US" sz="3200" b="1" dirty="0" smtClean="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sym typeface="Symbol"/>
              </a:rPr>
              <a:t>  (</a:t>
            </a:r>
            <a:r>
              <a:rPr lang="en-US" sz="3200" dirty="0" smtClean="0">
                <a:latin typeface="NikoshBAN" pitchFamily="2" charset="0"/>
                <a:cs typeface="NikoshBAN" pitchFamily="2" charset="0"/>
                <a:sym typeface="Symbol"/>
              </a:rPr>
              <a:t> </a:t>
            </a:r>
            <a:r>
              <a:rPr lang="bn-IN" sz="3200" dirty="0" smtClean="0">
                <a:latin typeface="NikoshBAN" pitchFamily="2" charset="0"/>
                <a:cs typeface="NikoshBAN" pitchFamily="2" charset="0"/>
                <a:sym typeface="Symbol"/>
              </a:rPr>
              <a:t>ডেনিশের বর্ণ ওরি )</a:t>
            </a:r>
            <a:endParaRPr lang="en-US" sz="3200" dirty="0">
              <a:latin typeface="NikoshBAN" pitchFamily="2" charset="0"/>
              <a:cs typeface="NikoshBAN" pitchFamily="2" charset="0"/>
            </a:endParaRPr>
          </a:p>
        </p:txBody>
      </p:sp>
      <p:sp>
        <p:nvSpPr>
          <p:cNvPr id="6" name="TextBox 5"/>
          <p:cNvSpPr txBox="1"/>
          <p:nvPr/>
        </p:nvSpPr>
        <p:spPr>
          <a:xfrm>
            <a:off x="609602" y="4171652"/>
            <a:ext cx="8077200" cy="2000548"/>
          </a:xfrm>
          <a:prstGeom prst="rect">
            <a:avLst/>
          </a:prstGeom>
          <a:solidFill>
            <a:schemeClr val="accent5">
              <a:lumMod val="20000"/>
              <a:lumOff val="80000"/>
            </a:schemeClr>
          </a:solidFill>
          <a:ln w="19050">
            <a:solidFill>
              <a:schemeClr val="tx1"/>
            </a:solidFill>
          </a:ln>
        </p:spPr>
        <p:txBody>
          <a:bodyPr wrap="square" rtlCol="0">
            <a:spAutoFit/>
          </a:bodyPr>
          <a:lstStyle/>
          <a:p>
            <a:r>
              <a:rPr lang="bn-IN" sz="3200" dirty="0" smtClean="0">
                <a:latin typeface="NikoshBAN" pitchFamily="2" charset="0"/>
                <a:cs typeface="NikoshBAN" pitchFamily="2" charset="0"/>
              </a:rPr>
              <a:t>১। { </a:t>
            </a:r>
            <a:r>
              <a:rPr lang="en-US" sz="3200" dirty="0" smtClean="0">
                <a:latin typeface="Times New Roman" pitchFamily="18" charset="0"/>
                <a:cs typeface="Times New Roman" pitchFamily="18" charset="0"/>
              </a:rPr>
              <a:t>x : x, 24 </a:t>
            </a:r>
            <a:r>
              <a:rPr lang="bn-IN" sz="3200" dirty="0" smtClean="0">
                <a:latin typeface="NikoshBAN" pitchFamily="2" charset="0"/>
                <a:cs typeface="NikoshBAN" pitchFamily="2" charset="0"/>
              </a:rPr>
              <a:t>এর মৌলিক গুণনীয়কসমূহ}</a:t>
            </a:r>
          </a:p>
          <a:p>
            <a:r>
              <a:rPr lang="bn-IN" sz="3200" dirty="0" smtClean="0">
                <a:latin typeface="NikoshBAN" pitchFamily="2" charset="0"/>
                <a:cs typeface="NikoshBAN" pitchFamily="2" charset="0"/>
              </a:rPr>
              <a:t>২। { </a:t>
            </a:r>
            <a:r>
              <a:rPr lang="en-US" sz="3200" dirty="0" smtClean="0">
                <a:latin typeface="Times New Roman" pitchFamily="18" charset="0"/>
                <a:cs typeface="Times New Roman" pitchFamily="18" charset="0"/>
              </a:rPr>
              <a:t>x : x, </a:t>
            </a:r>
            <a:r>
              <a:rPr lang="bn-IN" sz="3200" dirty="0" smtClean="0">
                <a:latin typeface="NikoshBAN" pitchFamily="2" charset="0"/>
                <a:cs typeface="NikoshBAN" pitchFamily="2" charset="0"/>
              </a:rPr>
              <a:t>বিজোড় স্বাভাবিক সংখ্যা}</a:t>
            </a:r>
          </a:p>
          <a:p>
            <a:r>
              <a:rPr lang="bn-IN" sz="3200" dirty="0" smtClean="0">
                <a:latin typeface="NikoshBAN" pitchFamily="2" charset="0"/>
                <a:cs typeface="NikoshBAN" pitchFamily="2" charset="0"/>
              </a:rPr>
              <a:t>৩। { </a:t>
            </a:r>
            <a:r>
              <a:rPr lang="en-US" sz="3200" dirty="0" smtClean="0">
                <a:latin typeface="Times New Roman" pitchFamily="18" charset="0"/>
                <a:cs typeface="Times New Roman" pitchFamily="18" charset="0"/>
              </a:rPr>
              <a:t>x : x, </a:t>
            </a:r>
            <a:r>
              <a:rPr lang="bn-IN" sz="3200" dirty="0" smtClean="0">
                <a:latin typeface="NikoshBAN" pitchFamily="2" charset="0"/>
                <a:cs typeface="NikoshBAN" pitchFamily="2" charset="0"/>
              </a:rPr>
              <a:t>স্বাভাবিক সংখ্যা এবং</a:t>
            </a:r>
            <a:r>
              <a:rPr lang="en-US" sz="3200" dirty="0" smtClean="0">
                <a:latin typeface="Times New Roman" pitchFamily="18" charset="0"/>
                <a:cs typeface="Times New Roman" pitchFamily="18" charset="0"/>
              </a:rPr>
              <a:t> 6 </a:t>
            </a:r>
            <a:r>
              <a:rPr lang="en-US" sz="3200" b="1" dirty="0" smtClean="0">
                <a:latin typeface="Times New Roman"/>
                <a:cs typeface="Times New Roman"/>
              </a:rPr>
              <a:t>&lt;</a:t>
            </a:r>
            <a:r>
              <a:rPr lang="en-US" sz="3200" dirty="0" smtClean="0">
                <a:latin typeface="Times New Roman"/>
                <a:cs typeface="Times New Roman"/>
              </a:rPr>
              <a:t> x </a:t>
            </a:r>
            <a:r>
              <a:rPr lang="en-US" sz="3200" b="1" dirty="0" smtClean="0">
                <a:latin typeface="Times New Roman"/>
                <a:cs typeface="Times New Roman"/>
              </a:rPr>
              <a:t>&lt;</a:t>
            </a:r>
            <a:r>
              <a:rPr lang="en-US" sz="3200" dirty="0" smtClean="0">
                <a:latin typeface="Times New Roman"/>
                <a:cs typeface="Times New Roman"/>
              </a:rPr>
              <a:t> 7}</a:t>
            </a:r>
            <a:endParaRPr lang="bn-IN" sz="3200" dirty="0" smtClean="0">
              <a:latin typeface="Times New Roman"/>
              <a:cs typeface="Times New Roman"/>
            </a:endParaRPr>
          </a:p>
          <a:p>
            <a:r>
              <a:rPr lang="bn-IN" sz="2800" dirty="0" smtClean="0">
                <a:latin typeface="NikoshBAN" pitchFamily="2" charset="0"/>
                <a:cs typeface="NikoshBAN" pitchFamily="2" charset="0"/>
              </a:rPr>
              <a:t>সেটগুলোকে তালিকা পদ্ধতিতে প্রকাশ করে এর প্রকারভেদ চিহ্নিত কর।</a:t>
            </a:r>
            <a:r>
              <a:rPr lang="en-US" sz="2800" dirty="0" smtClean="0">
                <a:latin typeface="Times New Roman" pitchFamily="18" charset="0"/>
                <a:cs typeface="Times New Roman" pitchFamily="18" charset="0"/>
              </a:rPr>
              <a:t> </a:t>
            </a:r>
            <a:endParaRPr lang="en-US" sz="2800" dirty="0">
              <a:latin typeface="NikoshBAN" pitchFamily="2" charset="0"/>
              <a:cs typeface="NikoshBAN" pitchFamily="2" charset="0"/>
            </a:endParaRPr>
          </a:p>
        </p:txBody>
      </p:sp>
      <p:sp>
        <p:nvSpPr>
          <p:cNvPr id="11" name="Isosceles Triangle 10"/>
          <p:cNvSpPr/>
          <p:nvPr/>
        </p:nvSpPr>
        <p:spPr>
          <a:xfrm rot="5400000">
            <a:off x="6268069" y="1758621"/>
            <a:ext cx="228594" cy="42033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934200" y="1676400"/>
            <a:ext cx="1475084" cy="584775"/>
          </a:xfrm>
          <a:prstGeom prst="rect">
            <a:avLst/>
          </a:prstGeom>
          <a:noFill/>
        </p:spPr>
        <p:txBody>
          <a:bodyPr wrap="none" rtlCol="0">
            <a:spAutoFit/>
          </a:bodyPr>
          <a:lstStyle/>
          <a:p>
            <a:r>
              <a:rPr lang="bn-IN" sz="3200" dirty="0" smtClean="0">
                <a:latin typeface="NikoshBAN" pitchFamily="2" charset="0"/>
                <a:cs typeface="NikoshBAN" pitchFamily="2" charset="0"/>
              </a:rPr>
              <a:t>সসীম সেট</a:t>
            </a:r>
            <a:endParaRPr lang="en-US" sz="3200" dirty="0">
              <a:latin typeface="NikoshBAN" pitchFamily="2" charset="0"/>
              <a:cs typeface="NikoshBAN" pitchFamily="2" charset="0"/>
            </a:endParaRPr>
          </a:p>
        </p:txBody>
      </p:sp>
      <p:sp>
        <p:nvSpPr>
          <p:cNvPr id="13" name="Isosceles Triangle 12"/>
          <p:cNvSpPr/>
          <p:nvPr/>
        </p:nvSpPr>
        <p:spPr>
          <a:xfrm rot="5400000">
            <a:off x="6304936" y="2596821"/>
            <a:ext cx="228594" cy="42033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966857" y="2514600"/>
            <a:ext cx="1516762" cy="584775"/>
          </a:xfrm>
          <a:prstGeom prst="rect">
            <a:avLst/>
          </a:prstGeom>
          <a:noFill/>
        </p:spPr>
        <p:txBody>
          <a:bodyPr wrap="none" rtlCol="0">
            <a:spAutoFit/>
          </a:bodyPr>
          <a:lstStyle/>
          <a:p>
            <a:r>
              <a:rPr lang="bn-IN" sz="3200" dirty="0">
                <a:latin typeface="NikoshBAN" pitchFamily="2" charset="0"/>
                <a:cs typeface="NikoshBAN" pitchFamily="2" charset="0"/>
              </a:rPr>
              <a:t>অ</a:t>
            </a:r>
            <a:r>
              <a:rPr lang="bn-IN" sz="3200" dirty="0" smtClean="0">
                <a:latin typeface="NikoshBAN" pitchFamily="2" charset="0"/>
                <a:cs typeface="NikoshBAN" pitchFamily="2" charset="0"/>
              </a:rPr>
              <a:t>সীম সেট</a:t>
            </a:r>
            <a:endParaRPr lang="en-US" sz="3200" dirty="0">
              <a:latin typeface="NikoshBAN" pitchFamily="2" charset="0"/>
              <a:cs typeface="NikoshBAN" pitchFamily="2" charset="0"/>
            </a:endParaRPr>
          </a:p>
        </p:txBody>
      </p:sp>
      <p:sp>
        <p:nvSpPr>
          <p:cNvPr id="20" name="Isosceles Triangle 19"/>
          <p:cNvSpPr/>
          <p:nvPr/>
        </p:nvSpPr>
        <p:spPr>
          <a:xfrm rot="5400000">
            <a:off x="6304935" y="3435021"/>
            <a:ext cx="228596" cy="42033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966857" y="3352800"/>
            <a:ext cx="1423788" cy="584775"/>
          </a:xfrm>
          <a:prstGeom prst="rect">
            <a:avLst/>
          </a:prstGeom>
          <a:noFill/>
        </p:spPr>
        <p:txBody>
          <a:bodyPr wrap="none" rtlCol="0">
            <a:spAutoFit/>
          </a:bodyPr>
          <a:lstStyle/>
          <a:p>
            <a:r>
              <a:rPr lang="bn-IN" sz="3200" dirty="0" smtClean="0">
                <a:latin typeface="NikoshBAN" pitchFamily="2" charset="0"/>
                <a:cs typeface="NikoshBAN" pitchFamily="2" charset="0"/>
              </a:rPr>
              <a:t>ফাঁকা সেট</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xmlns="" val="427392920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2000"/>
                                        <p:tgtEl>
                                          <p:spTgt spid="11"/>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2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2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2000"/>
                                        <p:tgtEl>
                                          <p:spTgt spid="13"/>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20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2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2000"/>
                                        <p:tgtEl>
                                          <p:spTgt spid="20"/>
                                        </p:tgtEl>
                                      </p:cBhvr>
                                    </p:animEffect>
                                  </p:childTnLst>
                                </p:cTn>
                              </p:par>
                            </p:childTnLst>
                          </p:cTn>
                        </p:par>
                        <p:par>
                          <p:cTn id="46" fill="hold">
                            <p:stCondLst>
                              <p:cond delay="2000"/>
                            </p:stCondLst>
                            <p:childTnLst>
                              <p:par>
                                <p:cTn id="47" presetID="22" presetClass="entr" presetSubtype="8"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20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6">
                                            <p:bg/>
                                          </p:spTgt>
                                        </p:tgtEl>
                                        <p:attrNameLst>
                                          <p:attrName>style.visibility</p:attrName>
                                        </p:attrNameLst>
                                      </p:cBhvr>
                                      <p:to>
                                        <p:strVal val="visible"/>
                                      </p:to>
                                    </p:set>
                                    <p:animEffect transition="in" filter="wipe(left)">
                                      <p:cBhvr>
                                        <p:cTn id="54" dur="1000"/>
                                        <p:tgtEl>
                                          <p:spTgt spid="6">
                                            <p:bg/>
                                          </p:spTgt>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6">
                                            <p:txEl>
                                              <p:pRg st="0" end="0"/>
                                            </p:txEl>
                                          </p:spTgt>
                                        </p:tgtEl>
                                        <p:attrNameLst>
                                          <p:attrName>style.visibility</p:attrName>
                                        </p:attrNameLst>
                                      </p:cBhvr>
                                      <p:to>
                                        <p:strVal val="visible"/>
                                      </p:to>
                                    </p:set>
                                    <p:animEffect transition="in" filter="wipe(left)">
                                      <p:cBhvr>
                                        <p:cTn id="58" dur="1000"/>
                                        <p:tgtEl>
                                          <p:spTgt spid="6">
                                            <p:txEl>
                                              <p:pRg st="0" end="0"/>
                                            </p:txEl>
                                          </p:spTgt>
                                        </p:tgtEl>
                                      </p:cBhvr>
                                    </p:animEffec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6">
                                            <p:txEl>
                                              <p:pRg st="1" end="1"/>
                                            </p:txEl>
                                          </p:spTgt>
                                        </p:tgtEl>
                                        <p:attrNameLst>
                                          <p:attrName>style.visibility</p:attrName>
                                        </p:attrNameLst>
                                      </p:cBhvr>
                                      <p:to>
                                        <p:strVal val="visible"/>
                                      </p:to>
                                    </p:set>
                                    <p:animEffect transition="in" filter="wipe(left)">
                                      <p:cBhvr>
                                        <p:cTn id="62" dur="1000"/>
                                        <p:tgtEl>
                                          <p:spTgt spid="6">
                                            <p:txEl>
                                              <p:pRg st="1" end="1"/>
                                            </p:txEl>
                                          </p:spTgt>
                                        </p:tgtEl>
                                      </p:cBhvr>
                                    </p:animEffect>
                                  </p:childTnLst>
                                </p:cTn>
                              </p:par>
                            </p:childTnLst>
                          </p:cTn>
                        </p:par>
                        <p:par>
                          <p:cTn id="63" fill="hold">
                            <p:stCondLst>
                              <p:cond delay="3000"/>
                            </p:stCondLst>
                            <p:childTnLst>
                              <p:par>
                                <p:cTn id="64" presetID="22" presetClass="entr" presetSubtype="8" fill="hold" grpId="0" nodeType="afterEffect">
                                  <p:stCondLst>
                                    <p:cond delay="0"/>
                                  </p:stCondLst>
                                  <p:childTnLst>
                                    <p:set>
                                      <p:cBhvr>
                                        <p:cTn id="65" dur="1" fill="hold">
                                          <p:stCondLst>
                                            <p:cond delay="0"/>
                                          </p:stCondLst>
                                        </p:cTn>
                                        <p:tgtEl>
                                          <p:spTgt spid="6">
                                            <p:txEl>
                                              <p:pRg st="2" end="2"/>
                                            </p:txEl>
                                          </p:spTgt>
                                        </p:tgtEl>
                                        <p:attrNameLst>
                                          <p:attrName>style.visibility</p:attrName>
                                        </p:attrNameLst>
                                      </p:cBhvr>
                                      <p:to>
                                        <p:strVal val="visible"/>
                                      </p:to>
                                    </p:set>
                                    <p:animEffect transition="in" filter="wipe(left)">
                                      <p:cBhvr>
                                        <p:cTn id="66" dur="1000"/>
                                        <p:tgtEl>
                                          <p:spTgt spid="6">
                                            <p:txEl>
                                              <p:pRg st="2" end="2"/>
                                            </p:txEl>
                                          </p:spTgt>
                                        </p:tgtEl>
                                      </p:cBhvr>
                                    </p:animEffect>
                                  </p:childTnLst>
                                </p:cTn>
                              </p:par>
                            </p:childTnLst>
                          </p:cTn>
                        </p:par>
                        <p:par>
                          <p:cTn id="67" fill="hold">
                            <p:stCondLst>
                              <p:cond delay="4000"/>
                            </p:stCondLst>
                            <p:childTnLst>
                              <p:par>
                                <p:cTn id="68" presetID="22" presetClass="entr" presetSubtype="8" fill="hold" grpId="0" nodeType="afterEffect">
                                  <p:stCondLst>
                                    <p:cond delay="0"/>
                                  </p:stCondLst>
                                  <p:childTnLst>
                                    <p:set>
                                      <p:cBhvr>
                                        <p:cTn id="69" dur="1" fill="hold">
                                          <p:stCondLst>
                                            <p:cond delay="0"/>
                                          </p:stCondLst>
                                        </p:cTn>
                                        <p:tgtEl>
                                          <p:spTgt spid="6">
                                            <p:txEl>
                                              <p:pRg st="3" end="3"/>
                                            </p:txEl>
                                          </p:spTgt>
                                        </p:tgtEl>
                                        <p:attrNameLst>
                                          <p:attrName>style.visibility</p:attrName>
                                        </p:attrNameLst>
                                      </p:cBhvr>
                                      <p:to>
                                        <p:strVal val="visible"/>
                                      </p:to>
                                    </p:set>
                                    <p:animEffect transition="in" filter="wipe(left)">
                                      <p:cBhvr>
                                        <p:cTn id="70"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build="p" animBg="1"/>
      <p:bldP spid="11" grpId="0" animBg="1"/>
      <p:bldP spid="12" grpId="0"/>
      <p:bldP spid="13" grpId="0" animBg="1"/>
      <p:bldP spid="16" grpId="0"/>
      <p:bldP spid="20"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72000" y="981075"/>
            <a:ext cx="3571875" cy="25241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57200" y="990600"/>
            <a:ext cx="3876675" cy="2502354"/>
          </a:xfrm>
          <a:prstGeom prst="rect">
            <a:avLst/>
          </a:prstGeom>
          <a:ln w="19050">
            <a:solidFill>
              <a:schemeClr val="tx1"/>
            </a:solidFill>
          </a:ln>
        </p:spPr>
      </p:pic>
      <p:pic>
        <p:nvPicPr>
          <p:cNvPr id="1030"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076764" y="1405950"/>
            <a:ext cx="853362" cy="10348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974312" y="1350380"/>
            <a:ext cx="1007452" cy="1057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457766" y="1731380"/>
            <a:ext cx="761998" cy="7810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448239" y="1274180"/>
            <a:ext cx="771525" cy="8824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314764" y="1350380"/>
            <a:ext cx="948358" cy="10448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635719" y="1405950"/>
            <a:ext cx="1134328" cy="1134328"/>
          </a:xfrm>
          <a:prstGeom prst="rect">
            <a:avLst/>
          </a:prstGeom>
        </p:spPr>
      </p:pic>
      <p:pic>
        <p:nvPicPr>
          <p:cNvPr id="11" name="Picture 10"/>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571272" y="1447800"/>
            <a:ext cx="1134328" cy="1134328"/>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14925" y="3505200"/>
            <a:ext cx="3571875" cy="25241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57200" y="3514725"/>
            <a:ext cx="3495675" cy="2502354"/>
          </a:xfrm>
          <a:prstGeom prst="rect">
            <a:avLst/>
          </a:prstGeom>
          <a:ln w="19050">
            <a:solidFill>
              <a:schemeClr val="tx1"/>
            </a:solidFill>
          </a:ln>
        </p:spPr>
      </p:pic>
      <p:pic>
        <p:nvPicPr>
          <p:cNvPr id="14"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695764" y="3930075"/>
            <a:ext cx="853362" cy="10348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593312" y="3874505"/>
            <a:ext cx="1007452" cy="1057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076766" y="4255505"/>
            <a:ext cx="761998" cy="7810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067239" y="3798305"/>
            <a:ext cx="771525" cy="8824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33764" y="3874505"/>
            <a:ext cx="948358" cy="10448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0090" r="6428"/>
          <a:stretch/>
        </p:blipFill>
        <p:spPr>
          <a:xfrm>
            <a:off x="3810000" y="3505200"/>
            <a:ext cx="1524000" cy="2511879"/>
          </a:xfrm>
          <a:prstGeom prst="rect">
            <a:avLst/>
          </a:prstGeom>
          <a:solidFill>
            <a:schemeClr val="accent5">
              <a:lumMod val="20000"/>
              <a:lumOff val="80000"/>
            </a:schemeClr>
          </a:solidFill>
        </p:spPr>
      </p:pic>
      <p:pic>
        <p:nvPicPr>
          <p:cNvPr id="19" name="Picture 18"/>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254719" y="3930075"/>
            <a:ext cx="1134328" cy="1134328"/>
          </a:xfrm>
          <a:prstGeom prst="rect">
            <a:avLst/>
          </a:prstGeom>
        </p:spPr>
      </p:pic>
      <p:pic>
        <p:nvPicPr>
          <p:cNvPr id="20" name="Picture 19"/>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114197" y="3971925"/>
            <a:ext cx="1134328" cy="1134328"/>
          </a:xfrm>
          <a:prstGeom prst="rect">
            <a:avLst/>
          </a:prstGeom>
        </p:spPr>
      </p:pic>
      <p:sp>
        <p:nvSpPr>
          <p:cNvPr id="7" name="TextBox 6"/>
          <p:cNvSpPr txBox="1"/>
          <p:nvPr/>
        </p:nvSpPr>
        <p:spPr>
          <a:xfrm>
            <a:off x="6400800" y="482025"/>
            <a:ext cx="1707519" cy="584775"/>
          </a:xfrm>
          <a:prstGeom prst="rect">
            <a:avLst/>
          </a:prstGeom>
          <a:noFill/>
        </p:spPr>
        <p:txBody>
          <a:bodyPr wrap="none" rtlCol="0">
            <a:spAutoFit/>
          </a:bodyPr>
          <a:lstStyle/>
          <a:p>
            <a:r>
              <a:rPr lang="bn-IN" sz="3200" dirty="0" smtClean="0">
                <a:latin typeface="NikoshBAN" pitchFamily="2" charset="0"/>
                <a:cs typeface="NikoshBAN" pitchFamily="2" charset="0"/>
              </a:rPr>
              <a:t>সংযোগ</a:t>
            </a:r>
            <a:r>
              <a:rPr lang="en-US" sz="3200" dirty="0" smtClean="0">
                <a:latin typeface="NikoshBAN" pitchFamily="2" charset="0"/>
                <a:cs typeface="NikoshBAN" pitchFamily="2" charset="0"/>
              </a:rPr>
              <a:t>(</a:t>
            </a:r>
            <a:r>
              <a:rPr lang="en-US" sz="3200" dirty="0" smtClean="0">
                <a:latin typeface="Times New Roman" pitchFamily="18" charset="0"/>
                <a:cs typeface="Times New Roman" pitchFamily="18" charset="0"/>
                <a:sym typeface="Symbol"/>
              </a:rPr>
              <a:t>)</a:t>
            </a:r>
            <a:endParaRPr lang="en-US" sz="3200" dirty="0">
              <a:latin typeface="NikoshBAN" pitchFamily="2" charset="0"/>
              <a:cs typeface="NikoshBAN" pitchFamily="2" charset="0"/>
            </a:endParaRPr>
          </a:p>
        </p:txBody>
      </p:sp>
      <p:sp>
        <p:nvSpPr>
          <p:cNvPr id="23" name="TextBox 22"/>
          <p:cNvSpPr txBox="1"/>
          <p:nvPr/>
        </p:nvSpPr>
        <p:spPr>
          <a:xfrm>
            <a:off x="457200" y="5432304"/>
            <a:ext cx="1210588" cy="584775"/>
          </a:xfrm>
          <a:prstGeom prst="rect">
            <a:avLst/>
          </a:prstGeom>
          <a:noFill/>
        </p:spPr>
        <p:txBody>
          <a:bodyPr wrap="none" rtlCol="0">
            <a:spAutoFit/>
          </a:bodyPr>
          <a:lstStyle/>
          <a:p>
            <a:r>
              <a:rPr lang="bn-IN" sz="3200" dirty="0" smtClean="0">
                <a:latin typeface="NikoshBAN" pitchFamily="2" charset="0"/>
                <a:cs typeface="NikoshBAN" pitchFamily="2" charset="0"/>
              </a:rPr>
              <a:t>ছেদ</a:t>
            </a:r>
            <a:r>
              <a:rPr lang="en-US" sz="3200" dirty="0" smtClean="0">
                <a:latin typeface="NikoshBAN" pitchFamily="2" charset="0"/>
                <a:cs typeface="NikoshBAN" pitchFamily="2" charset="0"/>
              </a:rPr>
              <a:t>(</a:t>
            </a:r>
            <a:r>
              <a:rPr lang="en-US" sz="3200" dirty="0" smtClean="0">
                <a:latin typeface="NikoshBAN" pitchFamily="2" charset="0"/>
                <a:cs typeface="NikoshBAN" pitchFamily="2" charset="0"/>
                <a:sym typeface="Symbol"/>
              </a:rPr>
              <a:t>)</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xmlns="" val="256522656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1000"/>
                                        <p:tgtEl>
                                          <p:spTgt spid="1030"/>
                                        </p:tgtEl>
                                      </p:cBhvr>
                                    </p:animEffect>
                                    <p:anim calcmode="lin" valueType="num">
                                      <p:cBhvr>
                                        <p:cTn id="18" dur="1000" fill="hold"/>
                                        <p:tgtEl>
                                          <p:spTgt spid="1030"/>
                                        </p:tgtEl>
                                        <p:attrNameLst>
                                          <p:attrName>ppt_x</p:attrName>
                                        </p:attrNameLst>
                                      </p:cBhvr>
                                      <p:tavLst>
                                        <p:tav tm="0">
                                          <p:val>
                                            <p:strVal val="#ppt_x"/>
                                          </p:val>
                                        </p:tav>
                                        <p:tav tm="100000">
                                          <p:val>
                                            <p:strVal val="#ppt_x"/>
                                          </p:val>
                                        </p:tav>
                                      </p:tavLst>
                                    </p:anim>
                                    <p:anim calcmode="lin" valueType="num">
                                      <p:cBhvr>
                                        <p:cTn id="19" dur="1000" fill="hold"/>
                                        <p:tgtEl>
                                          <p:spTgt spid="103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1000"/>
                                        <p:tgtEl>
                                          <p:spTgt spid="1026"/>
                                        </p:tgtEl>
                                      </p:cBhvr>
                                    </p:animEffect>
                                    <p:anim calcmode="lin" valueType="num">
                                      <p:cBhvr>
                                        <p:cTn id="23" dur="1000" fill="hold"/>
                                        <p:tgtEl>
                                          <p:spTgt spid="1026"/>
                                        </p:tgtEl>
                                        <p:attrNameLst>
                                          <p:attrName>ppt_x</p:attrName>
                                        </p:attrNameLst>
                                      </p:cBhvr>
                                      <p:tavLst>
                                        <p:tav tm="0">
                                          <p:val>
                                            <p:strVal val="#ppt_x"/>
                                          </p:val>
                                        </p:tav>
                                        <p:tav tm="100000">
                                          <p:val>
                                            <p:strVal val="#ppt_x"/>
                                          </p:val>
                                        </p:tav>
                                      </p:tavLst>
                                    </p:anim>
                                    <p:anim calcmode="lin" valueType="num">
                                      <p:cBhvr>
                                        <p:cTn id="24" dur="1000" fill="hold"/>
                                        <p:tgtEl>
                                          <p:spTgt spid="102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1000"/>
                                        <p:tgtEl>
                                          <p:spTgt spid="1028"/>
                                        </p:tgtEl>
                                      </p:cBhvr>
                                    </p:animEffect>
                                    <p:anim calcmode="lin" valueType="num">
                                      <p:cBhvr>
                                        <p:cTn id="28" dur="1000" fill="hold"/>
                                        <p:tgtEl>
                                          <p:spTgt spid="1028"/>
                                        </p:tgtEl>
                                        <p:attrNameLst>
                                          <p:attrName>ppt_x</p:attrName>
                                        </p:attrNameLst>
                                      </p:cBhvr>
                                      <p:tavLst>
                                        <p:tav tm="0">
                                          <p:val>
                                            <p:strVal val="#ppt_x"/>
                                          </p:val>
                                        </p:tav>
                                        <p:tav tm="100000">
                                          <p:val>
                                            <p:strVal val="#ppt_x"/>
                                          </p:val>
                                        </p:tav>
                                      </p:tavLst>
                                    </p:anim>
                                    <p:anim calcmode="lin" valueType="num">
                                      <p:cBhvr>
                                        <p:cTn id="29" dur="1000" fill="hold"/>
                                        <p:tgtEl>
                                          <p:spTgt spid="102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29"/>
                                        </p:tgtEl>
                                        <p:attrNameLst>
                                          <p:attrName>style.visibility</p:attrName>
                                        </p:attrNameLst>
                                      </p:cBhvr>
                                      <p:to>
                                        <p:strVal val="visible"/>
                                      </p:to>
                                    </p:set>
                                    <p:animEffect transition="in" filter="fade">
                                      <p:cBhvr>
                                        <p:cTn id="32" dur="1000"/>
                                        <p:tgtEl>
                                          <p:spTgt spid="1029"/>
                                        </p:tgtEl>
                                      </p:cBhvr>
                                    </p:animEffect>
                                    <p:anim calcmode="lin" valueType="num">
                                      <p:cBhvr>
                                        <p:cTn id="33" dur="1000" fill="hold"/>
                                        <p:tgtEl>
                                          <p:spTgt spid="1029"/>
                                        </p:tgtEl>
                                        <p:attrNameLst>
                                          <p:attrName>ppt_x</p:attrName>
                                        </p:attrNameLst>
                                      </p:cBhvr>
                                      <p:tavLst>
                                        <p:tav tm="0">
                                          <p:val>
                                            <p:strVal val="#ppt_x"/>
                                          </p:val>
                                        </p:tav>
                                        <p:tav tm="100000">
                                          <p:val>
                                            <p:strVal val="#ppt_x"/>
                                          </p:val>
                                        </p:tav>
                                      </p:tavLst>
                                    </p:anim>
                                    <p:anim calcmode="lin" valueType="num">
                                      <p:cBhvr>
                                        <p:cTn id="34" dur="1000" fill="hold"/>
                                        <p:tgtEl>
                                          <p:spTgt spid="102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27"/>
                                        </p:tgtEl>
                                        <p:attrNameLst>
                                          <p:attrName>style.visibility</p:attrName>
                                        </p:attrNameLst>
                                      </p:cBhvr>
                                      <p:to>
                                        <p:strVal val="visible"/>
                                      </p:to>
                                    </p:set>
                                    <p:animEffect transition="in" filter="fade">
                                      <p:cBhvr>
                                        <p:cTn id="47" dur="1000"/>
                                        <p:tgtEl>
                                          <p:spTgt spid="1027"/>
                                        </p:tgtEl>
                                      </p:cBhvr>
                                    </p:animEffect>
                                    <p:anim calcmode="lin" valueType="num">
                                      <p:cBhvr>
                                        <p:cTn id="48" dur="1000" fill="hold"/>
                                        <p:tgtEl>
                                          <p:spTgt spid="1027"/>
                                        </p:tgtEl>
                                        <p:attrNameLst>
                                          <p:attrName>ppt_x</p:attrName>
                                        </p:attrNameLst>
                                      </p:cBhvr>
                                      <p:tavLst>
                                        <p:tav tm="0">
                                          <p:val>
                                            <p:strVal val="#ppt_x"/>
                                          </p:val>
                                        </p:tav>
                                        <p:tav tm="100000">
                                          <p:val>
                                            <p:strVal val="#ppt_x"/>
                                          </p:val>
                                        </p:tav>
                                      </p:tavLst>
                                    </p:anim>
                                    <p:anim calcmode="lin" valueType="num">
                                      <p:cBhvr>
                                        <p:cTn id="4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4" presetClass="path" presetSubtype="0" accel="50000" decel="50000" fill="hold" nodeType="clickEffect">
                                  <p:stCondLst>
                                    <p:cond delay="0"/>
                                  </p:stCondLst>
                                  <p:childTnLst>
                                    <p:animMotion origin="layout" path="M -4.72222E-6 -4.07407E-6 L 0.11007 -0.14791 C 0.13316 -0.18078 0.16771 -0.19838 0.20365 -0.19838 C 0.2448 -0.19838 0.27778 -0.18078 0.30087 -0.14791 L 0.41129 -4.07407E-6 " pathEditMode="relative" rAng="0" ptsTypes="FffFF">
                                      <p:cBhvr>
                                        <p:cTn id="53" dur="2000" fill="hold"/>
                                        <p:tgtEl>
                                          <p:spTgt spid="1030"/>
                                        </p:tgtEl>
                                        <p:attrNameLst>
                                          <p:attrName>ppt_x</p:attrName>
                                          <p:attrName>ppt_y</p:attrName>
                                        </p:attrNameLst>
                                      </p:cBhvr>
                                      <p:rCtr x="20556" y="-9931"/>
                                    </p:animMotion>
                                  </p:childTnLst>
                                </p:cTn>
                              </p:par>
                              <p:par>
                                <p:cTn id="54" presetID="44" presetClass="path" presetSubtype="0" accel="50000" decel="50000" fill="hold" nodeType="withEffect">
                                  <p:stCondLst>
                                    <p:cond delay="0"/>
                                  </p:stCondLst>
                                  <p:childTnLst>
                                    <p:animMotion origin="layout" path="M -1.94444E-6 -4.07407E-6 L 0.11007 -0.14791 C 0.13316 -0.18078 0.16771 -0.19838 0.20365 -0.19838 C 0.24479 -0.19838 0.27778 -0.18078 0.30087 -0.14791 L 0.41129 -4.07407E-6 " pathEditMode="relative" rAng="0" ptsTypes="FffFF">
                                      <p:cBhvr>
                                        <p:cTn id="55" dur="2000" fill="hold"/>
                                        <p:tgtEl>
                                          <p:spTgt spid="1026"/>
                                        </p:tgtEl>
                                        <p:attrNameLst>
                                          <p:attrName>ppt_x</p:attrName>
                                          <p:attrName>ppt_y</p:attrName>
                                        </p:attrNameLst>
                                      </p:cBhvr>
                                      <p:rCtr x="20556" y="-9931"/>
                                    </p:animMotion>
                                  </p:childTnLst>
                                </p:cTn>
                              </p:par>
                              <p:par>
                                <p:cTn id="56" presetID="44" presetClass="path" presetSubtype="0" accel="50000" decel="50000" fill="hold" nodeType="withEffect">
                                  <p:stCondLst>
                                    <p:cond delay="0"/>
                                  </p:stCondLst>
                                  <p:childTnLst>
                                    <p:animMotion origin="layout" path="M 3.33333E-6 4.44444E-6 L 0.11007 -0.14792 C 0.13316 -0.18079 0.16771 -0.19838 0.20364 -0.19838 C 0.24479 -0.19838 0.27777 -0.18079 0.30086 -0.14792 L 0.41128 4.44444E-6 " pathEditMode="relative" rAng="0" ptsTypes="FffFF">
                                      <p:cBhvr>
                                        <p:cTn id="57" dur="2000" fill="hold"/>
                                        <p:tgtEl>
                                          <p:spTgt spid="1028"/>
                                        </p:tgtEl>
                                        <p:attrNameLst>
                                          <p:attrName>ppt_x</p:attrName>
                                          <p:attrName>ppt_y</p:attrName>
                                        </p:attrNameLst>
                                      </p:cBhvr>
                                      <p:rCtr x="20556" y="-9931"/>
                                    </p:animMotion>
                                  </p:childTnLst>
                                </p:cTn>
                              </p:par>
                              <p:par>
                                <p:cTn id="58" presetID="44" presetClass="path" presetSubtype="0" accel="50000" decel="50000" fill="hold" nodeType="withEffect">
                                  <p:stCondLst>
                                    <p:cond delay="0"/>
                                  </p:stCondLst>
                                  <p:childTnLst>
                                    <p:animMotion origin="layout" path="M 4.16667E-6 -1.48148E-6 L 0.11007 -0.14792 C 0.13316 -0.18079 0.1677 -0.19838 0.20364 -0.19838 C 0.24479 -0.19838 0.27777 -0.18079 0.30086 -0.14792 L 0.41128 -1.48148E-6 " pathEditMode="relative" rAng="0" ptsTypes="FffFF">
                                      <p:cBhvr>
                                        <p:cTn id="59" dur="2000" fill="hold"/>
                                        <p:tgtEl>
                                          <p:spTgt spid="1029"/>
                                        </p:tgtEl>
                                        <p:attrNameLst>
                                          <p:attrName>ppt_x</p:attrName>
                                          <p:attrName>ppt_y</p:attrName>
                                        </p:attrNameLst>
                                      </p:cBhvr>
                                      <p:rCtr x="20556" y="-9931"/>
                                    </p:animMotion>
                                  </p:childTnLst>
                                </p:cTn>
                              </p:par>
                              <p:par>
                                <p:cTn id="60" presetID="44" presetClass="path" presetSubtype="0" accel="50000" decel="50000" fill="hold" nodeType="withEffect">
                                  <p:stCondLst>
                                    <p:cond delay="0"/>
                                  </p:stCondLst>
                                  <p:childTnLst>
                                    <p:animMotion origin="layout" path="M 2.77778E-7 1.85185E-6 L 0.11007 -0.14792 C 0.13316 -0.18079 0.16771 -0.19838 0.20365 -0.19838 C 0.24479 -0.19838 0.27778 -0.18079 0.30087 -0.14792 L 0.41128 1.85185E-6 " pathEditMode="relative" rAng="0" ptsTypes="FffFF">
                                      <p:cBhvr>
                                        <p:cTn id="61" dur="2000" fill="hold"/>
                                        <p:tgtEl>
                                          <p:spTgt spid="1027"/>
                                        </p:tgtEl>
                                        <p:attrNameLst>
                                          <p:attrName>ppt_x</p:attrName>
                                          <p:attrName>ppt_y</p:attrName>
                                        </p:attrNameLst>
                                      </p:cBhvr>
                                      <p:rCtr x="20556" y="-9931"/>
                                    </p:animMotion>
                                  </p:childTnLst>
                                </p:cTn>
                              </p:par>
                              <p:par>
                                <p:cTn id="62" presetID="44" presetClass="path" presetSubtype="0" accel="50000" decel="50000" fill="hold" nodeType="withEffect">
                                  <p:stCondLst>
                                    <p:cond delay="0"/>
                                  </p:stCondLst>
                                  <p:childTnLst>
                                    <p:animMotion origin="layout" path="M 1.38889E-6 -1.48148E-6 L 0.11545 -0.08958 C 0.13993 -0.10972 0.17621 -0.12014 0.21354 -0.1206 C 0.25694 -0.12037 0.29149 -0.10972 0.31562 -0.09051 L 0.43212 0.0044 " pathEditMode="relative" rAng="0" ptsTypes="FffFF">
                                      <p:cBhvr>
                                        <p:cTn id="63" dur="2000" fill="hold"/>
                                        <p:tgtEl>
                                          <p:spTgt spid="5"/>
                                        </p:tgtEl>
                                        <p:attrNameLst>
                                          <p:attrName>ppt_x</p:attrName>
                                          <p:attrName>ppt_y</p:attrName>
                                        </p:attrNameLst>
                                      </p:cBhvr>
                                      <p:rCtr x="21597" y="-5810"/>
                                    </p:animMotion>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left)">
                                      <p:cBhvr>
                                        <p:cTn id="68" dur="20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1000"/>
                                        <p:tgtEl>
                                          <p:spTgt spid="12"/>
                                        </p:tgtEl>
                                      </p:cBhvr>
                                    </p:animEffect>
                                    <p:anim calcmode="lin" valueType="num">
                                      <p:cBhvr>
                                        <p:cTn id="74" dur="1000" fill="hold"/>
                                        <p:tgtEl>
                                          <p:spTgt spid="12"/>
                                        </p:tgtEl>
                                        <p:attrNameLst>
                                          <p:attrName>ppt_x</p:attrName>
                                        </p:attrNameLst>
                                      </p:cBhvr>
                                      <p:tavLst>
                                        <p:tav tm="0">
                                          <p:val>
                                            <p:strVal val="#ppt_x"/>
                                          </p:val>
                                        </p:tav>
                                        <p:tav tm="100000">
                                          <p:val>
                                            <p:strVal val="#ppt_x"/>
                                          </p:val>
                                        </p:tav>
                                      </p:tavLst>
                                    </p:anim>
                                    <p:anim calcmode="lin" valueType="num">
                                      <p:cBhvr>
                                        <p:cTn id="75" dur="1000" fill="hold"/>
                                        <p:tgtEl>
                                          <p:spTgt spid="12"/>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1000"/>
                                        <p:tgtEl>
                                          <p:spTgt spid="13"/>
                                        </p:tgtEl>
                                      </p:cBhvr>
                                    </p:animEffect>
                                    <p:anim calcmode="lin" valueType="num">
                                      <p:cBhvr>
                                        <p:cTn id="79" dur="1000" fill="hold"/>
                                        <p:tgtEl>
                                          <p:spTgt spid="13"/>
                                        </p:tgtEl>
                                        <p:attrNameLst>
                                          <p:attrName>ppt_x</p:attrName>
                                        </p:attrNameLst>
                                      </p:cBhvr>
                                      <p:tavLst>
                                        <p:tav tm="0">
                                          <p:val>
                                            <p:strVal val="#ppt_x"/>
                                          </p:val>
                                        </p:tav>
                                        <p:tav tm="100000">
                                          <p:val>
                                            <p:strVal val="#ppt_x"/>
                                          </p:val>
                                        </p:tav>
                                      </p:tavLst>
                                    </p:anim>
                                    <p:anim calcmode="lin" valueType="num">
                                      <p:cBhvr>
                                        <p:cTn id="80" dur="1000" fill="hold"/>
                                        <p:tgtEl>
                                          <p:spTgt spid="13"/>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1000"/>
                                        <p:tgtEl>
                                          <p:spTgt spid="14"/>
                                        </p:tgtEl>
                                      </p:cBhvr>
                                    </p:animEffect>
                                    <p:anim calcmode="lin" valueType="num">
                                      <p:cBhvr>
                                        <p:cTn id="84" dur="1000" fill="hold"/>
                                        <p:tgtEl>
                                          <p:spTgt spid="14"/>
                                        </p:tgtEl>
                                        <p:attrNameLst>
                                          <p:attrName>ppt_x</p:attrName>
                                        </p:attrNameLst>
                                      </p:cBhvr>
                                      <p:tavLst>
                                        <p:tav tm="0">
                                          <p:val>
                                            <p:strVal val="#ppt_x"/>
                                          </p:val>
                                        </p:tav>
                                        <p:tav tm="100000">
                                          <p:val>
                                            <p:strVal val="#ppt_x"/>
                                          </p:val>
                                        </p:tav>
                                      </p:tavLst>
                                    </p:anim>
                                    <p:anim calcmode="lin" valueType="num">
                                      <p:cBhvr>
                                        <p:cTn id="85" dur="1000" fill="hold"/>
                                        <p:tgtEl>
                                          <p:spTgt spid="1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fade">
                                      <p:cBhvr>
                                        <p:cTn id="88" dur="1000"/>
                                        <p:tgtEl>
                                          <p:spTgt spid="15"/>
                                        </p:tgtEl>
                                      </p:cBhvr>
                                    </p:animEffect>
                                    <p:anim calcmode="lin" valueType="num">
                                      <p:cBhvr>
                                        <p:cTn id="89" dur="1000" fill="hold"/>
                                        <p:tgtEl>
                                          <p:spTgt spid="15"/>
                                        </p:tgtEl>
                                        <p:attrNameLst>
                                          <p:attrName>ppt_x</p:attrName>
                                        </p:attrNameLst>
                                      </p:cBhvr>
                                      <p:tavLst>
                                        <p:tav tm="0">
                                          <p:val>
                                            <p:strVal val="#ppt_x"/>
                                          </p:val>
                                        </p:tav>
                                        <p:tav tm="100000">
                                          <p:val>
                                            <p:strVal val="#ppt_x"/>
                                          </p:val>
                                        </p:tav>
                                      </p:tavLst>
                                    </p:anim>
                                    <p:anim calcmode="lin" valueType="num">
                                      <p:cBhvr>
                                        <p:cTn id="90" dur="1000" fill="hold"/>
                                        <p:tgtEl>
                                          <p:spTgt spid="15"/>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1000"/>
                                        <p:tgtEl>
                                          <p:spTgt spid="16"/>
                                        </p:tgtEl>
                                      </p:cBhvr>
                                    </p:animEffect>
                                    <p:anim calcmode="lin" valueType="num">
                                      <p:cBhvr>
                                        <p:cTn id="94" dur="1000" fill="hold"/>
                                        <p:tgtEl>
                                          <p:spTgt spid="16"/>
                                        </p:tgtEl>
                                        <p:attrNameLst>
                                          <p:attrName>ppt_x</p:attrName>
                                        </p:attrNameLst>
                                      </p:cBhvr>
                                      <p:tavLst>
                                        <p:tav tm="0">
                                          <p:val>
                                            <p:strVal val="#ppt_x"/>
                                          </p:val>
                                        </p:tav>
                                        <p:tav tm="100000">
                                          <p:val>
                                            <p:strVal val="#ppt_x"/>
                                          </p:val>
                                        </p:tav>
                                      </p:tavLst>
                                    </p:anim>
                                    <p:anim calcmode="lin" valueType="num">
                                      <p:cBhvr>
                                        <p:cTn id="95" dur="1000" fill="hold"/>
                                        <p:tgtEl>
                                          <p:spTgt spid="16"/>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1000"/>
                                        <p:tgtEl>
                                          <p:spTgt spid="17"/>
                                        </p:tgtEl>
                                      </p:cBhvr>
                                    </p:animEffect>
                                    <p:anim calcmode="lin" valueType="num">
                                      <p:cBhvr>
                                        <p:cTn id="99" dur="1000" fill="hold"/>
                                        <p:tgtEl>
                                          <p:spTgt spid="17"/>
                                        </p:tgtEl>
                                        <p:attrNameLst>
                                          <p:attrName>ppt_x</p:attrName>
                                        </p:attrNameLst>
                                      </p:cBhvr>
                                      <p:tavLst>
                                        <p:tav tm="0">
                                          <p:val>
                                            <p:strVal val="#ppt_x"/>
                                          </p:val>
                                        </p:tav>
                                        <p:tav tm="100000">
                                          <p:val>
                                            <p:strVal val="#ppt_x"/>
                                          </p:val>
                                        </p:tav>
                                      </p:tavLst>
                                    </p:anim>
                                    <p:anim calcmode="lin" valueType="num">
                                      <p:cBhvr>
                                        <p:cTn id="100" dur="1000" fill="hold"/>
                                        <p:tgtEl>
                                          <p:spTgt spid="17"/>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fade">
                                      <p:cBhvr>
                                        <p:cTn id="103" dur="1000"/>
                                        <p:tgtEl>
                                          <p:spTgt spid="19"/>
                                        </p:tgtEl>
                                      </p:cBhvr>
                                    </p:animEffect>
                                    <p:anim calcmode="lin" valueType="num">
                                      <p:cBhvr>
                                        <p:cTn id="104" dur="1000" fill="hold"/>
                                        <p:tgtEl>
                                          <p:spTgt spid="19"/>
                                        </p:tgtEl>
                                        <p:attrNameLst>
                                          <p:attrName>ppt_x</p:attrName>
                                        </p:attrNameLst>
                                      </p:cBhvr>
                                      <p:tavLst>
                                        <p:tav tm="0">
                                          <p:val>
                                            <p:strVal val="#ppt_x"/>
                                          </p:val>
                                        </p:tav>
                                        <p:tav tm="100000">
                                          <p:val>
                                            <p:strVal val="#ppt_x"/>
                                          </p:val>
                                        </p:tav>
                                      </p:tavLst>
                                    </p:anim>
                                    <p:anim calcmode="lin" valueType="num">
                                      <p:cBhvr>
                                        <p:cTn id="105" dur="1000" fill="hold"/>
                                        <p:tgtEl>
                                          <p:spTgt spid="19"/>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20"/>
                                        </p:tgtEl>
                                        <p:attrNameLst>
                                          <p:attrName>style.visibility</p:attrName>
                                        </p:attrNameLst>
                                      </p:cBhvr>
                                      <p:to>
                                        <p:strVal val="visible"/>
                                      </p:to>
                                    </p:set>
                                    <p:animEffect transition="in" filter="fade">
                                      <p:cBhvr>
                                        <p:cTn id="108" dur="1000"/>
                                        <p:tgtEl>
                                          <p:spTgt spid="20"/>
                                        </p:tgtEl>
                                      </p:cBhvr>
                                    </p:animEffect>
                                    <p:anim calcmode="lin" valueType="num">
                                      <p:cBhvr>
                                        <p:cTn id="109" dur="1000" fill="hold"/>
                                        <p:tgtEl>
                                          <p:spTgt spid="20"/>
                                        </p:tgtEl>
                                        <p:attrNameLst>
                                          <p:attrName>ppt_x</p:attrName>
                                        </p:attrNameLst>
                                      </p:cBhvr>
                                      <p:tavLst>
                                        <p:tav tm="0">
                                          <p:val>
                                            <p:strVal val="#ppt_x"/>
                                          </p:val>
                                        </p:tav>
                                        <p:tav tm="100000">
                                          <p:val>
                                            <p:strVal val="#ppt_x"/>
                                          </p:val>
                                        </p:tav>
                                      </p:tavLst>
                                    </p:anim>
                                    <p:anim calcmode="lin" valueType="num">
                                      <p:cBhvr>
                                        <p:cTn id="110" dur="1000" fill="hold"/>
                                        <p:tgtEl>
                                          <p:spTgt spid="20"/>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fade">
                                      <p:cBhvr>
                                        <p:cTn id="113" dur="1000"/>
                                        <p:tgtEl>
                                          <p:spTgt spid="18"/>
                                        </p:tgtEl>
                                      </p:cBhvr>
                                    </p:animEffect>
                                    <p:anim calcmode="lin" valueType="num">
                                      <p:cBhvr>
                                        <p:cTn id="114" dur="1000" fill="hold"/>
                                        <p:tgtEl>
                                          <p:spTgt spid="18"/>
                                        </p:tgtEl>
                                        <p:attrNameLst>
                                          <p:attrName>ppt_x</p:attrName>
                                        </p:attrNameLst>
                                      </p:cBhvr>
                                      <p:tavLst>
                                        <p:tav tm="0">
                                          <p:val>
                                            <p:strVal val="#ppt_x"/>
                                          </p:val>
                                        </p:tav>
                                        <p:tav tm="100000">
                                          <p:val>
                                            <p:strVal val="#ppt_x"/>
                                          </p:val>
                                        </p:tav>
                                      </p:tavLst>
                                    </p:anim>
                                    <p:anim calcmode="lin" valueType="num">
                                      <p:cBhvr>
                                        <p:cTn id="1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0"/>
                                          </p:stCondLst>
                                        </p:cTn>
                                        <p:tgtEl>
                                          <p:spTgt spid="6"/>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44" presetClass="path" presetSubtype="0" accel="50000" decel="50000" fill="hold" nodeType="clickEffect">
                                  <p:stCondLst>
                                    <p:cond delay="0"/>
                                  </p:stCondLst>
                                  <p:childTnLst>
                                    <p:animMotion origin="layout" path="M -0.0026 0.00486 L 0.08438 -0.0537 C 0.10295 -0.06667 0.12882 -0.07106 0.15486 -0.06643 C 0.18455 -0.06157 0.20764 -0.04838 0.22275 -0.02917 L 0.29566 0.05694 " pathEditMode="relative" rAng="453059" ptsTypes="FffFF">
                                      <p:cBhvr>
                                        <p:cTn id="123" dur="2000" fill="hold"/>
                                        <p:tgtEl>
                                          <p:spTgt spid="19"/>
                                        </p:tgtEl>
                                        <p:attrNameLst>
                                          <p:attrName>ppt_x</p:attrName>
                                          <p:attrName>ppt_y</p:attrName>
                                        </p:attrNameLst>
                                      </p:cBhvr>
                                      <p:rCtr x="15382" y="-2269"/>
                                    </p:animMotion>
                                  </p:childTnLst>
                                </p:cTn>
                              </p:par>
                              <p:par>
                                <p:cTn id="124" presetID="44" presetClass="path" presetSubtype="0" accel="50000" decel="50000" fill="hold" nodeType="withEffect">
                                  <p:stCondLst>
                                    <p:cond delay="0"/>
                                  </p:stCondLst>
                                  <p:childTnLst>
                                    <p:animMotion origin="layout" path="M 2.77778E-7 2.96296E-6 L -0.07222 -0.06158 C -0.08767 -0.07662 -0.10868 -0.08125 -0.12917 -0.07662 C -0.15313 -0.07176 -0.17066 -0.05857 -0.18194 -0.03866 L -0.23594 0.05046 " pathEditMode="relative" rAng="-546443" ptsTypes="FffFF">
                                      <p:cBhvr>
                                        <p:cTn id="125" dur="2000" fill="hold"/>
                                        <p:tgtEl>
                                          <p:spTgt spid="20"/>
                                        </p:tgtEl>
                                        <p:attrNameLst>
                                          <p:attrName>ppt_x</p:attrName>
                                          <p:attrName>ppt_y</p:attrName>
                                        </p:attrNameLst>
                                      </p:cBhvr>
                                      <p:rCtr x="-12413" y="-2569"/>
                                    </p:animMotion>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23"/>
                                        </p:tgtEl>
                                        <p:attrNameLst>
                                          <p:attrName>style.visibility</p:attrName>
                                        </p:attrNameLst>
                                      </p:cBhvr>
                                      <p:to>
                                        <p:strVal val="visible"/>
                                      </p:to>
                                    </p:set>
                                    <p:animEffect transition="in" filter="wipe(left)">
                                      <p:cBhvr>
                                        <p:cTn id="13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533400" y="398384"/>
            <a:ext cx="8077200" cy="584775"/>
          </a:xfrm>
          <a:prstGeom prst="rect">
            <a:avLst/>
          </a:prstGeom>
          <a:solidFill>
            <a:srgbClr val="33FFAC"/>
          </a:solidFill>
          <a:ln w="19050">
            <a:solidFill>
              <a:schemeClr val="tx1"/>
            </a:solidFill>
          </a:ln>
        </p:spPr>
        <p:txBody>
          <a:bodyPr wrap="square" rtlCol="0">
            <a:spAutoFit/>
          </a:bodyPr>
          <a:lstStyle/>
          <a:p>
            <a:r>
              <a:rPr lang="en-US" sz="3200" dirty="0" smtClean="0">
                <a:latin typeface="Times New Roman" pitchFamily="18" charset="0"/>
                <a:cs typeface="Times New Roman" pitchFamily="18" charset="0"/>
                <a:sym typeface="Symbol"/>
              </a:rPr>
              <a:t>A</a:t>
            </a:r>
            <a:r>
              <a:rPr lang="en-US" sz="3200" b="1" dirty="0" smtClean="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sym typeface="Symbol"/>
              </a:rPr>
              <a:t>1,3,7,</a:t>
            </a:r>
            <a:r>
              <a:rPr lang="en-US" sz="3200" dirty="0">
                <a:latin typeface="Times New Roman" pitchFamily="18" charset="0"/>
                <a:cs typeface="Times New Roman" pitchFamily="18" charset="0"/>
                <a:sym typeface="Symbol"/>
              </a:rPr>
              <a:t>9</a:t>
            </a:r>
            <a:r>
              <a:rPr lang="en-US" sz="3200" dirty="0" smtClean="0">
                <a:latin typeface="Times New Roman" pitchFamily="18" charset="0"/>
                <a:cs typeface="Times New Roman" pitchFamily="18" charset="0"/>
                <a:sym typeface="Symbol"/>
              </a:rPr>
              <a:t>, B =1,3,7</a:t>
            </a:r>
            <a:endParaRPr lang="en-US" sz="3200" dirty="0">
              <a:latin typeface="NikoshBAN" pitchFamily="2" charset="0"/>
              <a:cs typeface="NikoshBAN" pitchFamily="2" charset="0"/>
            </a:endParaRPr>
          </a:p>
        </p:txBody>
      </p:sp>
      <p:sp>
        <p:nvSpPr>
          <p:cNvPr id="22" name="TextBox 21"/>
          <p:cNvSpPr txBox="1"/>
          <p:nvPr/>
        </p:nvSpPr>
        <p:spPr>
          <a:xfrm>
            <a:off x="533400" y="1066800"/>
            <a:ext cx="8077199" cy="1569660"/>
          </a:xfrm>
          <a:prstGeom prst="rect">
            <a:avLst/>
          </a:prstGeom>
          <a:solidFill>
            <a:srgbClr val="FFFF66"/>
          </a:solidFill>
          <a:ln w="19050">
            <a:solidFill>
              <a:schemeClr val="tx1"/>
            </a:solidFill>
          </a:ln>
        </p:spPr>
        <p:txBody>
          <a:bodyPr wrap="square" rtlCol="0">
            <a:spAutoFit/>
          </a:bodyPr>
          <a:lstStyle/>
          <a:p>
            <a:r>
              <a:rPr lang="en-US" sz="3200" dirty="0" smtClean="0">
                <a:latin typeface="Times New Roman" pitchFamily="18" charset="0"/>
                <a:cs typeface="Times New Roman" pitchFamily="18" charset="0"/>
                <a:sym typeface="Symbol"/>
              </a:rPr>
              <a:t> B = { 1, 2, </a:t>
            </a:r>
            <a:r>
              <a:rPr lang="en-US" sz="3200" dirty="0">
                <a:latin typeface="Times New Roman" pitchFamily="18" charset="0"/>
                <a:cs typeface="Times New Roman" pitchFamily="18" charset="0"/>
                <a:sym typeface="Symbol"/>
              </a:rPr>
              <a:t>3</a:t>
            </a:r>
            <a:r>
              <a:rPr lang="en-US" sz="3200" dirty="0" smtClean="0">
                <a:latin typeface="Times New Roman" pitchFamily="18" charset="0"/>
                <a:cs typeface="Times New Roman" pitchFamily="18" charset="0"/>
                <a:sym typeface="Symbol"/>
              </a:rPr>
              <a:t> },  </a:t>
            </a:r>
            <a:r>
              <a:rPr lang="en-US" sz="3200" dirty="0">
                <a:latin typeface="Times New Roman" pitchFamily="18" charset="0"/>
                <a:cs typeface="Times New Roman" pitchFamily="18" charset="0"/>
                <a:sym typeface="Symbol"/>
              </a:rPr>
              <a:t>C </a:t>
            </a:r>
            <a:r>
              <a:rPr lang="en-US" sz="3200" b="1" dirty="0">
                <a:latin typeface="Times New Roman" pitchFamily="18" charset="0"/>
                <a:cs typeface="Times New Roman" pitchFamily="18" charset="0"/>
                <a:sym typeface="Symbol"/>
              </a:rPr>
              <a:t>=</a:t>
            </a:r>
            <a:r>
              <a:rPr lang="en-US" sz="3200" dirty="0">
                <a:latin typeface="Times New Roman" pitchFamily="18" charset="0"/>
                <a:cs typeface="Times New Roman" pitchFamily="18" charset="0"/>
                <a:sym typeface="Symbol"/>
              </a:rPr>
              <a:t> { </a:t>
            </a:r>
            <a:r>
              <a:rPr lang="en-US" sz="3200" dirty="0" smtClean="0">
                <a:latin typeface="Times New Roman" pitchFamily="18" charset="0"/>
                <a:cs typeface="Times New Roman" pitchFamily="18" charset="0"/>
                <a:sym typeface="Symbol"/>
              </a:rPr>
              <a:t>4, 5, </a:t>
            </a:r>
            <a:r>
              <a:rPr lang="en-US" sz="3200" dirty="0">
                <a:latin typeface="Times New Roman" pitchFamily="18" charset="0"/>
                <a:cs typeface="Times New Roman" pitchFamily="18" charset="0"/>
                <a:sym typeface="Symbol"/>
              </a:rPr>
              <a:t>6 }, </a:t>
            </a:r>
            <a:endParaRPr lang="en-US" sz="3200" dirty="0" smtClean="0">
              <a:latin typeface="Times New Roman" pitchFamily="18" charset="0"/>
              <a:cs typeface="Times New Roman" pitchFamily="18" charset="0"/>
              <a:sym typeface="Symbol"/>
            </a:endParaRPr>
          </a:p>
          <a:p>
            <a:r>
              <a:rPr lang="en-US" sz="3200" dirty="0" smtClean="0">
                <a:latin typeface="Times New Roman" pitchFamily="18" charset="0"/>
                <a:cs typeface="Times New Roman" pitchFamily="18" charset="0"/>
                <a:sym typeface="Symbol"/>
              </a:rPr>
              <a:t>  </a:t>
            </a:r>
            <a:endParaRPr lang="bn-IN" sz="3200" dirty="0" smtClean="0">
              <a:latin typeface="Times New Roman" pitchFamily="18" charset="0"/>
              <a:cs typeface="Times New Roman" pitchFamily="18" charset="0"/>
              <a:sym typeface="Symbol"/>
            </a:endParaRPr>
          </a:p>
          <a:p>
            <a:r>
              <a:rPr lang="en-US" sz="3200" dirty="0" smtClean="0">
                <a:latin typeface="Times New Roman" pitchFamily="18" charset="0"/>
                <a:cs typeface="Times New Roman" pitchFamily="18" charset="0"/>
                <a:sym typeface="Symbol"/>
              </a:rPr>
              <a:t>              U=1,2,3,4,5,6</a:t>
            </a:r>
            <a:endParaRPr lang="en-US" sz="3200" dirty="0">
              <a:latin typeface="NikoshBAN" pitchFamily="2" charset="0"/>
              <a:cs typeface="NikoshBAN" pitchFamily="2" charset="0"/>
            </a:endParaRPr>
          </a:p>
        </p:txBody>
      </p:sp>
      <p:sp>
        <p:nvSpPr>
          <p:cNvPr id="23" name="TextBox 22"/>
          <p:cNvSpPr txBox="1"/>
          <p:nvPr/>
        </p:nvSpPr>
        <p:spPr>
          <a:xfrm>
            <a:off x="533399" y="2722364"/>
            <a:ext cx="8077199" cy="1077218"/>
          </a:xfrm>
          <a:prstGeom prst="rect">
            <a:avLst/>
          </a:prstGeom>
          <a:solidFill>
            <a:srgbClr val="FFCCFF"/>
          </a:solidFill>
          <a:ln w="19050">
            <a:solidFill>
              <a:schemeClr val="tx1"/>
            </a:solidFill>
          </a:ln>
        </p:spPr>
        <p:txBody>
          <a:bodyPr wrap="square" rtlCol="0">
            <a:spAutoFit/>
          </a:bodyPr>
          <a:lstStyle/>
          <a:p>
            <a:r>
              <a:rPr lang="en-US" sz="3200" dirty="0" smtClean="0">
                <a:latin typeface="NikoshBAN" pitchFamily="2" charset="0"/>
                <a:cs typeface="NikoshBAN" pitchFamily="2" charset="0"/>
                <a:sym typeface="Symbol"/>
              </a:rPr>
              <a:t>6</a:t>
            </a:r>
            <a:r>
              <a:rPr lang="bn-BD" sz="3200" dirty="0" smtClean="0">
                <a:latin typeface="NikoshBAN" pitchFamily="2" charset="0"/>
                <a:cs typeface="NikoshBAN" pitchFamily="2" charset="0"/>
                <a:sym typeface="Symbol"/>
              </a:rPr>
              <a:t>। </a:t>
            </a:r>
            <a:r>
              <a:rPr lang="en-US" sz="3200" dirty="0" smtClean="0">
                <a:latin typeface="Times New Roman" pitchFamily="18" charset="0"/>
                <a:cs typeface="Times New Roman" pitchFamily="18" charset="0"/>
                <a:sym typeface="Symbol"/>
              </a:rPr>
              <a:t>U</a:t>
            </a:r>
            <a:r>
              <a:rPr lang="bn-IN" sz="3200" dirty="0" smtClean="0">
                <a:latin typeface="Times New Roman" pitchFamily="18" charset="0"/>
                <a:cs typeface="Times New Roman" pitchFamily="18" charset="0"/>
                <a:sym typeface="Symbol"/>
              </a:rPr>
              <a:t> </a:t>
            </a:r>
            <a:r>
              <a:rPr lang="en-US" sz="3200" b="1" dirty="0" smtClean="0">
                <a:latin typeface="Times New Roman" pitchFamily="18" charset="0"/>
                <a:cs typeface="Times New Roman" pitchFamily="18" charset="0"/>
                <a:sym typeface="Symbol"/>
              </a:rPr>
              <a:t>=</a:t>
            </a:r>
            <a:r>
              <a:rPr lang="bn-IN" sz="3200" b="1" dirty="0" smtClean="0">
                <a:latin typeface="Times New Roman" pitchFamily="18" charset="0"/>
                <a:cs typeface="Times New Roman" pitchFamily="18" charset="0"/>
                <a:sym typeface="Symbol"/>
              </a:rPr>
              <a:t> </a:t>
            </a:r>
            <a:r>
              <a:rPr lang="en-US" sz="3200" dirty="0" smtClean="0">
                <a:latin typeface="Times New Roman" pitchFamily="18" charset="0"/>
                <a:cs typeface="Times New Roman" pitchFamily="18" charset="0"/>
                <a:sym typeface="Symbol"/>
              </a:rPr>
              <a:t>1,2,3,4,5,6</a:t>
            </a:r>
            <a:r>
              <a:rPr lang="bn-BD" sz="3200" dirty="0" smtClean="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sym typeface="Symbol"/>
              </a:rPr>
              <a:t>A</a:t>
            </a:r>
            <a:r>
              <a:rPr lang="bn-IN" sz="3200" dirty="0" smtClean="0">
                <a:latin typeface="Times New Roman" pitchFamily="18" charset="0"/>
                <a:cs typeface="Times New Roman" pitchFamily="18" charset="0"/>
                <a:sym typeface="Symbol"/>
              </a:rPr>
              <a:t> </a:t>
            </a:r>
            <a:r>
              <a:rPr lang="en-US" sz="3200" b="1" dirty="0" smtClean="0">
                <a:latin typeface="Times New Roman" pitchFamily="18" charset="0"/>
                <a:cs typeface="Times New Roman" pitchFamily="18" charset="0"/>
                <a:sym typeface="Symbol"/>
              </a:rPr>
              <a:t>=</a:t>
            </a:r>
            <a:r>
              <a:rPr lang="bn-IN" sz="3200" b="1" dirty="0" smtClean="0">
                <a:latin typeface="Times New Roman" pitchFamily="18" charset="0"/>
                <a:cs typeface="Times New Roman" pitchFamily="18" charset="0"/>
                <a:sym typeface="Symbol"/>
              </a:rPr>
              <a:t> </a:t>
            </a:r>
            <a:r>
              <a:rPr lang="en-US" sz="3200" dirty="0" smtClean="0">
                <a:latin typeface="Times New Roman" pitchFamily="18" charset="0"/>
                <a:cs typeface="Times New Roman" pitchFamily="18" charset="0"/>
                <a:sym typeface="Symbol"/>
              </a:rPr>
              <a:t>2,4,6 A</a:t>
            </a:r>
            <a:r>
              <a:rPr lang="en-US" sz="3200" baseline="30000" dirty="0" smtClean="0">
                <a:latin typeface="Times New Roman" pitchFamily="18" charset="0"/>
                <a:cs typeface="Times New Roman" pitchFamily="18" charset="0"/>
                <a:sym typeface="Symbol"/>
              </a:rPr>
              <a:t>c</a:t>
            </a:r>
            <a:r>
              <a:rPr lang="en-US" sz="3200" dirty="0" smtClean="0">
                <a:latin typeface="Times New Roman" pitchFamily="18" charset="0"/>
                <a:cs typeface="Times New Roman" pitchFamily="18" charset="0"/>
                <a:sym typeface="Symbol"/>
              </a:rPr>
              <a:t> = 1,3,5</a:t>
            </a:r>
            <a:endParaRPr lang="bn-IN" sz="3200" dirty="0" smtClean="0">
              <a:latin typeface="Times New Roman" pitchFamily="18" charset="0"/>
              <a:cs typeface="Times New Roman" pitchFamily="18" charset="0"/>
              <a:sym typeface="Symbol"/>
            </a:endParaRPr>
          </a:p>
          <a:p>
            <a:pPr algn="ctr"/>
            <a:endParaRPr lang="en-US" sz="3200" dirty="0">
              <a:latin typeface="NikoshBAN" pitchFamily="2" charset="0"/>
              <a:cs typeface="NikoshBAN" pitchFamily="2" charset="0"/>
            </a:endParaRPr>
          </a:p>
        </p:txBody>
      </p:sp>
      <p:sp>
        <p:nvSpPr>
          <p:cNvPr id="2" name="Oval 1"/>
          <p:cNvSpPr/>
          <p:nvPr/>
        </p:nvSpPr>
        <p:spPr>
          <a:xfrm>
            <a:off x="381000" y="3810000"/>
            <a:ext cx="2743200" cy="2615625"/>
          </a:xfrm>
          <a:prstGeom prst="ellipse">
            <a:avLst/>
          </a:prstGeom>
          <a:solidFill>
            <a:srgbClr val="66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4400" dirty="0" smtClean="0">
                <a:solidFill>
                  <a:schemeClr val="tx1"/>
                </a:solidFill>
                <a:latin typeface="Times New Roman" pitchFamily="18" charset="0"/>
                <a:cs typeface="Times New Roman" pitchFamily="18" charset="0"/>
              </a:rPr>
              <a:t>A</a:t>
            </a:r>
            <a:endParaRPr lang="en-US" sz="4400" dirty="0">
              <a:solidFill>
                <a:schemeClr val="tx1"/>
              </a:solidFill>
              <a:latin typeface="Times New Roman" pitchFamily="18" charset="0"/>
              <a:cs typeface="Times New Roman" pitchFamily="18" charset="0"/>
            </a:endParaRPr>
          </a:p>
        </p:txBody>
      </p:sp>
      <p:sp>
        <p:nvSpPr>
          <p:cNvPr id="10" name="Oval 9"/>
          <p:cNvSpPr/>
          <p:nvPr/>
        </p:nvSpPr>
        <p:spPr>
          <a:xfrm>
            <a:off x="914400" y="4825425"/>
            <a:ext cx="1219200" cy="1219200"/>
          </a:xfrm>
          <a:prstGeom prst="ellipse">
            <a:avLst/>
          </a:prstGeom>
          <a:solidFill>
            <a:srgbClr val="FFB7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tx1"/>
                </a:solidFill>
                <a:latin typeface="Times New Roman" pitchFamily="18" charset="0"/>
                <a:cs typeface="Times New Roman" pitchFamily="18" charset="0"/>
              </a:rPr>
              <a:t>B</a:t>
            </a:r>
            <a:endParaRPr lang="en-US" sz="4000" dirty="0">
              <a:solidFill>
                <a:schemeClr val="tx1"/>
              </a:solidFill>
              <a:latin typeface="Times New Roman" pitchFamily="18" charset="0"/>
              <a:cs typeface="Times New Roman" pitchFamily="18" charset="0"/>
            </a:endParaRPr>
          </a:p>
        </p:txBody>
      </p:sp>
      <p:sp>
        <p:nvSpPr>
          <p:cNvPr id="11" name="Oval 10"/>
          <p:cNvSpPr/>
          <p:nvPr/>
        </p:nvSpPr>
        <p:spPr>
          <a:xfrm>
            <a:off x="3200400" y="3834825"/>
            <a:ext cx="2743200" cy="2590800"/>
          </a:xfrm>
          <a:prstGeom prst="ellipse">
            <a:avLst/>
          </a:prstGeom>
          <a:solidFill>
            <a:srgbClr val="FFB7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4400" dirty="0">
                <a:solidFill>
                  <a:schemeClr val="tx1"/>
                </a:solidFill>
                <a:latin typeface="Times New Roman" pitchFamily="18" charset="0"/>
                <a:cs typeface="Times New Roman" pitchFamily="18" charset="0"/>
              </a:rPr>
              <a:t>U</a:t>
            </a:r>
          </a:p>
        </p:txBody>
      </p:sp>
      <p:sp>
        <p:nvSpPr>
          <p:cNvPr id="12" name="Oval 11"/>
          <p:cNvSpPr/>
          <p:nvPr/>
        </p:nvSpPr>
        <p:spPr>
          <a:xfrm>
            <a:off x="6019800" y="3834825"/>
            <a:ext cx="2743200" cy="2590800"/>
          </a:xfrm>
          <a:prstGeom prst="ellipse">
            <a:avLst/>
          </a:prstGeom>
          <a:solidFill>
            <a:srgbClr val="65FF6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4400" dirty="0">
                <a:solidFill>
                  <a:schemeClr val="tx1"/>
                </a:solidFill>
                <a:latin typeface="Times New Roman" pitchFamily="18" charset="0"/>
                <a:cs typeface="Times New Roman" pitchFamily="18" charset="0"/>
              </a:rPr>
              <a:t>U</a:t>
            </a:r>
          </a:p>
        </p:txBody>
      </p:sp>
      <p:sp>
        <p:nvSpPr>
          <p:cNvPr id="15" name="Oval 14"/>
          <p:cNvSpPr/>
          <p:nvPr/>
        </p:nvSpPr>
        <p:spPr>
          <a:xfrm>
            <a:off x="3429000" y="4139625"/>
            <a:ext cx="1219200" cy="1219200"/>
          </a:xfrm>
          <a:prstGeom prst="ellipse">
            <a:avLst/>
          </a:prstGeom>
          <a:solidFill>
            <a:srgbClr val="66CC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latin typeface="Times New Roman" pitchFamily="18" charset="0"/>
                <a:cs typeface="Times New Roman" pitchFamily="18" charset="0"/>
              </a:rPr>
              <a:t>A</a:t>
            </a:r>
          </a:p>
        </p:txBody>
      </p:sp>
      <p:sp>
        <p:nvSpPr>
          <p:cNvPr id="21" name="Oval 20"/>
          <p:cNvSpPr/>
          <p:nvPr/>
        </p:nvSpPr>
        <p:spPr>
          <a:xfrm>
            <a:off x="4419600" y="4977825"/>
            <a:ext cx="1219200" cy="1219200"/>
          </a:xfrm>
          <a:prstGeom prst="ellipse">
            <a:avLst/>
          </a:prstGeom>
          <a:solidFill>
            <a:srgbClr val="FFCC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tx1"/>
                </a:solidFill>
                <a:latin typeface="Times New Roman" pitchFamily="18" charset="0"/>
                <a:cs typeface="Times New Roman" pitchFamily="18" charset="0"/>
              </a:rPr>
              <a:t>B</a:t>
            </a:r>
            <a:endParaRPr lang="en-US" sz="4000" dirty="0">
              <a:solidFill>
                <a:schemeClr val="tx1"/>
              </a:solidFill>
              <a:latin typeface="Times New Roman" pitchFamily="18" charset="0"/>
              <a:cs typeface="Times New Roman" pitchFamily="18" charset="0"/>
            </a:endParaRPr>
          </a:p>
        </p:txBody>
      </p:sp>
      <p:sp>
        <p:nvSpPr>
          <p:cNvPr id="24" name="Oval 23"/>
          <p:cNvSpPr/>
          <p:nvPr/>
        </p:nvSpPr>
        <p:spPr>
          <a:xfrm>
            <a:off x="6400800" y="4139625"/>
            <a:ext cx="1219200" cy="1219200"/>
          </a:xfrm>
          <a:prstGeom prst="ellipse">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latin typeface="Times New Roman" pitchFamily="18" charset="0"/>
                <a:cs typeface="Times New Roman" pitchFamily="18" charset="0"/>
              </a:rPr>
              <a:t>A</a:t>
            </a:r>
          </a:p>
        </p:txBody>
      </p:sp>
      <p:sp>
        <p:nvSpPr>
          <p:cNvPr id="3" name="TextBox 2"/>
          <p:cNvSpPr txBox="1"/>
          <p:nvPr/>
        </p:nvSpPr>
        <p:spPr>
          <a:xfrm>
            <a:off x="7446155" y="5388114"/>
            <a:ext cx="707245" cy="707886"/>
          </a:xfrm>
          <a:prstGeom prst="rect">
            <a:avLst/>
          </a:prstGeom>
          <a:noFill/>
        </p:spPr>
        <p:txBody>
          <a:bodyPr wrap="none" rtlCol="0">
            <a:spAutoFit/>
          </a:bodyPr>
          <a:lstStyle/>
          <a:p>
            <a:r>
              <a:rPr lang="en-US" sz="4000" dirty="0" smtClean="0">
                <a:latin typeface="Times New Roman" pitchFamily="18" charset="0"/>
                <a:cs typeface="Times New Roman" pitchFamily="18" charset="0"/>
              </a:rPr>
              <a:t>A</a:t>
            </a:r>
            <a:r>
              <a:rPr lang="en-US" sz="4000" baseline="30000" dirty="0" smtClean="0">
                <a:latin typeface="Times New Roman" pitchFamily="18" charset="0"/>
                <a:cs typeface="Times New Roman" pitchFamily="18" charset="0"/>
              </a:rPr>
              <a:t>c</a:t>
            </a:r>
            <a:endParaRPr lang="en-US" sz="3600" dirty="0">
              <a:latin typeface="Times New Roman" pitchFamily="18" charset="0"/>
              <a:cs typeface="Times New Roman" pitchFamily="18" charset="0"/>
            </a:endParaRPr>
          </a:p>
        </p:txBody>
      </p:sp>
      <p:sp>
        <p:nvSpPr>
          <p:cNvPr id="4" name="Rectangle 3"/>
          <p:cNvSpPr/>
          <p:nvPr/>
        </p:nvSpPr>
        <p:spPr>
          <a:xfrm>
            <a:off x="5715000" y="420470"/>
            <a:ext cx="2420663" cy="584775"/>
          </a:xfrm>
          <a:prstGeom prst="rect">
            <a:avLst/>
          </a:prstGeom>
        </p:spPr>
        <p:txBody>
          <a:bodyPr wrap="none">
            <a:spAutoFit/>
          </a:bodyPr>
          <a:lstStyle/>
          <a:p>
            <a:r>
              <a:rPr lang="bn-IN" sz="3200" dirty="0" smtClean="0">
                <a:latin typeface="NikoshBAN" pitchFamily="2" charset="0"/>
                <a:cs typeface="NikoshBAN" pitchFamily="2" charset="0"/>
                <a:sym typeface="Symbol"/>
              </a:rPr>
              <a:t>উপসেটঃ </a:t>
            </a:r>
            <a:r>
              <a:rPr lang="en-US" sz="3200" dirty="0" smtClean="0">
                <a:latin typeface="Times New Roman" pitchFamily="18" charset="0"/>
                <a:cs typeface="Times New Roman" pitchFamily="18" charset="0"/>
                <a:sym typeface="Symbol"/>
              </a:rPr>
              <a:t>B </a:t>
            </a:r>
            <a:r>
              <a:rPr lang="en-US" sz="3200" dirty="0">
                <a:latin typeface="Times New Roman" pitchFamily="18" charset="0"/>
                <a:cs typeface="Times New Roman" pitchFamily="18" charset="0"/>
                <a:sym typeface="Symbol"/>
              </a:rPr>
              <a:t> A</a:t>
            </a:r>
            <a:endParaRPr lang="en-US" sz="3200" dirty="0">
              <a:latin typeface="NikoshBAN" pitchFamily="2" charset="0"/>
              <a:cs typeface="NikoshBAN" pitchFamily="2" charset="0"/>
            </a:endParaRPr>
          </a:p>
        </p:txBody>
      </p:sp>
      <p:sp>
        <p:nvSpPr>
          <p:cNvPr id="5" name="Rectangle 4"/>
          <p:cNvSpPr/>
          <p:nvPr/>
        </p:nvSpPr>
        <p:spPr>
          <a:xfrm>
            <a:off x="4800600" y="358914"/>
            <a:ext cx="691215" cy="707886"/>
          </a:xfrm>
          <a:prstGeom prst="rect">
            <a:avLst/>
          </a:prstGeom>
        </p:spPr>
        <p:txBody>
          <a:bodyPr wrap="none">
            <a:spAutoFit/>
          </a:bodyPr>
          <a:lstStyle/>
          <a:p>
            <a:r>
              <a:rPr lang="en-US" sz="4000" dirty="0">
                <a:latin typeface="Times New Roman" pitchFamily="18" charset="0"/>
                <a:cs typeface="Times New Roman" pitchFamily="18" charset="0"/>
                <a:sym typeface="Symbol"/>
              </a:rPr>
              <a:t></a:t>
            </a:r>
            <a:endParaRPr lang="en-US" sz="4000" dirty="0">
              <a:latin typeface="NikoshBAN" pitchFamily="2" charset="0"/>
              <a:cs typeface="NikoshBAN" pitchFamily="2" charset="0"/>
            </a:endParaRPr>
          </a:p>
        </p:txBody>
      </p:sp>
      <p:cxnSp>
        <p:nvCxnSpPr>
          <p:cNvPr id="7" name="Straight Connector 6"/>
          <p:cNvCxnSpPr/>
          <p:nvPr/>
        </p:nvCxnSpPr>
        <p:spPr>
          <a:xfrm>
            <a:off x="1807029" y="1482453"/>
            <a:ext cx="1012371" cy="685800"/>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09800" y="1482453"/>
            <a:ext cx="914400" cy="685800"/>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667000" y="1487896"/>
            <a:ext cx="762000" cy="680357"/>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886200" y="1447800"/>
            <a:ext cx="566057" cy="720455"/>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169228" y="1505282"/>
            <a:ext cx="685800" cy="727348"/>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512128" y="1487957"/>
            <a:ext cx="740229" cy="744675"/>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638800" y="2006025"/>
            <a:ext cx="1593706" cy="584775"/>
          </a:xfrm>
          <a:prstGeom prst="rect">
            <a:avLst/>
          </a:prstGeom>
        </p:spPr>
        <p:txBody>
          <a:bodyPr wrap="none">
            <a:spAutoFit/>
          </a:bodyPr>
          <a:lstStyle/>
          <a:p>
            <a:r>
              <a:rPr lang="bn-IN" sz="3200" dirty="0" smtClean="0">
                <a:latin typeface="NikoshBAN" pitchFamily="2" charset="0"/>
                <a:cs typeface="NikoshBAN" pitchFamily="2" charset="0"/>
                <a:sym typeface="Symbol"/>
              </a:rPr>
              <a:t>সার্বিক সেট</a:t>
            </a:r>
            <a:endParaRPr lang="en-US" sz="3200" dirty="0">
              <a:latin typeface="NikoshBAN" pitchFamily="2" charset="0"/>
              <a:cs typeface="NikoshBAN" pitchFamily="2" charset="0"/>
            </a:endParaRPr>
          </a:p>
        </p:txBody>
      </p:sp>
      <p:sp>
        <p:nvSpPr>
          <p:cNvPr id="32" name="Rectangle 31"/>
          <p:cNvSpPr/>
          <p:nvPr/>
        </p:nvSpPr>
        <p:spPr>
          <a:xfrm>
            <a:off x="4876800" y="1959114"/>
            <a:ext cx="691215" cy="707886"/>
          </a:xfrm>
          <a:prstGeom prst="rect">
            <a:avLst/>
          </a:prstGeom>
        </p:spPr>
        <p:txBody>
          <a:bodyPr wrap="none">
            <a:spAutoFit/>
          </a:bodyPr>
          <a:lstStyle/>
          <a:p>
            <a:r>
              <a:rPr lang="en-US" sz="4000" dirty="0">
                <a:latin typeface="Times New Roman" pitchFamily="18" charset="0"/>
                <a:cs typeface="Times New Roman" pitchFamily="18" charset="0"/>
                <a:sym typeface="Symbol"/>
              </a:rPr>
              <a:t></a:t>
            </a:r>
            <a:endParaRPr lang="en-US" sz="4000" dirty="0">
              <a:latin typeface="NikoshBAN" pitchFamily="2" charset="0"/>
              <a:cs typeface="NikoshBAN" pitchFamily="2" charset="0"/>
            </a:endParaRPr>
          </a:p>
        </p:txBody>
      </p:sp>
      <p:sp>
        <p:nvSpPr>
          <p:cNvPr id="33" name="Rectangle 32"/>
          <p:cNvSpPr/>
          <p:nvPr/>
        </p:nvSpPr>
        <p:spPr>
          <a:xfrm>
            <a:off x="3898109" y="3225225"/>
            <a:ext cx="1417376" cy="584775"/>
          </a:xfrm>
          <a:prstGeom prst="rect">
            <a:avLst/>
          </a:prstGeom>
        </p:spPr>
        <p:txBody>
          <a:bodyPr wrap="none">
            <a:spAutoFit/>
          </a:bodyPr>
          <a:lstStyle/>
          <a:p>
            <a:r>
              <a:rPr lang="bn-IN" sz="3200" dirty="0" smtClean="0">
                <a:latin typeface="NikoshBAN" pitchFamily="2" charset="0"/>
                <a:cs typeface="NikoshBAN" pitchFamily="2" charset="0"/>
                <a:sym typeface="Symbol"/>
              </a:rPr>
              <a:t>পূরক সেট</a:t>
            </a:r>
            <a:endParaRPr lang="en-US" sz="3200" dirty="0">
              <a:latin typeface="NikoshBAN" pitchFamily="2" charset="0"/>
              <a:cs typeface="NikoshBAN" pitchFamily="2" charset="0"/>
            </a:endParaRPr>
          </a:p>
        </p:txBody>
      </p:sp>
      <p:sp>
        <p:nvSpPr>
          <p:cNvPr id="34" name="TextBox 33"/>
          <p:cNvSpPr txBox="1"/>
          <p:nvPr/>
        </p:nvSpPr>
        <p:spPr>
          <a:xfrm>
            <a:off x="5387496" y="5943600"/>
            <a:ext cx="1165704" cy="584775"/>
          </a:xfrm>
          <a:prstGeom prst="rect">
            <a:avLst/>
          </a:prstGeom>
          <a:noFill/>
        </p:spPr>
        <p:txBody>
          <a:bodyPr wrap="none" rtlCol="0">
            <a:spAutoFit/>
          </a:bodyPr>
          <a:lstStyle/>
          <a:p>
            <a:r>
              <a:rPr lang="bn-IN" sz="3200" dirty="0" smtClean="0">
                <a:latin typeface="NikoshBAN" pitchFamily="2" charset="0"/>
                <a:cs typeface="NikoshBAN" pitchFamily="2" charset="0"/>
              </a:rPr>
              <a:t>ভেনচিত্র</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xmlns="" val="28084468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20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up)">
                                      <p:cBhvr>
                                        <p:cTn id="40" dur="2000"/>
                                        <p:tgtEl>
                                          <p:spTgt spid="7"/>
                                        </p:tgtEl>
                                      </p:cBhvr>
                                    </p:animEffect>
                                  </p:childTnLst>
                                </p:cTn>
                              </p:par>
                              <p:par>
                                <p:cTn id="41" presetID="22" presetClass="entr" presetSubtype="1"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2000"/>
                                        <p:tgtEl>
                                          <p:spTgt spid="18"/>
                                        </p:tgtEl>
                                      </p:cBhvr>
                                    </p:animEffect>
                                  </p:childTnLst>
                                </p:cTn>
                              </p:par>
                              <p:par>
                                <p:cTn id="44" presetID="22" presetClass="entr" presetSubtype="1"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up)">
                                      <p:cBhvr>
                                        <p:cTn id="46" dur="20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up)">
                                      <p:cBhvr>
                                        <p:cTn id="51" dur="2000"/>
                                        <p:tgtEl>
                                          <p:spTgt spid="26"/>
                                        </p:tgtEl>
                                      </p:cBhvr>
                                    </p:animEffect>
                                  </p:childTnLst>
                                </p:cTn>
                              </p:par>
                              <p:par>
                                <p:cTn id="52" presetID="22" presetClass="entr" presetSubtype="1"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up)">
                                      <p:cBhvr>
                                        <p:cTn id="54" dur="2000"/>
                                        <p:tgtEl>
                                          <p:spTgt spid="27"/>
                                        </p:tgtEl>
                                      </p:cBhvr>
                                    </p:animEffect>
                                  </p:childTnLst>
                                </p:cTn>
                              </p:par>
                              <p:par>
                                <p:cTn id="55" presetID="22" presetClass="entr" presetSubtype="1"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up)">
                                      <p:cBhvr>
                                        <p:cTn id="57" dur="20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left)">
                                      <p:cBhvr>
                                        <p:cTn id="62" dur="1000"/>
                                        <p:tgtEl>
                                          <p:spTgt spid="32"/>
                                        </p:tgtEl>
                                      </p:cBhvr>
                                    </p:animEffec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1000"/>
                                        <p:tgtEl>
                                          <p:spTgt spid="31"/>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1000"/>
                                        <p:tgtEl>
                                          <p:spTgt spid="11"/>
                                        </p:tgtEl>
                                      </p:cBhvr>
                                    </p:animEffect>
                                    <p:anim calcmode="lin" valueType="num">
                                      <p:cBhvr>
                                        <p:cTn id="72" dur="1000" fill="hold"/>
                                        <p:tgtEl>
                                          <p:spTgt spid="11"/>
                                        </p:tgtEl>
                                        <p:attrNameLst>
                                          <p:attrName>ppt_x</p:attrName>
                                        </p:attrNameLst>
                                      </p:cBhvr>
                                      <p:tavLst>
                                        <p:tav tm="0">
                                          <p:val>
                                            <p:strVal val="#ppt_x"/>
                                          </p:val>
                                        </p:tav>
                                        <p:tav tm="100000">
                                          <p:val>
                                            <p:strVal val="#ppt_x"/>
                                          </p:val>
                                        </p:tav>
                                      </p:tavLst>
                                    </p:anim>
                                    <p:anim calcmode="lin" valueType="num">
                                      <p:cBhvr>
                                        <p:cTn id="7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1000"/>
                                        <p:tgtEl>
                                          <p:spTgt spid="15"/>
                                        </p:tgtEl>
                                      </p:cBhvr>
                                    </p:animEffect>
                                    <p:anim calcmode="lin" valueType="num">
                                      <p:cBhvr>
                                        <p:cTn id="79" dur="1000" fill="hold"/>
                                        <p:tgtEl>
                                          <p:spTgt spid="15"/>
                                        </p:tgtEl>
                                        <p:attrNameLst>
                                          <p:attrName>ppt_x</p:attrName>
                                        </p:attrNameLst>
                                      </p:cBhvr>
                                      <p:tavLst>
                                        <p:tav tm="0">
                                          <p:val>
                                            <p:strVal val="#ppt_x"/>
                                          </p:val>
                                        </p:tav>
                                        <p:tav tm="100000">
                                          <p:val>
                                            <p:strVal val="#ppt_x"/>
                                          </p:val>
                                        </p:tav>
                                      </p:tavLst>
                                    </p:anim>
                                    <p:anim calcmode="lin" valueType="num">
                                      <p:cBhvr>
                                        <p:cTn id="8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1000"/>
                                        <p:tgtEl>
                                          <p:spTgt spid="21"/>
                                        </p:tgtEl>
                                      </p:cBhvr>
                                    </p:animEffect>
                                    <p:anim calcmode="lin" valueType="num">
                                      <p:cBhvr>
                                        <p:cTn id="86" dur="1000" fill="hold"/>
                                        <p:tgtEl>
                                          <p:spTgt spid="21"/>
                                        </p:tgtEl>
                                        <p:attrNameLst>
                                          <p:attrName>ppt_x</p:attrName>
                                        </p:attrNameLst>
                                      </p:cBhvr>
                                      <p:tavLst>
                                        <p:tav tm="0">
                                          <p:val>
                                            <p:strVal val="#ppt_x"/>
                                          </p:val>
                                        </p:tav>
                                        <p:tav tm="100000">
                                          <p:val>
                                            <p:strVal val="#ppt_x"/>
                                          </p:val>
                                        </p:tav>
                                      </p:tavLst>
                                    </p:anim>
                                    <p:anim calcmode="lin" valueType="num">
                                      <p:cBhvr>
                                        <p:cTn id="8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3">
                                            <p:bg/>
                                          </p:spTgt>
                                        </p:tgtEl>
                                        <p:attrNameLst>
                                          <p:attrName>style.visibility</p:attrName>
                                        </p:attrNameLst>
                                      </p:cBhvr>
                                      <p:to>
                                        <p:strVal val="visible"/>
                                      </p:to>
                                    </p:set>
                                    <p:animEffect transition="in" filter="wipe(left)">
                                      <p:cBhvr>
                                        <p:cTn id="92" dur="2000"/>
                                        <p:tgtEl>
                                          <p:spTgt spid="23">
                                            <p:bg/>
                                          </p:spTgt>
                                        </p:tgtEl>
                                      </p:cBhvr>
                                    </p:animEffect>
                                  </p:childTnLst>
                                </p:cTn>
                              </p:par>
                            </p:childTnLst>
                          </p:cTn>
                        </p:par>
                        <p:par>
                          <p:cTn id="93" fill="hold">
                            <p:stCondLst>
                              <p:cond delay="2000"/>
                            </p:stCondLst>
                            <p:childTnLst>
                              <p:par>
                                <p:cTn id="94" presetID="22" presetClass="entr" presetSubtype="8" fill="hold" grpId="0" nodeType="afterEffect">
                                  <p:stCondLst>
                                    <p:cond delay="0"/>
                                  </p:stCondLst>
                                  <p:childTnLst>
                                    <p:set>
                                      <p:cBhvr>
                                        <p:cTn id="95" dur="1" fill="hold">
                                          <p:stCondLst>
                                            <p:cond delay="0"/>
                                          </p:stCondLst>
                                        </p:cTn>
                                        <p:tgtEl>
                                          <p:spTgt spid="23">
                                            <p:txEl>
                                              <p:pRg st="0" end="0"/>
                                            </p:txEl>
                                          </p:spTgt>
                                        </p:tgtEl>
                                        <p:attrNameLst>
                                          <p:attrName>style.visibility</p:attrName>
                                        </p:attrNameLst>
                                      </p:cBhvr>
                                      <p:to>
                                        <p:strVal val="visible"/>
                                      </p:to>
                                    </p:set>
                                    <p:animEffect transition="in" filter="wipe(left)">
                                      <p:cBhvr>
                                        <p:cTn id="96" dur="2000"/>
                                        <p:tgtEl>
                                          <p:spTgt spid="23">
                                            <p:txEl>
                                              <p:pRg st="0" end="0"/>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wipe(left)">
                                      <p:cBhvr>
                                        <p:cTn id="101" dur="1000"/>
                                        <p:tgtEl>
                                          <p:spTgt spid="33"/>
                                        </p:tgtEl>
                                      </p:cBhvr>
                                    </p:animEffect>
                                  </p:child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grpId="0" nodeType="clickEffect">
                                  <p:stCondLst>
                                    <p:cond delay="0"/>
                                  </p:stCondLst>
                                  <p:childTnLst>
                                    <p:set>
                                      <p:cBhvr>
                                        <p:cTn id="105" dur="1" fill="hold">
                                          <p:stCondLst>
                                            <p:cond delay="0"/>
                                          </p:stCondLst>
                                        </p:cTn>
                                        <p:tgtEl>
                                          <p:spTgt spid="12"/>
                                        </p:tgtEl>
                                        <p:attrNameLst>
                                          <p:attrName>style.visibility</p:attrName>
                                        </p:attrNameLst>
                                      </p:cBhvr>
                                      <p:to>
                                        <p:strVal val="visible"/>
                                      </p:to>
                                    </p:set>
                                    <p:animEffect transition="in" filter="fade">
                                      <p:cBhvr>
                                        <p:cTn id="106" dur="1000"/>
                                        <p:tgtEl>
                                          <p:spTgt spid="12"/>
                                        </p:tgtEl>
                                      </p:cBhvr>
                                    </p:animEffect>
                                    <p:anim calcmode="lin" valueType="num">
                                      <p:cBhvr>
                                        <p:cTn id="107" dur="1000" fill="hold"/>
                                        <p:tgtEl>
                                          <p:spTgt spid="12"/>
                                        </p:tgtEl>
                                        <p:attrNameLst>
                                          <p:attrName>ppt_x</p:attrName>
                                        </p:attrNameLst>
                                      </p:cBhvr>
                                      <p:tavLst>
                                        <p:tav tm="0">
                                          <p:val>
                                            <p:strVal val="#ppt_x"/>
                                          </p:val>
                                        </p:tav>
                                        <p:tav tm="100000">
                                          <p:val>
                                            <p:strVal val="#ppt_x"/>
                                          </p:val>
                                        </p:tav>
                                      </p:tavLst>
                                    </p:anim>
                                    <p:anim calcmode="lin" valueType="num">
                                      <p:cBhvr>
                                        <p:cTn id="10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1000"/>
                                        <p:tgtEl>
                                          <p:spTgt spid="24"/>
                                        </p:tgtEl>
                                      </p:cBhvr>
                                    </p:animEffect>
                                    <p:anim calcmode="lin" valueType="num">
                                      <p:cBhvr>
                                        <p:cTn id="114" dur="1000" fill="hold"/>
                                        <p:tgtEl>
                                          <p:spTgt spid="24"/>
                                        </p:tgtEl>
                                        <p:attrNameLst>
                                          <p:attrName>ppt_x</p:attrName>
                                        </p:attrNameLst>
                                      </p:cBhvr>
                                      <p:tavLst>
                                        <p:tav tm="0">
                                          <p:val>
                                            <p:strVal val="#ppt_x"/>
                                          </p:val>
                                        </p:tav>
                                        <p:tav tm="100000">
                                          <p:val>
                                            <p:strVal val="#ppt_x"/>
                                          </p:val>
                                        </p:tav>
                                      </p:tavLst>
                                    </p:anim>
                                    <p:anim calcmode="lin" valueType="num">
                                      <p:cBhvr>
                                        <p:cTn id="11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3"/>
                                        </p:tgtEl>
                                        <p:attrNameLst>
                                          <p:attrName>style.visibility</p:attrName>
                                        </p:attrNameLst>
                                      </p:cBhvr>
                                      <p:to>
                                        <p:strVal val="visible"/>
                                      </p:to>
                                    </p:set>
                                    <p:animEffect transition="in" filter="fade">
                                      <p:cBhvr>
                                        <p:cTn id="120" dur="1000"/>
                                        <p:tgtEl>
                                          <p:spTgt spid="3"/>
                                        </p:tgtEl>
                                      </p:cBhvr>
                                    </p:animEffect>
                                    <p:anim calcmode="lin" valueType="num">
                                      <p:cBhvr>
                                        <p:cTn id="121" dur="1000" fill="hold"/>
                                        <p:tgtEl>
                                          <p:spTgt spid="3"/>
                                        </p:tgtEl>
                                        <p:attrNameLst>
                                          <p:attrName>ppt_x</p:attrName>
                                        </p:attrNameLst>
                                      </p:cBhvr>
                                      <p:tavLst>
                                        <p:tav tm="0">
                                          <p:val>
                                            <p:strVal val="#ppt_x"/>
                                          </p:val>
                                        </p:tav>
                                        <p:tav tm="100000">
                                          <p:val>
                                            <p:strVal val="#ppt_x"/>
                                          </p:val>
                                        </p:tav>
                                      </p:tavLst>
                                    </p:anim>
                                    <p:anim calcmode="lin" valueType="num">
                                      <p:cBhvr>
                                        <p:cTn id="1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wipe(left)">
                                      <p:cBhvr>
                                        <p:cTn id="12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build="p" animBg="1"/>
      <p:bldP spid="2" grpId="0" animBg="1"/>
      <p:bldP spid="10" grpId="0" animBg="1"/>
      <p:bldP spid="11" grpId="0" animBg="1"/>
      <p:bldP spid="12" grpId="0" animBg="1"/>
      <p:bldP spid="15" grpId="0" animBg="1"/>
      <p:bldP spid="21" grpId="0" animBg="1"/>
      <p:bldP spid="24" grpId="0" animBg="1"/>
      <p:bldP spid="3" grpId="0"/>
      <p:bldP spid="4" grpId="0"/>
      <p:bldP spid="5" grpId="0"/>
      <p:bldP spid="31" grpId="0"/>
      <p:bldP spid="32" grpId="0"/>
      <p:bldP spid="33" grpId="0"/>
      <p:bldP spid="3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890</Words>
  <Application>Microsoft Office PowerPoint</Application>
  <PresentationFormat>On-screen Show (4:3)</PresentationFormat>
  <Paragraphs>163</Paragraphs>
  <Slides>15</Slides>
  <Notes>15</Notes>
  <HiddenSlides>1</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DOELL</dc:creator>
  <cp:lastModifiedBy>Windows User</cp:lastModifiedBy>
  <cp:revision>42</cp:revision>
  <dcterms:created xsi:type="dcterms:W3CDTF">2006-08-16T00:00:00Z</dcterms:created>
  <dcterms:modified xsi:type="dcterms:W3CDTF">2019-12-10T04:16:10Z</dcterms:modified>
</cp:coreProperties>
</file>