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DD5BD-EDDF-4A03-B8A2-BA89195BE49D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0CEEE-44DF-4B7E-BC41-64D3641B4E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94532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633FE-0D4B-4A31-A706-7C5A65F26C44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5543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633FE-0D4B-4A31-A706-7C5A65F26C44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9573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633FE-0D4B-4A31-A706-7C5A65F26C44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72782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633FE-0D4B-4A31-A706-7C5A65F26C44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3621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633FE-0D4B-4A31-A706-7C5A65F26C44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587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633FE-0D4B-4A31-A706-7C5A65F26C44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9836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633FE-0D4B-4A31-A706-7C5A65F26C44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8366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633FE-0D4B-4A31-A706-7C5A65F26C44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40597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elcome_banner_sparky_butterflies_(1)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57356" y="214290"/>
            <a:ext cx="6276975" cy="2276475"/>
          </a:xfrm>
          <a:prstGeom prst="rect">
            <a:avLst/>
          </a:prstGeom>
        </p:spPr>
      </p:pic>
      <p:pic>
        <p:nvPicPr>
          <p:cNvPr id="5" name="Picture 4" descr="f643b1e07496f8f6cbdc8a989e5cc86f.jpg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39433" y="3714752"/>
            <a:ext cx="3904533" cy="23574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826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26 -0.05926 C 0.02865 -0.11968 -0.02066 -0.17431 -0.08455 -0.20417 C -0.14844 -0.23403 -0.26788 -0.22385 -0.33455 -0.23866 C -0.40121 -0.25348 -0.43142 -0.29005 -0.48455 -0.29375 C -0.53767 -0.29746 -0.61406 -0.29375 -0.65347 -0.26158 C -0.69288 -0.2294 -0.70955 -0.15232 -0.72066 -0.1007 C -0.73177 -0.04908 -0.73125 0.00301 -0.72066 0.04861 C -0.71007 0.09421 -0.68906 0.14074 -0.65694 0.17291 C -0.62483 0.20509 -0.57153 0.24467 -0.5276 0.24189 C -0.48368 0.23912 -0.42778 0.19652 -0.39305 0.15671 C -0.35833 0.11689 -0.32344 0.06296 -0.31892 0.00277 C -0.31441 -0.05741 -0.33611 -0.15695 -0.36545 -0.20417 C -0.39479 -0.25139 -0.44618 -0.27547 -0.49479 -0.2801 C -0.5434 -0.28473 -0.62049 -0.2632 -0.65694 -0.23172 C -0.6934 -0.20024 -0.70364 -0.13195 -0.71389 -0.09144 C -0.72413 -0.05093 -0.72465 -0.0257 -0.71892 0.0118 C -0.71319 0.0493 -0.7125 0.09768 -0.67934 0.13379 C -0.64601 0.1699 -0.60174 0.21388 -0.51892 0.22801 C -0.43611 0.24213 -0.27483 0.23032 -0.18281 0.21875 C -0.0908 0.20717 -0.0059 0.20486 0.03281 0.15902 C 0.07153 0.11319 0.06788 0.00115 0.04826 -0.05926 Z " pathEditMode="relative" rAng="0" ptsTypes="aaaaaaaaaaaaaaaaaaa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00" y="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428604"/>
            <a:ext cx="3714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NOT Gate </a:t>
            </a:r>
            <a:endParaRPr lang="en-US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142976" y="2714620"/>
            <a:ext cx="3643338" cy="1785950"/>
            <a:chOff x="4929190" y="4750603"/>
            <a:chExt cx="3071834" cy="857256"/>
          </a:xfrm>
        </p:grpSpPr>
        <p:sp>
          <p:nvSpPr>
            <p:cNvPr id="5" name="Flowchart: Extract 4"/>
            <p:cNvSpPr/>
            <p:nvPr/>
          </p:nvSpPr>
          <p:spPr>
            <a:xfrm rot="5400000">
              <a:off x="5947181" y="4697024"/>
              <a:ext cx="857256" cy="964413"/>
            </a:xfrm>
            <a:prstGeom prst="flowChartExtract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6858016" y="5072074"/>
              <a:ext cx="142876" cy="214314"/>
            </a:xfrm>
            <a:prstGeom prst="flowChartConnector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7000892" y="5183418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4929190" y="519081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28596" y="335756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57422" y="3214686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Ā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072198" y="1857364"/>
          <a:ext cx="2738478" cy="2011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573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811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1" dirty="0" smtClean="0"/>
                        <a:t>Ā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86512" y="4286256"/>
            <a:ext cx="22860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সত্যক সারণী </a:t>
            </a:r>
          </a:p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215074" y="300037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0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215074" y="342900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643834" y="300037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643834" y="342900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0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602607" y="5024920"/>
            <a:ext cx="1133470" cy="1190402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1142976" y="4500570"/>
            <a:ext cx="26366" cy="6566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11560" y="3983771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0</a:t>
            </a:r>
            <a:endParaRPr lang="en-US" b="1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374634" y="5046213"/>
            <a:ext cx="1133470" cy="1190402"/>
          </a:xfrm>
          <a:prstGeom prst="rect">
            <a:avLst/>
          </a:prstGeom>
        </p:spPr>
      </p:pic>
      <p:cxnSp>
        <p:nvCxnSpPr>
          <p:cNvPr id="22" name="Straight Connector 21"/>
          <p:cNvCxnSpPr/>
          <p:nvPr/>
        </p:nvCxnSpPr>
        <p:spPr>
          <a:xfrm>
            <a:off x="4915003" y="4521863"/>
            <a:ext cx="26366" cy="6566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383587" y="4005064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738582" y="5178485"/>
            <a:ext cx="861519" cy="98199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2687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06 0.02083 L 0.31302 0.0094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9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2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9" grpId="1"/>
      <p:bldP spid="10" grpId="0"/>
      <p:bldP spid="10" grpId="1"/>
      <p:bldP spid="13" grpId="0"/>
      <p:bldP spid="29" grpId="0"/>
      <p:bldP spid="30" grpId="0"/>
      <p:bldP spid="31" grpId="0"/>
      <p:bldP spid="32" grpId="0"/>
      <p:bldP spid="19" grpId="0"/>
      <p:bldP spid="19" grpId="1"/>
      <p:bldP spid="23" grpId="0"/>
      <p:bldP spid="2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</p:spPr>
        <p:txBody>
          <a:bodyPr>
            <a:normAutofit/>
          </a:bodyPr>
          <a:lstStyle/>
          <a:p>
            <a:r>
              <a:rPr lang="bn-IN" sz="6600" b="1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ডিজিটাল ডিভাইস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09600" y="152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Analog Clock</a:t>
            </a:r>
          </a:p>
        </p:txBody>
      </p:sp>
      <p:pic>
        <p:nvPicPr>
          <p:cNvPr id="5128" name="Picture 8" descr="F:\CLIPART\SEASONAL\TIME\TIME03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981200"/>
            <a:ext cx="1752600" cy="1695450"/>
          </a:xfrm>
          <a:prstGeom prst="rect">
            <a:avLst/>
          </a:prstGeom>
          <a:noFill/>
        </p:spPr>
      </p:pic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4495800" y="2057400"/>
            <a:ext cx="2133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648200" y="2057400"/>
            <a:ext cx="2438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1:56 pm</a:t>
            </a:r>
            <a:endParaRPr lang="en-US" sz="3600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4572000" y="1524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Digital Clock</a:t>
            </a:r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1295400" y="3886200"/>
            <a:ext cx="1828800" cy="533400"/>
          </a:xfrm>
          <a:prstGeom prst="wedgeRectCallout">
            <a:avLst>
              <a:gd name="adj1" fmla="val -47394"/>
              <a:gd name="adj2" fmla="val 6994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5136" name="Picture 16" descr="F:\CLIPART\PEOPLE\CARTPEPL\CPEPL040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4267200"/>
            <a:ext cx="554038" cy="850900"/>
          </a:xfrm>
          <a:prstGeom prst="rect">
            <a:avLst/>
          </a:prstGeom>
          <a:noFill/>
        </p:spPr>
      </p:pic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295400" y="3962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About 2:00</a:t>
            </a:r>
          </a:p>
        </p:txBody>
      </p:sp>
      <p:pic>
        <p:nvPicPr>
          <p:cNvPr id="5139" name="Picture 19" descr="F:\CLIPART\PEOPLE\CARTPEPL\CPEPL040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181600"/>
            <a:ext cx="554038" cy="850900"/>
          </a:xfrm>
          <a:prstGeom prst="rect">
            <a:avLst/>
          </a:prstGeom>
          <a:noFill/>
        </p:spPr>
      </p:pic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905000" y="48768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1:50</a:t>
            </a:r>
          </a:p>
        </p:txBody>
      </p:sp>
      <p:sp>
        <p:nvSpPr>
          <p:cNvPr id="5141" name="AutoShape 21"/>
          <p:cNvSpPr>
            <a:spLocks noChangeArrowheads="1"/>
          </p:cNvSpPr>
          <p:nvPr/>
        </p:nvSpPr>
        <p:spPr bwMode="auto">
          <a:xfrm>
            <a:off x="1828800" y="4876800"/>
            <a:ext cx="1828800" cy="533400"/>
          </a:xfrm>
          <a:prstGeom prst="wedgeRectCallout">
            <a:avLst>
              <a:gd name="adj1" fmla="val -47394"/>
              <a:gd name="adj2" fmla="val 6994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5143" name="Picture 23" descr="F:\CLIPART\PEOPLE\CARTPEPL\CPEPL039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3505200"/>
            <a:ext cx="457200" cy="1146175"/>
          </a:xfrm>
          <a:prstGeom prst="rect">
            <a:avLst/>
          </a:prstGeom>
          <a:noFill/>
        </p:spPr>
      </p:pic>
      <p:sp>
        <p:nvSpPr>
          <p:cNvPr id="5147" name="AutoShape 27"/>
          <p:cNvSpPr>
            <a:spLocks noChangeArrowheads="1"/>
          </p:cNvSpPr>
          <p:nvPr/>
        </p:nvSpPr>
        <p:spPr bwMode="auto">
          <a:xfrm>
            <a:off x="5638800" y="3200400"/>
            <a:ext cx="1828800" cy="533400"/>
          </a:xfrm>
          <a:prstGeom prst="wedgeRectCallout">
            <a:avLst>
              <a:gd name="adj1" fmla="val -47394"/>
              <a:gd name="adj2" fmla="val 6994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5715000" y="3276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1:56 </a:t>
            </a:r>
          </a:p>
        </p:txBody>
      </p:sp>
      <p:pic>
        <p:nvPicPr>
          <p:cNvPr id="5149" name="Picture 29" descr="F:\CLIPART\PEOPLE\CARTPEPL\CPEPL039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5029200"/>
            <a:ext cx="457200" cy="1146175"/>
          </a:xfrm>
          <a:prstGeom prst="rect">
            <a:avLst/>
          </a:prstGeom>
          <a:noFill/>
        </p:spPr>
      </p:pic>
      <p:sp>
        <p:nvSpPr>
          <p:cNvPr id="5150" name="AutoShape 30"/>
          <p:cNvSpPr>
            <a:spLocks noChangeArrowheads="1"/>
          </p:cNvSpPr>
          <p:nvPr/>
        </p:nvSpPr>
        <p:spPr bwMode="auto">
          <a:xfrm>
            <a:off x="6400800" y="4495800"/>
            <a:ext cx="1828800" cy="533400"/>
          </a:xfrm>
          <a:prstGeom prst="wedgeRectCallout">
            <a:avLst>
              <a:gd name="adj1" fmla="val -70398"/>
              <a:gd name="adj2" fmla="val 12856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6477000" y="4572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1:56 </a:t>
            </a:r>
          </a:p>
        </p:txBody>
      </p:sp>
    </p:spTree>
    <p:extLst>
      <p:ext uri="{BB962C8B-B14F-4D97-AF65-F5344CB8AC3E}">
        <p14:creationId xmlns="" xmlns:p14="http://schemas.microsoft.com/office/powerpoint/2010/main" val="154125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bn-IN" b="1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এনালগ ডিভাইস বনাম ডিজিটাল ডিভাইস</a:t>
            </a:r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3075" name="Picture 3" descr="F:\CLIPART\OBJECTS\TOOLS\TOOL00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481263"/>
            <a:ext cx="3200400" cy="2547937"/>
          </a:xfrm>
          <a:prstGeom prst="rect">
            <a:avLst/>
          </a:prstGeom>
          <a:noFill/>
        </p:spPr>
      </p:pic>
      <p:sp>
        <p:nvSpPr>
          <p:cNvPr id="3077" name="Line 5"/>
          <p:cNvSpPr>
            <a:spLocks noChangeShapeType="1"/>
          </p:cNvSpPr>
          <p:nvPr/>
        </p:nvSpPr>
        <p:spPr bwMode="auto">
          <a:xfrm flipH="1" flipV="1">
            <a:off x="2057400" y="2286000"/>
            <a:ext cx="304800" cy="1143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029200" y="2743200"/>
            <a:ext cx="2133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410200" y="27432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103.5</a:t>
            </a:r>
            <a:endParaRPr lang="en-US" sz="3600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143000" y="1840468"/>
            <a:ext cx="320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Analog Voltage meter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572000" y="22098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Digital Voltage meter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828800" y="5117068"/>
            <a:ext cx="1981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About  100</a:t>
            </a:r>
          </a:p>
        </p:txBody>
      </p:sp>
    </p:spTree>
    <p:extLst>
      <p:ext uri="{BB962C8B-B14F-4D97-AF65-F5344CB8AC3E}">
        <p14:creationId xmlns="" xmlns:p14="http://schemas.microsoft.com/office/powerpoint/2010/main" val="69504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428604"/>
            <a:ext cx="4572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00034" y="1714488"/>
            <a:ext cx="2928958" cy="1143008"/>
            <a:chOff x="5286380" y="2571744"/>
            <a:chExt cx="3143272" cy="714380"/>
          </a:xfrm>
        </p:grpSpPr>
        <p:sp>
          <p:nvSpPr>
            <p:cNvPr id="4" name="Flowchart: Delay 3"/>
            <p:cNvSpPr/>
            <p:nvPr/>
          </p:nvSpPr>
          <p:spPr>
            <a:xfrm>
              <a:off x="6286512" y="2571744"/>
              <a:ext cx="1143008" cy="714380"/>
            </a:xfrm>
            <a:prstGeom prst="flowChartDelay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 rot="10800000">
              <a:off x="5286380" y="271462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0800000">
              <a:off x="5286380" y="3143248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7429520" y="2928934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0" y="171448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8599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728" y="2000240"/>
            <a:ext cx="1000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65760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4157666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71472" y="3800476"/>
            <a:ext cx="3857652" cy="870527"/>
            <a:chOff x="5357818" y="3714752"/>
            <a:chExt cx="3000396" cy="785818"/>
          </a:xfrm>
        </p:grpSpPr>
        <p:sp>
          <p:nvSpPr>
            <p:cNvPr id="22" name="Flowchart: Stored Data 21"/>
            <p:cNvSpPr/>
            <p:nvPr/>
          </p:nvSpPr>
          <p:spPr>
            <a:xfrm flipH="1">
              <a:off x="6215074" y="3714752"/>
              <a:ext cx="1214446" cy="785818"/>
            </a:xfrm>
            <a:prstGeom prst="flowChartOnlineStorage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 rot="10800000">
              <a:off x="5357818" y="388916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>
              <a:off x="5357818" y="4357694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>
              <a:off x="7358082" y="411924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814862" y="2362200"/>
            <a:ext cx="3643338" cy="1357322"/>
            <a:chOff x="4929190" y="4750603"/>
            <a:chExt cx="3071834" cy="857256"/>
          </a:xfrm>
        </p:grpSpPr>
        <p:sp>
          <p:nvSpPr>
            <p:cNvPr id="27" name="Flowchart: Extract 26"/>
            <p:cNvSpPr/>
            <p:nvPr/>
          </p:nvSpPr>
          <p:spPr>
            <a:xfrm rot="5400000">
              <a:off x="5947181" y="4697024"/>
              <a:ext cx="857256" cy="964413"/>
            </a:xfrm>
            <a:prstGeom prst="flowChartExtract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lowchart: Connector 27"/>
            <p:cNvSpPr/>
            <p:nvPr/>
          </p:nvSpPr>
          <p:spPr>
            <a:xfrm>
              <a:off x="6858016" y="5072074"/>
              <a:ext cx="142876" cy="214314"/>
            </a:xfrm>
            <a:prstGeom prst="flowChartConnector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 rot="10800000">
              <a:off x="7000892" y="5183418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>
              <a:off x="4929190" y="519081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4243358" y="279082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57870" y="271939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Ā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2910" y="3000372"/>
            <a:ext cx="35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BD" sz="2000" dirty="0" smtClean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Gate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00100" y="4876800"/>
            <a:ext cx="151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BD" sz="2000" dirty="0" smtClean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Gate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72100" y="3962400"/>
            <a:ext cx="1743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BD" sz="2000" dirty="0" smtClean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 Gate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00232" y="3943352"/>
            <a:ext cx="1000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A+B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69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2.59259E-6 L 0.18524 -0.0025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4.07407E-6 L 0.19306 -0.0018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2.96296E-6 L 0.20451 -0.00093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02 0.00949 L 0.29393 0.00856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-2.59259E-6 L 0.25798 -2.59259E-6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19" grpId="0"/>
      <p:bldP spid="19" grpId="1"/>
      <p:bldP spid="20" grpId="0"/>
      <p:bldP spid="20" grpId="1"/>
      <p:bldP spid="31" grpId="0"/>
      <p:bldP spid="31" grpId="1"/>
      <p:bldP spid="32" grpId="0"/>
      <p:bldP spid="32" grpId="1"/>
      <p:bldP spid="33" grpId="0"/>
      <p:bldP spid="34" grpId="0"/>
      <p:bldP spid="35" grpId="0"/>
      <p:bldP spid="36" grpId="0"/>
      <p:bldP spid="36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725" y="2676525"/>
            <a:ext cx="28860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5" y="2714625"/>
            <a:ext cx="29241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200" y="3857625"/>
            <a:ext cx="2800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48250" y="3872350"/>
            <a:ext cx="29527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500298" y="285728"/>
            <a:ext cx="39005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GB" sz="6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04800" y="1563469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১। নিচের গেইটগুলোর নাম ও কার্যপদ্ধতি লিখা আনা।</a:t>
            </a:r>
            <a:endParaRPr lang="en-GB" sz="3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4992469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 বর্তমানে বহুল প্রচলিত কয়েকটি ডিজিটাল ডিভাইসের নাম </a:t>
            </a:r>
          </a:p>
          <a:p>
            <a:r>
              <a:rPr lang="bn-IN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লিখা আনা।</a:t>
            </a:r>
            <a:endParaRPr lang="en-GB" sz="3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719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Content Placeholder 8" descr="flower_074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447800"/>
            <a:ext cx="9070848" cy="5669280"/>
          </a:xfrm>
        </p:spPr>
      </p:pic>
      <p:pic>
        <p:nvPicPr>
          <p:cNvPr id="6" name="Picture 5" descr="thanks_1147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90800" y="533400"/>
            <a:ext cx="4343400" cy="22977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407325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5720" y="2895600"/>
            <a:ext cx="4362480" cy="32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5400" b="1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মোঃ আব্দুল হালিম</a:t>
            </a:r>
            <a:endParaRPr lang="bn-BD" sz="4000" b="1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কম্পিউটার</a:t>
            </a:r>
            <a:r>
              <a:rPr lang="bn-BD" sz="32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ডেমোঃ</a:t>
            </a:r>
            <a:endParaRPr lang="bn-BD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মান্দা থানা আদর্শ বালিকা বিদ্যালয় ও কলেজ।</a:t>
            </a:r>
          </a:p>
          <a:p>
            <a:pPr algn="ctr">
              <a:defRPr/>
            </a:pPr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মান্দা</a:t>
            </a:r>
            <a:r>
              <a:rPr lang="bn-IN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নওগাঁ</a:t>
            </a:r>
            <a:r>
              <a:rPr lang="bn-IN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57752" y="2319326"/>
            <a:ext cx="3786214" cy="29384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bn-BD" sz="4000" b="1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en-GB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ICT</a:t>
            </a:r>
            <a:endParaRPr lang="bn-BD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en-US" sz="3600" b="1" smtClean="0">
                <a:solidFill>
                  <a:schemeClr val="tx1"/>
                </a:solidFill>
                <a:latin typeface="NikoshBAN" charset="0"/>
                <a:cs typeface="NikoshBAN" pitchFamily="2" charset="0"/>
              </a:rPr>
              <a:t>একাদশ-দ্বাদশ</a:t>
            </a:r>
            <a:r>
              <a:rPr lang="bn-IN" sz="3600" b="1" smtClean="0">
                <a:solidFill>
                  <a:schemeClr val="tx1"/>
                </a:solidFill>
                <a:latin typeface="NikoshBAN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chemeClr val="tx1"/>
                </a:solidFill>
                <a:latin typeface="NikoshBAN"/>
                <a:cs typeface="NikoshBAN" pitchFamily="2" charset="0"/>
              </a:rPr>
              <a:t>শ্রেণি</a:t>
            </a:r>
            <a:endParaRPr lang="bn-BD" sz="3600" b="1" dirty="0">
              <a:solidFill>
                <a:schemeClr val="tx1"/>
              </a:solidFill>
              <a:latin typeface="NikoshBAN" charset="0"/>
              <a:cs typeface="NikoshBAN" pitchFamily="2" charset="0"/>
            </a:endParaRPr>
          </a:p>
          <a:p>
            <a:pPr algn="ctr">
              <a:defRPr/>
            </a:pPr>
            <a:r>
              <a:rPr lang="bn-IN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বুলিয়ান এলজ্যাবরা ও ডিজিটাল ডিভাইজ</a:t>
            </a:r>
            <a:endParaRPr lang="en-GB" sz="3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endParaRPr lang="en-GB" sz="36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endParaRPr lang="en-US" sz="12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00600" y="2362200"/>
            <a:ext cx="3810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8600"/>
            <a:ext cx="2667000" cy="2743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269241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orge_Boole_col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5074" y="71414"/>
            <a:ext cx="2928958" cy="34290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0232" y="2071678"/>
            <a:ext cx="2214578" cy="4000528"/>
          </a:xfrm>
          <a:prstGeom prst="rect">
            <a:avLst/>
          </a:prstGeom>
          <a:noFill/>
          <a:ln w="288925" cap="flat" cmpd="sng">
            <a:solidFill>
              <a:srgbClr val="663300"/>
            </a:solidFill>
            <a:round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door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03202" y="2143116"/>
            <a:ext cx="2111608" cy="38576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715008" y="328612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0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8" y="4071942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500166" y="285728"/>
            <a:ext cx="3571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গণিতবিদ জর্জ বুল</a:t>
            </a:r>
            <a:endParaRPr lang="bn-IN" sz="4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১৮</a:t>
            </a:r>
            <a:r>
              <a:rPr lang="en-US" sz="44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54</a:t>
            </a:r>
            <a:endParaRPr lang="en-US" sz="4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5143504" y="571480"/>
            <a:ext cx="857256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6204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93 L -0.20452 0.0513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-0.20452 -0.0525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022E-16 L -0.23143 0.0006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0" grpId="2"/>
      <p:bldP spid="10" grpId="3"/>
      <p:bldP spid="11" grpId="0"/>
      <p:bldP spid="11" grpId="1"/>
      <p:bldP spid="11" grpId="2"/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GB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2133600"/>
            <a:ext cx="6781800" cy="341632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7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বুলিয়ান এলজ্যাবরা </a:t>
            </a:r>
          </a:p>
          <a:p>
            <a:pPr algn="ctr"/>
            <a:r>
              <a:rPr lang="bn-IN" sz="7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ও </a:t>
            </a:r>
          </a:p>
          <a:p>
            <a:pPr algn="ctr"/>
            <a:r>
              <a:rPr lang="bn-IN" sz="7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ডিজিটাল ডিভাইজ</a:t>
            </a:r>
            <a:endParaRPr lang="en-GB" sz="72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900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শিক্ষার্থীরা.........</a:t>
            </a:r>
            <a:endParaRPr lang="en-GB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4414" y="1773375"/>
            <a:ext cx="5795986" cy="603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বুলিয়ান এলজ্যাবরা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কি বলতে পারবে।</a:t>
            </a:r>
            <a:endParaRPr lang="en-GB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079584"/>
            <a:ext cx="6143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মৌলিক লজিক গেইট কয়টি বলতে পারবে।</a:t>
            </a:r>
            <a:endParaRPr lang="en-GB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4414" y="3695657"/>
            <a:ext cx="6715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লজিক গেইটের প্রতিক , সত্যক সারণী  	এবং 	কার্যপদ্ধতি লিখতে  পারবে।</a:t>
            </a:r>
            <a:endParaRPr lang="en-GB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2119" y="2430148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লজিক গেইট কি বলতে পারবে।</a:t>
            </a:r>
            <a:endParaRPr lang="en-GB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4653985"/>
            <a:ext cx="5795986" cy="603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ডিজিটাল ডিভাইস কি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বলতে পারবে।</a:t>
            </a:r>
            <a:endParaRPr lang="en-GB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777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214678" y="1714488"/>
            <a:ext cx="4357718" cy="1785950"/>
            <a:chOff x="2643174" y="1785926"/>
            <a:chExt cx="3714776" cy="1071570"/>
          </a:xfrm>
          <a:solidFill>
            <a:schemeClr val="accent5">
              <a:lumMod val="25000"/>
            </a:schemeClr>
          </a:solidFill>
        </p:grpSpPr>
        <p:sp>
          <p:nvSpPr>
            <p:cNvPr id="4" name="Flowchart: Process 3"/>
            <p:cNvSpPr/>
            <p:nvPr/>
          </p:nvSpPr>
          <p:spPr>
            <a:xfrm>
              <a:off x="3714744" y="1785926"/>
              <a:ext cx="1571636" cy="1071570"/>
            </a:xfrm>
            <a:prstGeom prst="flowChartProcess">
              <a:avLst/>
            </a:prstGeom>
            <a:grpFill/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3366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 rot="10800000">
              <a:off x="2643174" y="2000240"/>
              <a:ext cx="1071570" cy="1588"/>
            </a:xfrm>
            <a:prstGeom prst="line">
              <a:avLst/>
            </a:prstGeom>
            <a:grpFill/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2643174" y="2643182"/>
              <a:ext cx="1071570" cy="1588"/>
            </a:xfrm>
            <a:prstGeom prst="line">
              <a:avLst/>
            </a:prstGeom>
            <a:grpFill/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5286380" y="2285993"/>
              <a:ext cx="1071570" cy="1588"/>
            </a:xfrm>
            <a:prstGeom prst="line">
              <a:avLst/>
            </a:prstGeom>
            <a:grpFill/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Flowchart: Process 9"/>
          <p:cNvSpPr/>
          <p:nvPr/>
        </p:nvSpPr>
        <p:spPr>
          <a:xfrm>
            <a:off x="1643042" y="1928802"/>
            <a:ext cx="1571636" cy="428628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1643042" y="2928934"/>
            <a:ext cx="1428760" cy="428628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4786314" y="2357430"/>
            <a:ext cx="1428760" cy="428628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85852" y="357166"/>
            <a:ext cx="6072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লজিক গেইটঃ 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85918" y="5214951"/>
            <a:ext cx="650085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লজিক গেইট দুই প্রকারঃ</a:t>
            </a:r>
          </a:p>
          <a:p>
            <a:pPr>
              <a:buFont typeface="Wingdings" pitchFamily="2" charset="2"/>
              <a:buChar char="q"/>
            </a:pPr>
            <a:r>
              <a:rPr lang="bn-BD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মৌলিক গেইট </a:t>
            </a:r>
          </a:p>
          <a:p>
            <a:pPr>
              <a:buFont typeface="Wingdings" pitchFamily="2" charset="2"/>
              <a:buChar char="q"/>
            </a:pPr>
            <a:r>
              <a:rPr lang="bn-BD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যৌগিক গেইট  </a:t>
            </a:r>
          </a:p>
          <a:p>
            <a:pPr>
              <a:buFont typeface="Arial" pitchFamily="34" charset="0"/>
              <a:buChar char="•"/>
            </a:pPr>
            <a:endParaRPr lang="bn-BD" sz="2400" dirty="0" smtClean="0"/>
          </a:p>
        </p:txBody>
      </p:sp>
      <p:sp>
        <p:nvSpPr>
          <p:cNvPr id="14" name="Oval 13"/>
          <p:cNvSpPr/>
          <p:nvPr/>
        </p:nvSpPr>
        <p:spPr>
          <a:xfrm>
            <a:off x="2071670" y="2000240"/>
            <a:ext cx="428628" cy="285752"/>
          </a:xfrm>
          <a:prstGeom prst="ellipse">
            <a:avLst/>
          </a:prstGeom>
          <a:solidFill>
            <a:srgbClr val="FF0000"/>
          </a:solidFill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071670" y="3000372"/>
            <a:ext cx="428628" cy="285752"/>
          </a:xfrm>
          <a:prstGeom prst="ellipse">
            <a:avLst/>
          </a:prstGeom>
          <a:solidFill>
            <a:srgbClr val="FF0000"/>
          </a:solidFill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072066" y="2428868"/>
            <a:ext cx="642942" cy="285752"/>
          </a:xfrm>
          <a:prstGeom prst="ellipse">
            <a:avLst/>
          </a:prstGeom>
          <a:solidFill>
            <a:srgbClr val="FF0000"/>
          </a:solidFill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6050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55112E-17 L 0.28142 -0.0013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28142 -0.0002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0.29618 -0.0009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4" grpId="0" animBg="1"/>
      <p:bldP spid="14" grpId="1" animBg="1"/>
      <p:bldP spid="14" grpId="2" animBg="1"/>
      <p:bldP spid="17" grpId="0" animBg="1"/>
      <p:bldP spid="17" grpId="1" animBg="1"/>
      <p:bldP spid="17" grpId="2" animBg="1"/>
      <p:bldP spid="21" grpId="0" animBg="1"/>
      <p:bldP spid="2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642918"/>
            <a:ext cx="52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মৌলিক লজিক গেইট</a:t>
            </a:r>
            <a:endParaRPr lang="en-US" sz="4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714488"/>
            <a:ext cx="5286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মৌলিক লজিক গেইটঃ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777621" y="2574920"/>
            <a:ext cx="3143272" cy="714380"/>
            <a:chOff x="5286380" y="2571744"/>
            <a:chExt cx="3143272" cy="714380"/>
          </a:xfrm>
        </p:grpSpPr>
        <p:sp>
          <p:nvSpPr>
            <p:cNvPr id="7" name="Flowchart: Delay 6"/>
            <p:cNvSpPr/>
            <p:nvPr/>
          </p:nvSpPr>
          <p:spPr>
            <a:xfrm>
              <a:off x="6286512" y="2571744"/>
              <a:ext cx="1143008" cy="714380"/>
            </a:xfrm>
            <a:prstGeom prst="flowChartDelay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0800000">
              <a:off x="5286380" y="271462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>
              <a:off x="5286380" y="3143248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7429520" y="2928934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920497" y="3752060"/>
            <a:ext cx="3000396" cy="785818"/>
            <a:chOff x="5357818" y="3714752"/>
            <a:chExt cx="3000396" cy="785818"/>
          </a:xfrm>
        </p:grpSpPr>
        <p:sp>
          <p:nvSpPr>
            <p:cNvPr id="13" name="Flowchart: Stored Data 12"/>
            <p:cNvSpPr/>
            <p:nvPr/>
          </p:nvSpPr>
          <p:spPr>
            <a:xfrm flipH="1">
              <a:off x="6215074" y="3714752"/>
              <a:ext cx="1214446" cy="785818"/>
            </a:xfrm>
            <a:prstGeom prst="flowChartOnlineStorage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5357818" y="388916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5357818" y="4357694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7358082" y="411924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5849059" y="4929197"/>
            <a:ext cx="3071834" cy="857256"/>
            <a:chOff x="4929190" y="4750603"/>
            <a:chExt cx="3071834" cy="857256"/>
          </a:xfrm>
        </p:grpSpPr>
        <p:sp>
          <p:nvSpPr>
            <p:cNvPr id="17" name="Flowchart: Extract 16"/>
            <p:cNvSpPr/>
            <p:nvPr/>
          </p:nvSpPr>
          <p:spPr>
            <a:xfrm rot="5400000">
              <a:off x="5947181" y="4697024"/>
              <a:ext cx="857256" cy="964413"/>
            </a:xfrm>
            <a:prstGeom prst="flowChartExtract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Connector 17"/>
            <p:cNvSpPr/>
            <p:nvPr/>
          </p:nvSpPr>
          <p:spPr>
            <a:xfrm>
              <a:off x="6858016" y="5072074"/>
              <a:ext cx="142876" cy="214314"/>
            </a:xfrm>
            <a:prstGeom prst="flowChartConnector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10800000">
              <a:off x="7000892" y="5183418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>
              <a:off x="4929190" y="519081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ight Arrow 23"/>
          <p:cNvSpPr/>
          <p:nvPr/>
        </p:nvSpPr>
        <p:spPr>
          <a:xfrm>
            <a:off x="2843808" y="2714619"/>
            <a:ext cx="257176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400" dirty="0" smtClean="0">
                <a:solidFill>
                  <a:schemeClr val="tx1"/>
                </a:solidFill>
              </a:rPr>
              <a:t>এন্ড গেইটের প্রতিক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2864328" y="3865608"/>
            <a:ext cx="257176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400" dirty="0" smtClean="0">
                <a:solidFill>
                  <a:schemeClr val="tx1"/>
                </a:solidFill>
              </a:rPr>
              <a:t>অর গেইটের প্রতিক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2864328" y="5089744"/>
            <a:ext cx="257176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400" dirty="0" smtClean="0">
                <a:solidFill>
                  <a:schemeClr val="tx1"/>
                </a:solidFill>
              </a:rPr>
              <a:t>নট  গেইটের প্রতিক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595" y="2714619"/>
            <a:ext cx="2127181" cy="4286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dirty="0"/>
              <a:t> </a:t>
            </a:r>
            <a:r>
              <a:rPr lang="en-US" sz="2800" b="1" dirty="0"/>
              <a:t>AND Gate</a:t>
            </a:r>
            <a:r>
              <a:rPr lang="en-US" dirty="0"/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84751" y="3930655"/>
            <a:ext cx="2127181" cy="4286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dirty="0"/>
              <a:t> </a:t>
            </a:r>
            <a:r>
              <a:rPr lang="bn-BD" sz="2800" b="1" dirty="0" smtClean="0"/>
              <a:t>OR</a:t>
            </a:r>
            <a:r>
              <a:rPr lang="en-US" sz="2800" b="1" dirty="0" smtClean="0"/>
              <a:t> </a:t>
            </a:r>
            <a:r>
              <a:rPr lang="en-US" sz="2800" b="1" dirty="0"/>
              <a:t>Gate</a:t>
            </a:r>
            <a:r>
              <a:rPr lang="en-US" dirty="0"/>
              <a:t>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28595" y="5160612"/>
            <a:ext cx="2127181" cy="4286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dirty="0"/>
              <a:t> </a:t>
            </a:r>
            <a:r>
              <a:rPr lang="bn-BD" sz="2800" b="1" dirty="0" smtClean="0"/>
              <a:t>NOT</a:t>
            </a:r>
            <a:r>
              <a:rPr lang="en-US" sz="2800" b="1" dirty="0" smtClean="0"/>
              <a:t> </a:t>
            </a:r>
            <a:r>
              <a:rPr lang="en-US" sz="2800" b="1" dirty="0"/>
              <a:t>Gate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4750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4" grpId="0" animBg="1"/>
      <p:bldP spid="27" grpId="0" animBg="1"/>
      <p:bldP spid="28" grpId="0" animBg="1"/>
      <p:bldP spid="8" grpId="0" animBg="1"/>
      <p:bldP spid="26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428604"/>
            <a:ext cx="3714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Gate </a:t>
            </a:r>
            <a:endParaRPr lang="en-US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285852" y="2714620"/>
            <a:ext cx="3143272" cy="1357322"/>
            <a:chOff x="5286380" y="2571744"/>
            <a:chExt cx="3143272" cy="714380"/>
          </a:xfrm>
        </p:grpSpPr>
        <p:sp>
          <p:nvSpPr>
            <p:cNvPr id="5" name="Flowchart: Delay 4"/>
            <p:cNvSpPr/>
            <p:nvPr/>
          </p:nvSpPr>
          <p:spPr>
            <a:xfrm>
              <a:off x="6286512" y="2571744"/>
              <a:ext cx="1143008" cy="714380"/>
            </a:xfrm>
            <a:prstGeom prst="flowChartDelay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10800000">
              <a:off x="5286380" y="271462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5286380" y="3143248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7429520" y="2928934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571472" y="269048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350783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5984" y="307181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215074" y="2214554"/>
          <a:ext cx="2738478" cy="309880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143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29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11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0452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64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1" dirty="0" smtClean="0"/>
                        <a:t>A.B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04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83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87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64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357950" y="550070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/>
              <a:t>সত্যক সারণী 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215074" y="314324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215074" y="429309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215074" y="3714752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929454" y="314324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929454" y="364331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929454" y="421481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929454" y="471488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215074" y="4757082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929586" y="314324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929586" y="364331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929586" y="421481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929586" y="471488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grpSp>
        <p:nvGrpSpPr>
          <p:cNvPr id="40" name="Group 39"/>
          <p:cNvGrpSpPr/>
          <p:nvPr/>
        </p:nvGrpSpPr>
        <p:grpSpPr>
          <a:xfrm>
            <a:off x="621482" y="5090914"/>
            <a:ext cx="1042988" cy="1362422"/>
            <a:chOff x="621482" y="5090914"/>
            <a:chExt cx="1042988" cy="136242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21482" y="5357960"/>
              <a:ext cx="1042988" cy="1095376"/>
            </a:xfrm>
            <a:prstGeom prst="rect">
              <a:avLst/>
            </a:prstGeom>
          </p:spPr>
        </p:pic>
        <p:grpSp>
          <p:nvGrpSpPr>
            <p:cNvPr id="36" name="Group 35"/>
            <p:cNvGrpSpPr/>
            <p:nvPr/>
          </p:nvGrpSpPr>
          <p:grpSpPr>
            <a:xfrm>
              <a:off x="621482" y="5114994"/>
              <a:ext cx="422126" cy="385708"/>
              <a:chOff x="467544" y="5114994"/>
              <a:chExt cx="504056" cy="385708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 rot="16200000">
              <a:off x="1251929" y="5109123"/>
              <a:ext cx="422126" cy="385708"/>
              <a:chOff x="467544" y="5114994"/>
              <a:chExt cx="504056" cy="385708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TextBox 64"/>
          <p:cNvSpPr txBox="1"/>
          <p:nvPr/>
        </p:nvSpPr>
        <p:spPr>
          <a:xfrm>
            <a:off x="1334375" y="458112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0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00011" y="458399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0</a:t>
            </a:r>
            <a:endParaRPr lang="en-US" b="1" dirty="0"/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698068" y="5301208"/>
            <a:ext cx="830100" cy="1106800"/>
          </a:xfrm>
          <a:prstGeom prst="rect">
            <a:avLst/>
          </a:prstGeom>
        </p:spPr>
      </p:pic>
      <p:grpSp>
        <p:nvGrpSpPr>
          <p:cNvPr id="117" name="Group 116"/>
          <p:cNvGrpSpPr/>
          <p:nvPr/>
        </p:nvGrpSpPr>
        <p:grpSpPr>
          <a:xfrm>
            <a:off x="1992029" y="5090914"/>
            <a:ext cx="1042988" cy="1362422"/>
            <a:chOff x="621482" y="5090914"/>
            <a:chExt cx="1042988" cy="1362422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21482" y="5357960"/>
              <a:ext cx="1042988" cy="1095376"/>
            </a:xfrm>
            <a:prstGeom prst="rect">
              <a:avLst/>
            </a:prstGeom>
          </p:spPr>
        </p:pic>
        <p:grpSp>
          <p:nvGrpSpPr>
            <p:cNvPr id="119" name="Group 118"/>
            <p:cNvGrpSpPr/>
            <p:nvPr/>
          </p:nvGrpSpPr>
          <p:grpSpPr>
            <a:xfrm>
              <a:off x="621482" y="5114994"/>
              <a:ext cx="422126" cy="385708"/>
              <a:chOff x="467544" y="5114994"/>
              <a:chExt cx="504056" cy="385708"/>
            </a:xfrm>
          </p:grpSpPr>
          <p:cxnSp>
            <p:nvCxnSpPr>
              <p:cNvPr id="123" name="Straight Connector 122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Group 119"/>
            <p:cNvGrpSpPr/>
            <p:nvPr/>
          </p:nvGrpSpPr>
          <p:grpSpPr>
            <a:xfrm rot="16200000">
              <a:off x="1251929" y="5109123"/>
              <a:ext cx="422126" cy="385708"/>
              <a:chOff x="467544" y="5114994"/>
              <a:chExt cx="504056" cy="385708"/>
            </a:xfrm>
          </p:grpSpPr>
          <p:cxnSp>
            <p:nvCxnSpPr>
              <p:cNvPr id="121" name="Straight Connector 120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5" name="TextBox 124"/>
          <p:cNvSpPr txBox="1"/>
          <p:nvPr/>
        </p:nvSpPr>
        <p:spPr>
          <a:xfrm>
            <a:off x="2704922" y="458112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1670558" y="458399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0</a:t>
            </a:r>
            <a:endParaRPr lang="en-US" b="1" dirty="0"/>
          </a:p>
        </p:txBody>
      </p:sp>
      <p:grpSp>
        <p:nvGrpSpPr>
          <p:cNvPr id="127" name="Group 126"/>
          <p:cNvGrpSpPr/>
          <p:nvPr/>
        </p:nvGrpSpPr>
        <p:grpSpPr>
          <a:xfrm>
            <a:off x="3288173" y="5090914"/>
            <a:ext cx="1042988" cy="1362422"/>
            <a:chOff x="621482" y="5090914"/>
            <a:chExt cx="1042988" cy="1362422"/>
          </a:xfrm>
        </p:grpSpPr>
        <p:pic>
          <p:nvPicPr>
            <p:cNvPr id="128" name="Picture 1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21482" y="5357960"/>
              <a:ext cx="1042988" cy="1095376"/>
            </a:xfrm>
            <a:prstGeom prst="rect">
              <a:avLst/>
            </a:prstGeom>
          </p:spPr>
        </p:pic>
        <p:grpSp>
          <p:nvGrpSpPr>
            <p:cNvPr id="129" name="Group 128"/>
            <p:cNvGrpSpPr/>
            <p:nvPr/>
          </p:nvGrpSpPr>
          <p:grpSpPr>
            <a:xfrm>
              <a:off x="621482" y="5114994"/>
              <a:ext cx="422126" cy="385708"/>
              <a:chOff x="467544" y="5114994"/>
              <a:chExt cx="504056" cy="385708"/>
            </a:xfrm>
          </p:grpSpPr>
          <p:cxnSp>
            <p:nvCxnSpPr>
              <p:cNvPr id="133" name="Straight Connector 132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0" name="Group 129"/>
            <p:cNvGrpSpPr/>
            <p:nvPr/>
          </p:nvGrpSpPr>
          <p:grpSpPr>
            <a:xfrm rot="16200000">
              <a:off x="1251929" y="5109123"/>
              <a:ext cx="422126" cy="385708"/>
              <a:chOff x="467544" y="5114994"/>
              <a:chExt cx="504056" cy="385708"/>
            </a:xfrm>
          </p:grpSpPr>
          <p:cxnSp>
            <p:nvCxnSpPr>
              <p:cNvPr id="131" name="Straight Connector 130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5" name="TextBox 134"/>
          <p:cNvSpPr txBox="1"/>
          <p:nvPr/>
        </p:nvSpPr>
        <p:spPr>
          <a:xfrm>
            <a:off x="4001066" y="458112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0</a:t>
            </a:r>
            <a:endParaRPr lang="en-US" b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2966702" y="458399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1</a:t>
            </a:r>
            <a:endParaRPr lang="en-US" b="1" dirty="0"/>
          </a:p>
        </p:txBody>
      </p:sp>
      <p:grpSp>
        <p:nvGrpSpPr>
          <p:cNvPr id="137" name="Group 136"/>
          <p:cNvGrpSpPr/>
          <p:nvPr/>
        </p:nvGrpSpPr>
        <p:grpSpPr>
          <a:xfrm>
            <a:off x="4584317" y="5090914"/>
            <a:ext cx="1042988" cy="1362422"/>
            <a:chOff x="621482" y="5090914"/>
            <a:chExt cx="1042988" cy="1362422"/>
          </a:xfrm>
        </p:grpSpPr>
        <p:pic>
          <p:nvPicPr>
            <p:cNvPr id="138" name="Picture 13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21482" y="5357960"/>
              <a:ext cx="1042988" cy="1095376"/>
            </a:xfrm>
            <a:prstGeom prst="rect">
              <a:avLst/>
            </a:prstGeom>
          </p:spPr>
        </p:pic>
        <p:grpSp>
          <p:nvGrpSpPr>
            <p:cNvPr id="139" name="Group 138"/>
            <p:cNvGrpSpPr/>
            <p:nvPr/>
          </p:nvGrpSpPr>
          <p:grpSpPr>
            <a:xfrm>
              <a:off x="621482" y="5114994"/>
              <a:ext cx="422126" cy="385708"/>
              <a:chOff x="467544" y="5114994"/>
              <a:chExt cx="504056" cy="385708"/>
            </a:xfrm>
          </p:grpSpPr>
          <p:cxnSp>
            <p:nvCxnSpPr>
              <p:cNvPr id="143" name="Straight Connector 142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 rot="16200000">
              <a:off x="1251929" y="5109123"/>
              <a:ext cx="422126" cy="385708"/>
              <a:chOff x="467544" y="5114994"/>
              <a:chExt cx="504056" cy="385708"/>
            </a:xfrm>
          </p:grpSpPr>
          <p:cxnSp>
            <p:nvCxnSpPr>
              <p:cNvPr id="141" name="Straight Connector 140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5" name="TextBox 144"/>
          <p:cNvSpPr txBox="1"/>
          <p:nvPr/>
        </p:nvSpPr>
        <p:spPr>
          <a:xfrm>
            <a:off x="5297210" y="458112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1</a:t>
            </a:r>
            <a:endParaRPr lang="en-US" b="1" dirty="0"/>
          </a:p>
        </p:txBody>
      </p:sp>
      <p:sp>
        <p:nvSpPr>
          <p:cNvPr id="146" name="TextBox 145"/>
          <p:cNvSpPr txBox="1"/>
          <p:nvPr/>
        </p:nvSpPr>
        <p:spPr>
          <a:xfrm>
            <a:off x="4262846" y="458399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1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66488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0104 0.09629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9444 L 0.05417 0.09629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5"/>
                                            </p:cond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000"/>
                            </p:stCondLst>
                            <p:childTnLst>
                              <p:par>
                                <p:cTn id="15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0399 0.10718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6000"/>
                            </p:stCondLst>
                            <p:childTnLst>
                              <p:par>
                                <p:cTn id="161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10486 L -0.05521 0.10718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1"/>
                                            </p:cond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0104 0.09629 " pathEditMode="relative" rAng="0" ptsTypes="AA">
                                      <p:cBhvr>
                                        <p:cTn id="183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"/>
                            </p:stCondLst>
                            <p:childTnLst>
                              <p:par>
                                <p:cTn id="185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9444 L 0.05417 0.09629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5"/>
                                            </p:cond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0399 0.10718 " pathEditMode="relative" rAng="0" ptsTypes="AA">
                                      <p:cBhvr>
                                        <p:cTn id="189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000"/>
                            </p:stCondLst>
                            <p:childTnLst>
                              <p:par>
                                <p:cTn id="191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10486 L -0.05521 0.10718 " pathEditMode="relative" rAng="0" ptsTypes="AA">
                                      <p:cBhvr>
                                        <p:cTn id="192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1"/>
                                            </p:cond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0104 0.09629 " pathEditMode="relative" rAng="0" ptsTypes="AA">
                                      <p:cBhvr>
                                        <p:cTn id="213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000"/>
                            </p:stCondLst>
                            <p:childTnLst>
                              <p:par>
                                <p:cTn id="215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9444 L 0.05417 0.09629 " pathEditMode="relative" rAng="0" ptsTypes="AA">
                                      <p:cBhvr>
                                        <p:cTn id="216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5"/>
                                            </p:cond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4000"/>
                            </p:stCondLst>
                            <p:childTnLst>
                              <p:par>
                                <p:cTn id="21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0399 0.10718 " pathEditMode="relative" rAng="0" ptsTypes="AA">
                                      <p:cBhvr>
                                        <p:cTn id="219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21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10486 L -0.05521 0.10718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1"/>
                                            </p:cond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0104 0.09629 " pathEditMode="relative" rAng="0" ptsTypes="AA">
                                      <p:cBhvr>
                                        <p:cTn id="243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2000"/>
                            </p:stCondLst>
                            <p:childTnLst>
                              <p:par>
                                <p:cTn id="245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9444 L 0.05417 0.09629 " pathEditMode="relative" rAng="0" ptsTypes="AA">
                                      <p:cBhvr>
                                        <p:cTn id="246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5"/>
                                            </p:cond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4000"/>
                            </p:stCondLst>
                            <p:childTnLst>
                              <p:par>
                                <p:cTn id="24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0399 0.10718 " pathEditMode="relative" rAng="0" ptsTypes="AA">
                                      <p:cBhvr>
                                        <p:cTn id="249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6000"/>
                            </p:stCondLst>
                            <p:childTnLst>
                              <p:par>
                                <p:cTn id="251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10486 L -0.05521 0.10718 " pathEditMode="relative" rAng="0" ptsTypes="AA">
                                      <p:cBhvr>
                                        <p:cTn id="252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1"/>
                                            </p:cond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8000"/>
                            </p:stCondLst>
                            <p:childTnLst>
                              <p:par>
                                <p:cTn id="2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8500"/>
                            </p:stCondLst>
                            <p:childTnLst>
                              <p:par>
                                <p:cTn id="258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9000"/>
                            </p:stCondLst>
                            <p:childTnLst>
                              <p:par>
                                <p:cTn id="262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9500"/>
                            </p:stCondLst>
                            <p:childTnLst>
                              <p:par>
                                <p:cTn id="2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9" grpId="1"/>
      <p:bldP spid="10" grpId="0"/>
      <p:bldP spid="10" grpId="1"/>
      <p:bldP spid="11" grpId="0"/>
      <p:bldP spid="11" grpId="1"/>
      <p:bldP spid="14" grpId="0"/>
      <p:bldP spid="15" grpId="0"/>
      <p:bldP spid="16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65" grpId="0"/>
      <p:bldP spid="65" grpId="1"/>
      <p:bldP spid="65" grpId="2"/>
      <p:bldP spid="72" grpId="0"/>
      <p:bldP spid="72" grpId="1"/>
      <p:bldP spid="72" grpId="2"/>
      <p:bldP spid="125" grpId="0"/>
      <p:bldP spid="125" grpId="1"/>
      <p:bldP spid="125" grpId="2"/>
      <p:bldP spid="126" grpId="0"/>
      <p:bldP spid="126" grpId="1"/>
      <p:bldP spid="126" grpId="2"/>
      <p:bldP spid="135" grpId="0"/>
      <p:bldP spid="135" grpId="1"/>
      <p:bldP spid="135" grpId="2"/>
      <p:bldP spid="136" grpId="0"/>
      <p:bldP spid="136" grpId="1"/>
      <p:bldP spid="136" grpId="2"/>
      <p:bldP spid="145" grpId="0"/>
      <p:bldP spid="145" grpId="1"/>
      <p:bldP spid="145" grpId="2"/>
      <p:bldP spid="145" grpId="3"/>
      <p:bldP spid="146" grpId="0"/>
      <p:bldP spid="146" grpId="1"/>
      <p:bldP spid="146" grpId="2"/>
      <p:bldP spid="146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428604"/>
            <a:ext cx="3714776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 Gate </a:t>
            </a:r>
            <a:endParaRPr lang="en-US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64318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3571876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5984" y="307181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bn-BD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b="1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000100" y="2571744"/>
            <a:ext cx="3857652" cy="1571636"/>
            <a:chOff x="5357818" y="3714752"/>
            <a:chExt cx="3000396" cy="785818"/>
          </a:xfrm>
        </p:grpSpPr>
        <p:sp>
          <p:nvSpPr>
            <p:cNvPr id="16" name="Flowchart: Stored Data 15"/>
            <p:cNvSpPr/>
            <p:nvPr/>
          </p:nvSpPr>
          <p:spPr>
            <a:xfrm flipH="1">
              <a:off x="6215074" y="3714752"/>
              <a:ext cx="1214446" cy="785818"/>
            </a:xfrm>
            <a:prstGeom prst="flowChartOnlineStorage">
              <a:avLst/>
            </a:prstGeom>
            <a:solidFill>
              <a:schemeClr val="accent5">
                <a:lumMod val="25000"/>
              </a:schemeClr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5357818" y="388916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5357818" y="4357694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0800000">
              <a:off x="7358082" y="4119240"/>
              <a:ext cx="1000132" cy="1588"/>
            </a:xfrm>
            <a:prstGeom prst="line">
              <a:avLst/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6215074" y="2143116"/>
          <a:ext cx="2738478" cy="309880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143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29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11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0452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64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1" dirty="0" smtClean="0"/>
                        <a:t>A.B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04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83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87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64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357950" y="550070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/>
              <a:t>সত্যক সারণী </a:t>
            </a:r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215074" y="314324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215074" y="421481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215074" y="3714752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929454" y="314324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929454" y="364331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929454" y="421481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929454" y="471488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215074" y="471488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929586" y="314324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929586" y="364331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7929586" y="421481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929586" y="4714884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en-US" b="1" dirty="0"/>
          </a:p>
        </p:txBody>
      </p:sp>
      <p:grpSp>
        <p:nvGrpSpPr>
          <p:cNvPr id="35" name="Group 34"/>
          <p:cNvGrpSpPr/>
          <p:nvPr/>
        </p:nvGrpSpPr>
        <p:grpSpPr>
          <a:xfrm>
            <a:off x="621482" y="5090914"/>
            <a:ext cx="1042988" cy="1362422"/>
            <a:chOff x="621482" y="5090914"/>
            <a:chExt cx="1042988" cy="1362422"/>
          </a:xfrm>
        </p:grpSpPr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21482" y="5357960"/>
              <a:ext cx="1042988" cy="1095376"/>
            </a:xfrm>
            <a:prstGeom prst="rect">
              <a:avLst/>
            </a:prstGeom>
          </p:spPr>
        </p:pic>
        <p:grpSp>
          <p:nvGrpSpPr>
            <p:cNvPr id="37" name="Group 36"/>
            <p:cNvGrpSpPr/>
            <p:nvPr/>
          </p:nvGrpSpPr>
          <p:grpSpPr>
            <a:xfrm>
              <a:off x="621482" y="5114994"/>
              <a:ext cx="422126" cy="385708"/>
              <a:chOff x="467544" y="5114994"/>
              <a:chExt cx="504056" cy="385708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 rot="16200000">
              <a:off x="1251929" y="5109123"/>
              <a:ext cx="422126" cy="385708"/>
              <a:chOff x="467544" y="5114994"/>
              <a:chExt cx="504056" cy="385708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/>
          <p:cNvSpPr txBox="1"/>
          <p:nvPr/>
        </p:nvSpPr>
        <p:spPr>
          <a:xfrm>
            <a:off x="1334375" y="458112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0</a:t>
            </a:r>
            <a:endParaRPr lang="en-US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00011" y="458399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0</a:t>
            </a:r>
            <a:endParaRPr lang="en-US" b="1" dirty="0"/>
          </a:p>
        </p:txBody>
      </p:sp>
      <p:grpSp>
        <p:nvGrpSpPr>
          <p:cNvPr id="45" name="Group 44"/>
          <p:cNvGrpSpPr/>
          <p:nvPr/>
        </p:nvGrpSpPr>
        <p:grpSpPr>
          <a:xfrm>
            <a:off x="2013151" y="5090914"/>
            <a:ext cx="1042988" cy="1362422"/>
            <a:chOff x="621482" y="5090914"/>
            <a:chExt cx="1042988" cy="1362422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21482" y="5357960"/>
              <a:ext cx="1042988" cy="1095376"/>
            </a:xfrm>
            <a:prstGeom prst="rect">
              <a:avLst/>
            </a:prstGeom>
          </p:spPr>
        </p:pic>
        <p:grpSp>
          <p:nvGrpSpPr>
            <p:cNvPr id="47" name="Group 46"/>
            <p:cNvGrpSpPr/>
            <p:nvPr/>
          </p:nvGrpSpPr>
          <p:grpSpPr>
            <a:xfrm>
              <a:off x="621482" y="5114994"/>
              <a:ext cx="422126" cy="385708"/>
              <a:chOff x="467544" y="5114994"/>
              <a:chExt cx="504056" cy="385708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 rot="16200000">
              <a:off x="1251929" y="5109123"/>
              <a:ext cx="422126" cy="385708"/>
              <a:chOff x="467544" y="5114994"/>
              <a:chExt cx="504056" cy="385708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TextBox 52"/>
          <p:cNvSpPr txBox="1"/>
          <p:nvPr/>
        </p:nvSpPr>
        <p:spPr>
          <a:xfrm>
            <a:off x="2726044" y="458112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1691680" y="458399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0</a:t>
            </a:r>
            <a:endParaRPr lang="en-US" b="1" dirty="0"/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119595" y="5301208"/>
            <a:ext cx="830100" cy="1106800"/>
          </a:xfrm>
          <a:prstGeom prst="rect">
            <a:avLst/>
          </a:prstGeom>
        </p:spPr>
      </p:pic>
      <p:grpSp>
        <p:nvGrpSpPr>
          <p:cNvPr id="56" name="Group 55"/>
          <p:cNvGrpSpPr/>
          <p:nvPr/>
        </p:nvGrpSpPr>
        <p:grpSpPr>
          <a:xfrm>
            <a:off x="3360181" y="5090914"/>
            <a:ext cx="1042988" cy="1362422"/>
            <a:chOff x="621482" y="5090914"/>
            <a:chExt cx="1042988" cy="1362422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21482" y="5357960"/>
              <a:ext cx="1042988" cy="1095376"/>
            </a:xfrm>
            <a:prstGeom prst="rect">
              <a:avLst/>
            </a:prstGeom>
          </p:spPr>
        </p:pic>
        <p:grpSp>
          <p:nvGrpSpPr>
            <p:cNvPr id="58" name="Group 57"/>
            <p:cNvGrpSpPr/>
            <p:nvPr/>
          </p:nvGrpSpPr>
          <p:grpSpPr>
            <a:xfrm>
              <a:off x="621482" y="5114994"/>
              <a:ext cx="422126" cy="385708"/>
              <a:chOff x="467544" y="5114994"/>
              <a:chExt cx="504056" cy="385708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16200000">
              <a:off x="1251929" y="5109123"/>
              <a:ext cx="422126" cy="385708"/>
              <a:chOff x="467544" y="5114994"/>
              <a:chExt cx="504056" cy="385708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TextBox 63"/>
          <p:cNvSpPr txBox="1"/>
          <p:nvPr/>
        </p:nvSpPr>
        <p:spPr>
          <a:xfrm>
            <a:off x="4073074" y="458112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0</a:t>
            </a:r>
            <a:endParaRPr lang="en-US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3038710" y="458399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466625" y="5301208"/>
            <a:ext cx="830100" cy="1106800"/>
          </a:xfrm>
          <a:prstGeom prst="rect">
            <a:avLst/>
          </a:prstGeom>
        </p:spPr>
      </p:pic>
      <p:grpSp>
        <p:nvGrpSpPr>
          <p:cNvPr id="67" name="Group 66"/>
          <p:cNvGrpSpPr/>
          <p:nvPr/>
        </p:nvGrpSpPr>
        <p:grpSpPr>
          <a:xfrm>
            <a:off x="4656325" y="5090914"/>
            <a:ext cx="1042988" cy="1362422"/>
            <a:chOff x="621482" y="5090914"/>
            <a:chExt cx="1042988" cy="1362422"/>
          </a:xfrm>
        </p:grpSpPr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21482" y="5357960"/>
              <a:ext cx="1042988" cy="1095376"/>
            </a:xfrm>
            <a:prstGeom prst="rect">
              <a:avLst/>
            </a:prstGeom>
          </p:spPr>
        </p:pic>
        <p:grpSp>
          <p:nvGrpSpPr>
            <p:cNvPr id="69" name="Group 68"/>
            <p:cNvGrpSpPr/>
            <p:nvPr/>
          </p:nvGrpSpPr>
          <p:grpSpPr>
            <a:xfrm>
              <a:off x="621482" y="5114994"/>
              <a:ext cx="422126" cy="385708"/>
              <a:chOff x="467544" y="5114994"/>
              <a:chExt cx="504056" cy="385708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 rot="16200000">
              <a:off x="1251929" y="5109123"/>
              <a:ext cx="422126" cy="385708"/>
              <a:chOff x="467544" y="5114994"/>
              <a:chExt cx="504056" cy="385708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H="1">
                <a:off x="467544" y="5500702"/>
                <a:ext cx="504056" cy="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V="1">
                <a:off x="467544" y="5114994"/>
                <a:ext cx="0" cy="38570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5" name="TextBox 74"/>
          <p:cNvSpPr txBox="1"/>
          <p:nvPr/>
        </p:nvSpPr>
        <p:spPr>
          <a:xfrm>
            <a:off x="5369218" y="458112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4334854" y="458399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1</a:t>
            </a:r>
            <a:endParaRPr lang="en-US" b="1" dirty="0"/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762769" y="5301208"/>
            <a:ext cx="830100" cy="1106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9370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0104 0.09629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9444 L 0.05417 0.09629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5"/>
                                            </p:cond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000"/>
                            </p:stCondLst>
                            <p:childTnLst>
                              <p:par>
                                <p:cTn id="15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0399 0.10718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6000"/>
                            </p:stCondLst>
                            <p:childTnLst>
                              <p:par>
                                <p:cTn id="161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10486 L -0.05521 0.10718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1"/>
                                            </p:cond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0104 0.09629 " pathEditMode="relative" rAng="0" ptsTypes="AA">
                                      <p:cBhvr>
                                        <p:cTn id="18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"/>
                            </p:stCondLst>
                            <p:childTnLst>
                              <p:par>
                                <p:cTn id="185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9444 L 0.05417 0.09629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5"/>
                                            </p:cond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0399 0.10718 " pathEditMode="relative" rAng="0" ptsTypes="AA">
                                      <p:cBhvr>
                                        <p:cTn id="189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000"/>
                            </p:stCondLst>
                            <p:childTnLst>
                              <p:par>
                                <p:cTn id="191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10486 L -0.05521 0.10718 " pathEditMode="relative" rAng="0" ptsTypes="AA">
                                      <p:cBhvr>
                                        <p:cTn id="19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1"/>
                                            </p:cond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8000"/>
                            </p:stCondLst>
                            <p:childTnLst>
                              <p:par>
                                <p:cTn id="1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8500"/>
                            </p:stCondLst>
                            <p:childTnLst>
                              <p:par>
                                <p:cTn id="198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9000"/>
                            </p:stCondLst>
                            <p:childTnLst>
                              <p:par>
                                <p:cTn id="202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9500"/>
                            </p:stCondLst>
                            <p:childTnLst>
                              <p:par>
                                <p:cTn id="2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0104 0.09629 " pathEditMode="relative" rAng="0" ptsTypes="AA">
                                      <p:cBhvr>
                                        <p:cTn id="22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2000"/>
                            </p:stCondLst>
                            <p:childTnLst>
                              <p:par>
                                <p:cTn id="231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9444 L 0.05417 0.09629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1"/>
                                            </p:cond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4000"/>
                            </p:stCondLst>
                            <p:childTnLst>
                              <p:par>
                                <p:cTn id="23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0399 0.10718 " pathEditMode="relative" rAng="0" ptsTypes="AA">
                                      <p:cBhvr>
                                        <p:cTn id="23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000"/>
                            </p:stCondLst>
                            <p:childTnLst>
                              <p:par>
                                <p:cTn id="237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10486 L -0.05521 0.10718 " pathEditMode="relative" rAng="0" ptsTypes="AA">
                                      <p:cBhvr>
                                        <p:cTn id="23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7"/>
                                            </p:cond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8000"/>
                            </p:stCondLst>
                            <p:childTnLst>
                              <p:par>
                                <p:cTn id="2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8500"/>
                            </p:stCondLst>
                            <p:childTnLst>
                              <p:par>
                                <p:cTn id="244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9000"/>
                            </p:stCondLst>
                            <p:childTnLst>
                              <p:par>
                                <p:cTn id="248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9500"/>
                            </p:stCondLst>
                            <p:childTnLst>
                              <p:par>
                                <p:cTn id="2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0104 0.09629 " pathEditMode="relative" rAng="0" ptsTypes="AA">
                                      <p:cBhvr>
                                        <p:cTn id="27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7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9444 L 0.05417 0.09629 " pathEditMode="relative" rAng="0" ptsTypes="AA">
                                      <p:cBhvr>
                                        <p:cTn id="27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7"/>
                                            </p:cond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4000"/>
                            </p:stCondLst>
                            <p:childTnLst>
                              <p:par>
                                <p:cTn id="28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0399 0.10718 " pathEditMode="relative" rAng="0" ptsTypes="AA">
                                      <p:cBhvr>
                                        <p:cTn id="281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6000"/>
                            </p:stCondLst>
                            <p:childTnLst>
                              <p:par>
                                <p:cTn id="283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10486 L -0.05521 0.10718 " pathEditMode="relative" rAng="0" ptsTypes="AA">
                                      <p:cBhvr>
                                        <p:cTn id="28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3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8000"/>
                            </p:stCondLst>
                            <p:childTnLst>
                              <p:par>
                                <p:cTn id="28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8500"/>
                            </p:stCondLst>
                            <p:childTnLst>
                              <p:par>
                                <p:cTn id="290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9000"/>
                            </p:stCondLst>
                            <p:childTnLst>
                              <p:par>
                                <p:cTn id="294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9500"/>
                            </p:stCondLst>
                            <p:childTnLst>
                              <p:par>
                                <p:cTn id="2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9" grpId="1"/>
      <p:bldP spid="10" grpId="0"/>
      <p:bldP spid="10" grpId="1"/>
      <p:bldP spid="11" grpId="0"/>
      <p:bldP spid="11" grpId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43" grpId="0"/>
      <p:bldP spid="43" grpId="1"/>
      <p:bldP spid="43" grpId="2"/>
      <p:bldP spid="44" grpId="0"/>
      <p:bldP spid="44" grpId="1"/>
      <p:bldP spid="44" grpId="2"/>
      <p:bldP spid="53" grpId="0"/>
      <p:bldP spid="53" grpId="1"/>
      <p:bldP spid="53" grpId="2"/>
      <p:bldP spid="53" grpId="3"/>
      <p:bldP spid="54" grpId="0"/>
      <p:bldP spid="54" grpId="1"/>
      <p:bldP spid="54" grpId="2"/>
      <p:bldP spid="54" grpId="3"/>
      <p:bldP spid="64" grpId="0"/>
      <p:bldP spid="64" grpId="1"/>
      <p:bldP spid="64" grpId="2"/>
      <p:bldP spid="64" grpId="3"/>
      <p:bldP spid="65" grpId="0"/>
      <p:bldP spid="65" grpId="1"/>
      <p:bldP spid="65" grpId="2"/>
      <p:bldP spid="65" grpId="3"/>
      <p:bldP spid="75" grpId="0"/>
      <p:bldP spid="75" grpId="1"/>
      <p:bldP spid="75" grpId="2"/>
      <p:bldP spid="75" grpId="3"/>
      <p:bldP spid="76" grpId="0"/>
      <p:bldP spid="76" grpId="1"/>
      <p:bldP spid="76" grpId="2"/>
      <p:bldP spid="76" grpId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279</Words>
  <Application>Microsoft Office PowerPoint</Application>
  <PresentationFormat>On-screen Show (4:3)</PresentationFormat>
  <Paragraphs>146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পাঠ শিরোনাম</vt:lpstr>
      <vt:lpstr>এই পাঠ শেষে শিক্ষার্থীরা.........</vt:lpstr>
      <vt:lpstr>Slide 6</vt:lpstr>
      <vt:lpstr>Slide 7</vt:lpstr>
      <vt:lpstr>Slide 8</vt:lpstr>
      <vt:lpstr>Slide 9</vt:lpstr>
      <vt:lpstr>Slide 10</vt:lpstr>
      <vt:lpstr>ডিজিটাল ডিভাইস</vt:lpstr>
      <vt:lpstr>এনালগ ডিভাইস বনাম ডিজিটাল ডিভাইস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EliteBook</cp:lastModifiedBy>
  <cp:revision>14</cp:revision>
  <dcterms:created xsi:type="dcterms:W3CDTF">2006-08-16T00:00:00Z</dcterms:created>
  <dcterms:modified xsi:type="dcterms:W3CDTF">2019-12-10T17:37:01Z</dcterms:modified>
</cp:coreProperties>
</file>