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0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40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09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1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0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05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16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6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24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BA50-7675-49DB-AADC-501E17154DF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1746-86C7-47EC-A39C-9E299B895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45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2127" y="256032"/>
            <a:ext cx="4418301" cy="1194816"/>
          </a:xfrm>
        </p:spPr>
        <p:txBody>
          <a:bodyPr/>
          <a:lstStyle/>
          <a:p>
            <a:r>
              <a:rPr lang="bn-BD" dirty="0" smtClean="0"/>
              <a:t>স্বাগতম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350" y="1450848"/>
            <a:ext cx="7841853" cy="5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8778" y="1345317"/>
            <a:ext cx="2101933" cy="20306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3560" y="193908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5011383" y="1345317"/>
            <a:ext cx="2101933" cy="2022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06487" y="1353788"/>
            <a:ext cx="1995055" cy="2022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9530" y="1939083"/>
            <a:ext cx="33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795132" y="203749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2" idx="6"/>
            <a:endCxn id="4" idx="2"/>
          </p:cNvCxnSpPr>
          <p:nvPr/>
        </p:nvCxnSpPr>
        <p:spPr>
          <a:xfrm flipV="1">
            <a:off x="3170711" y="2356422"/>
            <a:ext cx="1840672" cy="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7113316" y="2356422"/>
            <a:ext cx="1793171" cy="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398816" y="913416"/>
            <a:ext cx="7077693" cy="630376"/>
          </a:xfrm>
          <a:custGeom>
            <a:avLst/>
            <a:gdLst>
              <a:gd name="connsiteX0" fmla="*/ 0 w 7077693"/>
              <a:gd name="connsiteY0" fmla="*/ 452246 h 630376"/>
              <a:gd name="connsiteX1" fmla="*/ 0 w 7077693"/>
              <a:gd name="connsiteY1" fmla="*/ 452246 h 630376"/>
              <a:gd name="connsiteX2" fmla="*/ 95002 w 7077693"/>
              <a:gd name="connsiteY2" fmla="*/ 416620 h 630376"/>
              <a:gd name="connsiteX3" fmla="*/ 154379 w 7077693"/>
              <a:gd name="connsiteY3" fmla="*/ 404745 h 630376"/>
              <a:gd name="connsiteX4" fmla="*/ 190005 w 7077693"/>
              <a:gd name="connsiteY4" fmla="*/ 392870 h 630376"/>
              <a:gd name="connsiteX5" fmla="*/ 261257 w 7077693"/>
              <a:gd name="connsiteY5" fmla="*/ 380994 h 630376"/>
              <a:gd name="connsiteX6" fmla="*/ 320633 w 7077693"/>
              <a:gd name="connsiteY6" fmla="*/ 369119 h 630376"/>
              <a:gd name="connsiteX7" fmla="*/ 391885 w 7077693"/>
              <a:gd name="connsiteY7" fmla="*/ 333493 h 630376"/>
              <a:gd name="connsiteX8" fmla="*/ 427511 w 7077693"/>
              <a:gd name="connsiteY8" fmla="*/ 309742 h 630376"/>
              <a:gd name="connsiteX9" fmla="*/ 629392 w 7077693"/>
              <a:gd name="connsiteY9" fmla="*/ 285992 h 630376"/>
              <a:gd name="connsiteX10" fmla="*/ 700644 w 7077693"/>
              <a:gd name="connsiteY10" fmla="*/ 262241 h 630376"/>
              <a:gd name="connsiteX11" fmla="*/ 736270 w 7077693"/>
              <a:gd name="connsiteY11" fmla="*/ 250366 h 630376"/>
              <a:gd name="connsiteX12" fmla="*/ 1021278 w 7077693"/>
              <a:gd name="connsiteY12" fmla="*/ 226615 h 630376"/>
              <a:gd name="connsiteX13" fmla="*/ 1068779 w 7077693"/>
              <a:gd name="connsiteY13" fmla="*/ 214740 h 630376"/>
              <a:gd name="connsiteX14" fmla="*/ 1140031 w 7077693"/>
              <a:gd name="connsiteY14" fmla="*/ 190989 h 630376"/>
              <a:gd name="connsiteX15" fmla="*/ 1187532 w 7077693"/>
              <a:gd name="connsiteY15" fmla="*/ 179114 h 630376"/>
              <a:gd name="connsiteX16" fmla="*/ 1258784 w 7077693"/>
              <a:gd name="connsiteY16" fmla="*/ 155363 h 630376"/>
              <a:gd name="connsiteX17" fmla="*/ 1294410 w 7077693"/>
              <a:gd name="connsiteY17" fmla="*/ 131613 h 630376"/>
              <a:gd name="connsiteX18" fmla="*/ 1377537 w 7077693"/>
              <a:gd name="connsiteY18" fmla="*/ 107862 h 630376"/>
              <a:gd name="connsiteX19" fmla="*/ 1413163 w 7077693"/>
              <a:gd name="connsiteY19" fmla="*/ 95987 h 630376"/>
              <a:gd name="connsiteX20" fmla="*/ 1460665 w 7077693"/>
              <a:gd name="connsiteY20" fmla="*/ 84111 h 630376"/>
              <a:gd name="connsiteX21" fmla="*/ 1496290 w 7077693"/>
              <a:gd name="connsiteY21" fmla="*/ 72236 h 630376"/>
              <a:gd name="connsiteX22" fmla="*/ 1555667 w 7077693"/>
              <a:gd name="connsiteY22" fmla="*/ 60361 h 630376"/>
              <a:gd name="connsiteX23" fmla="*/ 1591293 w 7077693"/>
              <a:gd name="connsiteY23" fmla="*/ 48485 h 630376"/>
              <a:gd name="connsiteX24" fmla="*/ 2066306 w 7077693"/>
              <a:gd name="connsiteY24" fmla="*/ 36610 h 630376"/>
              <a:gd name="connsiteX25" fmla="*/ 2208810 w 7077693"/>
              <a:gd name="connsiteY25" fmla="*/ 12859 h 630376"/>
              <a:gd name="connsiteX26" fmla="*/ 2339439 w 7077693"/>
              <a:gd name="connsiteY26" fmla="*/ 984 h 630376"/>
              <a:gd name="connsiteX27" fmla="*/ 2505693 w 7077693"/>
              <a:gd name="connsiteY27" fmla="*/ 984 h 630376"/>
              <a:gd name="connsiteX28" fmla="*/ 7077693 w 7077693"/>
              <a:gd name="connsiteY28" fmla="*/ 606626 h 630376"/>
              <a:gd name="connsiteX29" fmla="*/ 7077693 w 7077693"/>
              <a:gd name="connsiteY29" fmla="*/ 630376 h 630376"/>
              <a:gd name="connsiteX30" fmla="*/ 7053942 w 7077693"/>
              <a:gd name="connsiteY30" fmla="*/ 630376 h 6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7693" h="630376">
                <a:moveTo>
                  <a:pt x="0" y="452246"/>
                </a:moveTo>
                <a:lnTo>
                  <a:pt x="0" y="452246"/>
                </a:lnTo>
                <a:cubicBezTo>
                  <a:pt x="31667" y="440371"/>
                  <a:pt x="62677" y="426566"/>
                  <a:pt x="95002" y="416620"/>
                </a:cubicBezTo>
                <a:cubicBezTo>
                  <a:pt x="114294" y="410684"/>
                  <a:pt x="134797" y="409640"/>
                  <a:pt x="154379" y="404745"/>
                </a:cubicBezTo>
                <a:cubicBezTo>
                  <a:pt x="166523" y="401709"/>
                  <a:pt x="177785" y="395585"/>
                  <a:pt x="190005" y="392870"/>
                </a:cubicBezTo>
                <a:cubicBezTo>
                  <a:pt x="213510" y="387647"/>
                  <a:pt x="237567" y="385301"/>
                  <a:pt x="261257" y="380994"/>
                </a:cubicBezTo>
                <a:cubicBezTo>
                  <a:pt x="281115" y="377383"/>
                  <a:pt x="300841" y="373077"/>
                  <a:pt x="320633" y="369119"/>
                </a:cubicBezTo>
                <a:cubicBezTo>
                  <a:pt x="422733" y="301052"/>
                  <a:pt x="293553" y="382659"/>
                  <a:pt x="391885" y="333493"/>
                </a:cubicBezTo>
                <a:cubicBezTo>
                  <a:pt x="404651" y="327110"/>
                  <a:pt x="413840" y="313843"/>
                  <a:pt x="427511" y="309742"/>
                </a:cubicBezTo>
                <a:cubicBezTo>
                  <a:pt x="453761" y="301867"/>
                  <a:pt x="619596" y="286972"/>
                  <a:pt x="629392" y="285992"/>
                </a:cubicBezTo>
                <a:lnTo>
                  <a:pt x="700644" y="262241"/>
                </a:lnTo>
                <a:cubicBezTo>
                  <a:pt x="712519" y="258283"/>
                  <a:pt x="723784" y="251258"/>
                  <a:pt x="736270" y="250366"/>
                </a:cubicBezTo>
                <a:cubicBezTo>
                  <a:pt x="942205" y="235655"/>
                  <a:pt x="847241" y="244018"/>
                  <a:pt x="1021278" y="226615"/>
                </a:cubicBezTo>
                <a:cubicBezTo>
                  <a:pt x="1037112" y="222657"/>
                  <a:pt x="1053146" y="219430"/>
                  <a:pt x="1068779" y="214740"/>
                </a:cubicBezTo>
                <a:cubicBezTo>
                  <a:pt x="1092759" y="207546"/>
                  <a:pt x="1115743" y="197061"/>
                  <a:pt x="1140031" y="190989"/>
                </a:cubicBezTo>
                <a:cubicBezTo>
                  <a:pt x="1155865" y="187031"/>
                  <a:pt x="1171899" y="183804"/>
                  <a:pt x="1187532" y="179114"/>
                </a:cubicBezTo>
                <a:cubicBezTo>
                  <a:pt x="1211512" y="171920"/>
                  <a:pt x="1237953" y="169250"/>
                  <a:pt x="1258784" y="155363"/>
                </a:cubicBezTo>
                <a:cubicBezTo>
                  <a:pt x="1270659" y="147446"/>
                  <a:pt x="1281645" y="137996"/>
                  <a:pt x="1294410" y="131613"/>
                </a:cubicBezTo>
                <a:cubicBezTo>
                  <a:pt x="1313397" y="122119"/>
                  <a:pt x="1359774" y="112937"/>
                  <a:pt x="1377537" y="107862"/>
                </a:cubicBezTo>
                <a:cubicBezTo>
                  <a:pt x="1389573" y="104423"/>
                  <a:pt x="1401127" y="99426"/>
                  <a:pt x="1413163" y="95987"/>
                </a:cubicBezTo>
                <a:cubicBezTo>
                  <a:pt x="1428856" y="91503"/>
                  <a:pt x="1444972" y="88595"/>
                  <a:pt x="1460665" y="84111"/>
                </a:cubicBezTo>
                <a:cubicBezTo>
                  <a:pt x="1472701" y="80672"/>
                  <a:pt x="1484146" y="75272"/>
                  <a:pt x="1496290" y="72236"/>
                </a:cubicBezTo>
                <a:cubicBezTo>
                  <a:pt x="1515872" y="67341"/>
                  <a:pt x="1536085" y="65256"/>
                  <a:pt x="1555667" y="60361"/>
                </a:cubicBezTo>
                <a:cubicBezTo>
                  <a:pt x="1567811" y="57325"/>
                  <a:pt x="1578789" y="49067"/>
                  <a:pt x="1591293" y="48485"/>
                </a:cubicBezTo>
                <a:cubicBezTo>
                  <a:pt x="1749509" y="41126"/>
                  <a:pt x="1907968" y="40568"/>
                  <a:pt x="2066306" y="36610"/>
                </a:cubicBezTo>
                <a:cubicBezTo>
                  <a:pt x="2137011" y="18934"/>
                  <a:pt x="2112780" y="22968"/>
                  <a:pt x="2208810" y="12859"/>
                </a:cubicBezTo>
                <a:cubicBezTo>
                  <a:pt x="2252292" y="8282"/>
                  <a:pt x="2295751" y="2731"/>
                  <a:pt x="2339439" y="984"/>
                </a:cubicBezTo>
                <a:cubicBezTo>
                  <a:pt x="2394813" y="-1231"/>
                  <a:pt x="2450275" y="984"/>
                  <a:pt x="2505693" y="984"/>
                </a:cubicBezTo>
                <a:lnTo>
                  <a:pt x="7077693" y="606626"/>
                </a:lnTo>
                <a:lnTo>
                  <a:pt x="7077693" y="630376"/>
                </a:lnTo>
                <a:lnTo>
                  <a:pt x="7053942" y="63037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960976">
            <a:off x="8968168" y="1173562"/>
            <a:ext cx="350667" cy="603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337464" y="18969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8174967" y="18968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8858" y="1755921"/>
            <a:ext cx="48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878623" y="1775881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23" name="Flowchart: Terminator 22"/>
          <p:cNvSpPr/>
          <p:nvPr/>
        </p:nvSpPr>
        <p:spPr>
          <a:xfrm rot="5400000">
            <a:off x="644637" y="4663108"/>
            <a:ext cx="1638463" cy="105565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13633" y="313341"/>
            <a:ext cx="432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সংযোযিত ফাংশন</a:t>
            </a:r>
            <a:r>
              <a:rPr lang="en-US" sz="2000" dirty="0" smtClean="0"/>
              <a:t> , </a:t>
            </a:r>
            <a:r>
              <a:rPr lang="en-US" sz="2000" dirty="0" err="1" smtClean="0"/>
              <a:t>gof</a:t>
            </a:r>
            <a:r>
              <a:rPr lang="en-US" sz="2000" dirty="0" smtClean="0"/>
              <a:t>: C            A</a:t>
            </a:r>
            <a:endParaRPr lang="en-U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792215" y="514979"/>
            <a:ext cx="641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Terminator 42"/>
          <p:cNvSpPr/>
          <p:nvPr/>
        </p:nvSpPr>
        <p:spPr>
          <a:xfrm rot="5400000">
            <a:off x="3001769" y="4707712"/>
            <a:ext cx="1561164" cy="1081074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Terminator 43"/>
          <p:cNvSpPr/>
          <p:nvPr/>
        </p:nvSpPr>
        <p:spPr>
          <a:xfrm rot="5400000">
            <a:off x="5122098" y="4654822"/>
            <a:ext cx="1631128" cy="11168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 rot="309679">
            <a:off x="6713950" y="599903"/>
            <a:ext cx="285659" cy="542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16088" y="4467667"/>
            <a:ext cx="30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282267" y="4946529"/>
            <a:ext cx="3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224673" y="5486946"/>
            <a:ext cx="5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630315" y="4519794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02006" y="5015581"/>
            <a:ext cx="33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630315" y="5609883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795141" y="4448764"/>
            <a:ext cx="32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5819567" y="5105501"/>
            <a:ext cx="32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5819567" y="561822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76991" y="3857088"/>
            <a:ext cx="32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3605205" y="3915199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5573007" y="3898267"/>
            <a:ext cx="1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68" name="Straight Arrow Connector 67"/>
          <p:cNvCxnSpPr>
            <a:endCxn id="58" idx="1"/>
          </p:cNvCxnSpPr>
          <p:nvPr/>
        </p:nvCxnSpPr>
        <p:spPr>
          <a:xfrm>
            <a:off x="1540947" y="4721225"/>
            <a:ext cx="2061059" cy="52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529615" y="4795020"/>
            <a:ext cx="2198955" cy="42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9" idx="1"/>
          </p:cNvCxnSpPr>
          <p:nvPr/>
        </p:nvCxnSpPr>
        <p:spPr>
          <a:xfrm>
            <a:off x="1507537" y="5770554"/>
            <a:ext cx="2122778" cy="7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9" idx="3"/>
          </p:cNvCxnSpPr>
          <p:nvPr/>
        </p:nvCxnSpPr>
        <p:spPr>
          <a:xfrm flipV="1">
            <a:off x="3922383" y="4771488"/>
            <a:ext cx="1955568" cy="106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60" idx="1"/>
          </p:cNvCxnSpPr>
          <p:nvPr/>
        </p:nvCxnSpPr>
        <p:spPr>
          <a:xfrm flipV="1">
            <a:off x="3823308" y="4679597"/>
            <a:ext cx="1971833" cy="11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8" idx="3"/>
            <a:endCxn id="61" idx="1"/>
          </p:cNvCxnSpPr>
          <p:nvPr/>
        </p:nvCxnSpPr>
        <p:spPr>
          <a:xfrm>
            <a:off x="3933348" y="5246414"/>
            <a:ext cx="1886219" cy="8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22583" y="6118731"/>
            <a:ext cx="186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f: A         B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4759521" y="6079892"/>
            <a:ext cx="223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g: B             C</a:t>
            </a:r>
            <a:endParaRPr lang="en-US" sz="2400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2119744" y="6349563"/>
            <a:ext cx="564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5310441" y="6289097"/>
            <a:ext cx="889798" cy="1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69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490" y="819396"/>
            <a:ext cx="4457205" cy="156241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দলীয় কাজ</a:t>
            </a:r>
            <a:br>
              <a:rPr lang="bn-BD" dirty="0" smtClean="0"/>
            </a:br>
            <a:r>
              <a:rPr lang="bn-BD" sz="3200" dirty="0" smtClean="0"/>
              <a:t>(সময়ঃ ১০ মিনিট)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628" y="3328905"/>
            <a:ext cx="11000094" cy="1207469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/>
              <a:t>(১)সংযোযিত ফাংশনের সংজ্ঞা উদাহরণ সহ লিখ।</a:t>
            </a:r>
          </a:p>
          <a:p>
            <a:pPr algn="l"/>
            <a:r>
              <a:rPr lang="bn-BD" sz="4000" dirty="0" smtClean="0"/>
              <a:t>(২) </a:t>
            </a:r>
            <a:r>
              <a:rPr lang="en-US" sz="4000" dirty="0" err="1" smtClean="0"/>
              <a:t>gof</a:t>
            </a:r>
            <a:r>
              <a:rPr lang="bn-BD" sz="4000" dirty="0" smtClean="0"/>
              <a:t> ফাংশনের ডোমেন,রেঞ্জ নির্ণয়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829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10" y="991735"/>
            <a:ext cx="3384468" cy="203647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/>
              <a:t>মূল্যায়ন</a:t>
            </a:r>
            <a:br>
              <a:rPr lang="bn-BD" dirty="0" smtClean="0"/>
            </a:br>
            <a:r>
              <a:rPr lang="bn-BD" sz="2400" dirty="0" smtClean="0"/>
              <a:t>সময়ঃ ০৫ মিনিট</a:t>
            </a:r>
            <a:br>
              <a:rPr lang="bn-BD" sz="24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2595" y="3402106"/>
            <a:ext cx="8781715" cy="1655762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/>
              <a:t>(১)ফাংশনের ডোমেন ও রেঞ্জ কি?</a:t>
            </a:r>
          </a:p>
          <a:p>
            <a:pPr algn="l"/>
            <a:r>
              <a:rPr lang="bn-BD" sz="4000" dirty="0" smtClean="0"/>
              <a:t>(২) সার্বিক ফাংশনের সংজ্ঞা কি তা বল?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76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348" y="1312369"/>
            <a:ext cx="4096987" cy="133582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626" y="3566412"/>
            <a:ext cx="9931790" cy="1655762"/>
          </a:xfrm>
        </p:spPr>
        <p:txBody>
          <a:bodyPr>
            <a:noAutofit/>
          </a:bodyPr>
          <a:lstStyle/>
          <a:p>
            <a:pPr marL="514350" indent="-514350" algn="l">
              <a:buAutoNum type="arabicParenBoth"/>
            </a:pPr>
            <a:r>
              <a:rPr lang="en-US" sz="4400" dirty="0" smtClean="0"/>
              <a:t>f(x)=x </a:t>
            </a:r>
            <a:r>
              <a:rPr lang="bn-BD" sz="4400" dirty="0" smtClean="0"/>
              <a:t> এবং </a:t>
            </a:r>
            <a:r>
              <a:rPr lang="en-US" sz="4400" dirty="0" smtClean="0"/>
              <a:t> g(x)=5 </a:t>
            </a:r>
            <a:r>
              <a:rPr lang="bn-BD" sz="4400" dirty="0" smtClean="0"/>
              <a:t> ফাংশনদ্বয় কি ধরণের তা লিখে আনবে। </a:t>
            </a:r>
            <a:endParaRPr lang="en-US" sz="4400" dirty="0" smtClean="0"/>
          </a:p>
          <a:p>
            <a:pPr marL="514350" indent="-514350">
              <a:buAutoNum type="arabicParenBoth"/>
            </a:pPr>
            <a:r>
              <a:rPr lang="en-US" sz="4400" dirty="0" smtClean="0"/>
              <a:t>fog: C            A </a:t>
            </a:r>
            <a:r>
              <a:rPr lang="bn-BD" sz="4400" dirty="0" smtClean="0"/>
              <a:t>ফাংশনের রেঞ্জ কত লিখে আনবে।</a:t>
            </a:r>
            <a:r>
              <a:rPr lang="en-US" sz="4400" dirty="0" smtClean="0"/>
              <a:t>        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6348" y="5222174"/>
            <a:ext cx="159980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16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092" y="329499"/>
            <a:ext cx="2283756" cy="1325563"/>
          </a:xfrm>
        </p:spPr>
        <p:txBody>
          <a:bodyPr/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8" y="1446761"/>
            <a:ext cx="6206190" cy="4654643"/>
          </a:xfrm>
        </p:spPr>
      </p:pic>
    </p:spTree>
    <p:extLst>
      <p:ext uri="{BB962C8B-B14F-4D97-AF65-F5344CB8AC3E}">
        <p14:creationId xmlns:p14="http://schemas.microsoft.com/office/powerpoint/2010/main" xmlns="" val="2101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13" y="737570"/>
            <a:ext cx="4155762" cy="1209984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2364158"/>
            <a:ext cx="7106393" cy="3300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dirty="0" smtClean="0"/>
              <a:t>নামঃ মুঃ শাহীন আকতার</a:t>
            </a:r>
          </a:p>
          <a:p>
            <a:pPr marL="0" indent="0">
              <a:buNone/>
            </a:pPr>
            <a:r>
              <a:rPr lang="bn-BD" sz="3200" dirty="0" smtClean="0"/>
              <a:t>প্রভাষক(গণিত)</a:t>
            </a:r>
          </a:p>
          <a:p>
            <a:pPr marL="0" indent="0">
              <a:buNone/>
            </a:pPr>
            <a:r>
              <a:rPr lang="bn-BD" sz="3200" dirty="0" smtClean="0"/>
              <a:t>চৌরাপাড়া ফাজিল মাদ্রাসা</a:t>
            </a:r>
          </a:p>
          <a:p>
            <a:pPr marL="0" indent="0">
              <a:buNone/>
            </a:pPr>
            <a:r>
              <a:rPr lang="bn-BD" sz="3200" dirty="0" smtClean="0"/>
              <a:t>নিয়ামতপুর,নওগাঁ</a:t>
            </a:r>
            <a:r>
              <a:rPr lang="bn-BD" sz="3200" dirty="0" smtClean="0"/>
              <a:t>।</a:t>
            </a:r>
            <a:endParaRPr lang="bn-IN" sz="3200" dirty="0" smtClean="0"/>
          </a:p>
          <a:p>
            <a:pPr marL="0" indent="0">
              <a:buNone/>
            </a:pPr>
            <a:r>
              <a:rPr lang="bn-IN" sz="3200" dirty="0" smtClean="0"/>
              <a:t>মোবাইল নং-০১৭৩৩১২৬৭৮৫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987" y="271462"/>
            <a:ext cx="2521771" cy="1891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5039" y="2271713"/>
            <a:ext cx="5429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/>
              <a:t>শ্রেণীঃ একাদশ</a:t>
            </a:r>
          </a:p>
          <a:p>
            <a:r>
              <a:rPr lang="bn-BD" sz="3200" dirty="0" smtClean="0"/>
              <a:t>অধ্যায়</a:t>
            </a:r>
            <a:r>
              <a:rPr lang="bn-IN" sz="3200" dirty="0" smtClean="0"/>
              <a:t>ঃঅষ্টম</a:t>
            </a:r>
            <a:endParaRPr lang="en-US" sz="3200" dirty="0" smtClean="0"/>
          </a:p>
          <a:p>
            <a:r>
              <a:rPr lang="bn-BD" sz="3200" dirty="0" smtClean="0"/>
              <a:t>বিষয়বস্তুর নামঃঅন্বয়, ফাংশন,ডোমেন ও রেঞ্জ</a:t>
            </a:r>
          </a:p>
          <a:p>
            <a:r>
              <a:rPr lang="bn-BD" sz="3200" dirty="0" smtClean="0"/>
              <a:t>সময়ঃ </a:t>
            </a:r>
            <a:r>
              <a:rPr lang="en-US" sz="3200" dirty="0" smtClean="0"/>
              <a:t>৫০</a:t>
            </a:r>
            <a:r>
              <a:rPr lang="bn-BD" sz="3200" dirty="0" smtClean="0"/>
              <a:t>মিনিট</a:t>
            </a:r>
          </a:p>
          <a:p>
            <a:r>
              <a:rPr lang="bn-BD" sz="3200" dirty="0" smtClean="0"/>
              <a:t>তারিখঃ০৯/</a:t>
            </a:r>
            <a:r>
              <a:rPr lang="en-US" sz="3200" dirty="0" smtClean="0"/>
              <a:t>১২</a:t>
            </a:r>
            <a:r>
              <a:rPr lang="bn-BD" sz="3200" dirty="0" smtClean="0"/>
              <a:t>/২০১</a:t>
            </a:r>
            <a:r>
              <a:rPr lang="en-US" sz="3200" dirty="0" smtClean="0"/>
              <a:t>৯</a:t>
            </a:r>
            <a:endParaRPr lang="bn-IN" sz="3200" dirty="0" smtClean="0"/>
          </a:p>
          <a:p>
            <a:endParaRPr lang="bn-IN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991350" y="728664"/>
            <a:ext cx="4953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/>
              <a:t> পাঠ পরিচিতি</a:t>
            </a:r>
            <a:br>
              <a:rPr lang="bn-BD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661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704" y="1084964"/>
            <a:ext cx="5058888" cy="116957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bn-BD" dirty="0" smtClean="0"/>
              <a:t>পাঠ শিরোনাম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755" y="2797908"/>
            <a:ext cx="9144000" cy="1655762"/>
          </a:xfrm>
        </p:spPr>
        <p:txBody>
          <a:bodyPr>
            <a:normAutofit/>
          </a:bodyPr>
          <a:lstStyle/>
          <a:p>
            <a:r>
              <a:rPr lang="bn-BD" sz="4800" dirty="0"/>
              <a:t>ফাংশন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241470" y="2604511"/>
            <a:ext cx="2612571" cy="914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4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992" y="595065"/>
            <a:ext cx="4897582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   শিখন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097" y="2894404"/>
            <a:ext cx="9308645" cy="1689471"/>
          </a:xfrm>
        </p:spPr>
        <p:txBody>
          <a:bodyPr>
            <a:noAutofit/>
          </a:bodyPr>
          <a:lstStyle/>
          <a:p>
            <a:r>
              <a:rPr lang="bn-BD" sz="4000" dirty="0" smtClean="0"/>
              <a:t>(১) অন্বয় কী তা বলতে পারবে ।</a:t>
            </a:r>
          </a:p>
          <a:p>
            <a:r>
              <a:rPr lang="bn-BD" sz="4000" dirty="0" smtClean="0"/>
              <a:t>(২)ফাংশন কী তা বলতে পারবে।		</a:t>
            </a:r>
          </a:p>
          <a:p>
            <a:r>
              <a:rPr lang="bn-BD" sz="4000" dirty="0" smtClean="0"/>
              <a:t>(</a:t>
            </a:r>
            <a:r>
              <a:rPr lang="en-US" sz="4000" dirty="0" smtClean="0"/>
              <a:t>৩</a:t>
            </a:r>
            <a:r>
              <a:rPr lang="bn-BD" sz="4000" dirty="0" smtClean="0"/>
              <a:t>) </a:t>
            </a:r>
            <a:r>
              <a:rPr lang="bn-BD" sz="4000" dirty="0" smtClean="0"/>
              <a:t>ডোমেন,রেঞ্জ সম্পর্কে</a:t>
            </a:r>
            <a:r>
              <a:rPr lang="bn-BD" sz="4000" dirty="0"/>
              <a:t> বলতে পারবে।</a:t>
            </a:r>
            <a:r>
              <a:rPr lang="bn-BD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429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 rot="5400000">
            <a:off x="719849" y="658424"/>
            <a:ext cx="2684666" cy="1367820"/>
          </a:xfrm>
          <a:prstGeom prst="flowChartDecision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 rot="5400000">
            <a:off x="5592145" y="801772"/>
            <a:ext cx="2966373" cy="1538083"/>
          </a:xfrm>
          <a:prstGeom prst="flowChartDecision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1549" y="35197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811033" y="15013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871154" y="8762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1154" y="185002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2311" y="73669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710" y="1607513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68366" y="1747447"/>
            <a:ext cx="44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16" name="Left Brace 15"/>
          <p:cNvSpPr/>
          <p:nvPr/>
        </p:nvSpPr>
        <p:spPr>
          <a:xfrm>
            <a:off x="10425861" y="80896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11646294" y="82094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570227" y="10968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17640" y="1093480"/>
            <a:ext cx="26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234456" y="10934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07186" y="10524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468270" y="939591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9347001" y="2453835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776287" y="258391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6" name="Left Brace 25"/>
          <p:cNvSpPr/>
          <p:nvPr/>
        </p:nvSpPr>
        <p:spPr>
          <a:xfrm>
            <a:off x="10239017" y="2412133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1801742" y="245383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381512" y="26385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935578" y="2649425"/>
            <a:ext cx="38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69509" y="2607724"/>
            <a:ext cx="3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72295" y="268466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292180" y="273083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12579" y="388808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1818668" y="3940682"/>
            <a:ext cx="74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1200295" y="3956873"/>
                <a:ext cx="7640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95" y="3956873"/>
                <a:ext cx="76401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228288" y="39841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46" name="Left Brace 45"/>
          <p:cNvSpPr/>
          <p:nvPr/>
        </p:nvSpPr>
        <p:spPr>
          <a:xfrm>
            <a:off x="2657082" y="3847886"/>
            <a:ext cx="155448" cy="91440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>
            <a:off x="7844374" y="3847886"/>
            <a:ext cx="155448" cy="9144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735430" y="3913455"/>
            <a:ext cx="551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(1,1),(1,3),(1,5),(2,1</a:t>
            </a:r>
            <a:r>
              <a:rPr lang="bn-BD" sz="3200" dirty="0" smtClean="0"/>
              <a:t>,</a:t>
            </a:r>
            <a:r>
              <a:rPr lang="en-US" sz="3200" dirty="0" smtClean="0"/>
              <a:t>(2,3),(2,5)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73223" y="4827855"/>
            <a:ext cx="125286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A</a:t>
            </a:r>
            <a:r>
              <a:rPr lang="bn-BD" sz="2800" dirty="0" smtClean="0"/>
              <a:t> সেটের যে যে উপাদান </a:t>
            </a:r>
            <a:r>
              <a:rPr lang="en-US" sz="2800" dirty="0" smtClean="0"/>
              <a:t>B</a:t>
            </a:r>
            <a:r>
              <a:rPr lang="bn-BD" sz="2800" dirty="0" smtClean="0"/>
              <a:t> সেটের  যে যে উপাদানের চেয়ে ছোট তাদের সেট,</a:t>
            </a:r>
          </a:p>
          <a:p>
            <a:r>
              <a:rPr lang="en-US" sz="6600" dirty="0" smtClean="0"/>
              <a:t>            </a:t>
            </a:r>
            <a:r>
              <a:rPr lang="bn-BD" sz="6600" dirty="0" smtClean="0"/>
              <a:t> </a:t>
            </a:r>
            <a:r>
              <a:rPr lang="en-US" sz="6600" dirty="0" smtClean="0"/>
              <a:t>F</a:t>
            </a:r>
            <a:r>
              <a:rPr lang="bn-BD" sz="6600" dirty="0" smtClean="0"/>
              <a:t> =</a:t>
            </a:r>
            <a:r>
              <a:rPr lang="en-US" sz="6600" dirty="0" smtClean="0"/>
              <a:t>{(2,3),(2,5)}</a:t>
            </a:r>
            <a:endParaRPr lang="bn-BD" sz="6600" dirty="0"/>
          </a:p>
          <a:p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860123" y="1175518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সেট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821389" y="272880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সেট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95646" y="6273157"/>
            <a:ext cx="564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ডোমেন</a:t>
            </a:r>
            <a:r>
              <a:rPr lang="en-US" sz="2800" dirty="0" smtClean="0"/>
              <a:t> F ={2}, </a:t>
            </a:r>
            <a:r>
              <a:rPr lang="bn-BD" sz="2800" dirty="0" smtClean="0"/>
              <a:t>রেঞ্জ </a:t>
            </a:r>
            <a:r>
              <a:rPr lang="en-US" sz="2800" dirty="0" smtClean="0"/>
              <a:t>F ={3,5}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82999" y="3171241"/>
                <a:ext cx="81365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A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B={ (x , y) x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/>
                  <a:t>A</a:t>
                </a:r>
                <a:r>
                  <a:rPr lang="bn-BD" sz="4400" dirty="0" smtClean="0"/>
                  <a:t>এবং </a:t>
                </a:r>
                <a:r>
                  <a:rPr lang="en-US" sz="4400" dirty="0" smtClean="0"/>
                  <a:t>y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/>
                  <a:t> B}</a:t>
                </a:r>
                <a:endParaRPr lang="en-US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9" y="3171241"/>
                <a:ext cx="8136585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3071" t="-19048" b="-39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28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 rot="5400000">
            <a:off x="251134" y="1696424"/>
            <a:ext cx="3847604" cy="17373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paration 2"/>
          <p:cNvSpPr/>
          <p:nvPr/>
        </p:nvSpPr>
        <p:spPr>
          <a:xfrm rot="5400000">
            <a:off x="5245657" y="1428275"/>
            <a:ext cx="3693226" cy="1786702"/>
          </a:xfrm>
          <a:prstGeom prst="flowChartPreparati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3951" y="902525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44389" y="174855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54045" y="2533026"/>
            <a:ext cx="35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44389" y="324934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37527" y="89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07839" y="1807936"/>
            <a:ext cx="5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8940" y="29094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2285787" y="1126966"/>
            <a:ext cx="4729293" cy="6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2338850" y="2100324"/>
            <a:ext cx="4568989" cy="5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10" idx="3"/>
          </p:cNvCxnSpPr>
          <p:nvPr/>
        </p:nvCxnSpPr>
        <p:spPr>
          <a:xfrm flipV="1">
            <a:off x="2308553" y="2100324"/>
            <a:ext cx="4658662" cy="694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 flipV="1">
            <a:off x="2318209" y="3249341"/>
            <a:ext cx="4774061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7828" y="5140829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</a:t>
            </a:r>
            <a:r>
              <a:rPr lang="bn-BD" sz="4400" dirty="0" smtClean="0"/>
              <a:t> সেট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48485" y="5097676"/>
            <a:ext cx="177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</a:t>
            </a:r>
            <a:r>
              <a:rPr lang="bn-BD" sz="4400" dirty="0"/>
              <a:t> </a:t>
            </a:r>
            <a:r>
              <a:rPr lang="bn-BD" sz="4400" dirty="0" smtClean="0"/>
              <a:t>সেট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3871356" y="3772561"/>
            <a:ext cx="23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F:</a:t>
            </a:r>
            <a:r>
              <a:rPr lang="bn-BD" sz="3200" dirty="0" smtClean="0"/>
              <a:t> </a:t>
            </a:r>
            <a:r>
              <a:rPr lang="en-US" sz="3200" dirty="0" smtClean="0"/>
              <a:t>A            B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53246" y="4060658"/>
            <a:ext cx="1306286" cy="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 rot="10800000">
            <a:off x="1591294" y="4375081"/>
            <a:ext cx="362751" cy="879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7277685" y="41682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30575" y="947645"/>
            <a:ext cx="465658" cy="584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18209" y="1680607"/>
            <a:ext cx="465658" cy="584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5360" y="2403313"/>
            <a:ext cx="465658" cy="584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5360" y="3079997"/>
            <a:ext cx="465658" cy="584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3740727" y="43750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63457" y="5371235"/>
            <a:ext cx="192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ফাংশন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357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6406 -0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3287 L 0.36615 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3526 -0.08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458 L 0.38073 -0.0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6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35" y="483878"/>
            <a:ext cx="3170712" cy="115491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736" y="2455018"/>
            <a:ext cx="5491346" cy="917574"/>
          </a:xfrm>
        </p:spPr>
        <p:txBody>
          <a:bodyPr/>
          <a:lstStyle/>
          <a:p>
            <a:r>
              <a:rPr lang="bn-BD" dirty="0" smtClean="0"/>
              <a:t>(</a:t>
            </a:r>
            <a:r>
              <a:rPr lang="en-US" dirty="0" smtClean="0"/>
              <a:t>1</a:t>
            </a:r>
            <a:r>
              <a:rPr lang="bn-BD" dirty="0" smtClean="0"/>
              <a:t>)</a:t>
            </a:r>
            <a:r>
              <a:rPr lang="en-US" dirty="0" smtClean="0"/>
              <a:t> </a:t>
            </a:r>
            <a:r>
              <a:rPr lang="bn-BD" dirty="0" smtClean="0"/>
              <a:t> অন্বয় বলতে কি বুঝায়?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3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698030" y="716593"/>
            <a:ext cx="1532565" cy="2217693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47227">
            <a:off x="4585069" y="598097"/>
            <a:ext cx="1336289" cy="238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0470" y="47501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766" y="120981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945" y="2071937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24051" y="475013"/>
            <a:ext cx="22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24051" y="103689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07799" y="167147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25045" y="2194695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2533894" y="792302"/>
            <a:ext cx="2690157" cy="47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80782" y="800112"/>
            <a:ext cx="2690157" cy="73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01512">
            <a:off x="7385217" y="590429"/>
            <a:ext cx="1339976" cy="2324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0756">
            <a:off x="10129651" y="753318"/>
            <a:ext cx="1389414" cy="234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22955" y="84241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48467" y="165401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23069" y="2387648"/>
            <a:ext cx="40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47169" y="1209810"/>
            <a:ext cx="21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659851" y="188484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19776" y="260737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24" idx="3"/>
            <a:endCxn id="27" idx="1"/>
          </p:cNvCxnSpPr>
          <p:nvPr/>
        </p:nvCxnSpPr>
        <p:spPr>
          <a:xfrm>
            <a:off x="8369525" y="1073244"/>
            <a:ext cx="2377644" cy="36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28" idx="1"/>
          </p:cNvCxnSpPr>
          <p:nvPr/>
        </p:nvCxnSpPr>
        <p:spPr>
          <a:xfrm>
            <a:off x="8272595" y="1884848"/>
            <a:ext cx="2387256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3"/>
            <a:endCxn id="29" idx="1"/>
          </p:cNvCxnSpPr>
          <p:nvPr/>
        </p:nvCxnSpPr>
        <p:spPr>
          <a:xfrm>
            <a:off x="8227347" y="2618481"/>
            <a:ext cx="2392429" cy="21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38704">
            <a:off x="1522870" y="4008365"/>
            <a:ext cx="1196071" cy="1856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239580">
            <a:off x="3757925" y="3962126"/>
            <a:ext cx="1183801" cy="1949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99234">
            <a:off x="7018861" y="3871068"/>
            <a:ext cx="1252244" cy="1831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37574">
            <a:off x="9408698" y="3923274"/>
            <a:ext cx="1313970" cy="1917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31945" y="4275117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833277" y="474536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774335" y="527536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349825" y="4275117"/>
            <a:ext cx="30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6429" y="47453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349825" y="5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40" idx="3"/>
            <a:endCxn id="43" idx="1"/>
          </p:cNvCxnSpPr>
          <p:nvPr/>
        </p:nvCxnSpPr>
        <p:spPr>
          <a:xfrm>
            <a:off x="2287143" y="4505950"/>
            <a:ext cx="2062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191068" y="4575437"/>
            <a:ext cx="2086622" cy="47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3"/>
            <a:endCxn id="43" idx="1"/>
          </p:cNvCxnSpPr>
          <p:nvPr/>
        </p:nvCxnSpPr>
        <p:spPr>
          <a:xfrm flipV="1">
            <a:off x="2120905" y="4505950"/>
            <a:ext cx="2228920" cy="100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44983" y="3907182"/>
            <a:ext cx="3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 rot="277646">
            <a:off x="7593577" y="451471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575519" y="4956093"/>
            <a:ext cx="4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526801" y="5341686"/>
            <a:ext cx="28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9964053" y="4023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9868395" y="4705799"/>
            <a:ext cx="31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800013" y="5376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endCxn id="57" idx="1"/>
          </p:cNvCxnSpPr>
          <p:nvPr/>
        </p:nvCxnSpPr>
        <p:spPr>
          <a:xfrm>
            <a:off x="7829109" y="4089391"/>
            <a:ext cx="2039286" cy="84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</p:cNvCxnSpPr>
          <p:nvPr/>
        </p:nvCxnSpPr>
        <p:spPr>
          <a:xfrm flipV="1">
            <a:off x="7939582" y="4283409"/>
            <a:ext cx="2182403" cy="476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7" idx="1"/>
          </p:cNvCxnSpPr>
          <p:nvPr/>
        </p:nvCxnSpPr>
        <p:spPr>
          <a:xfrm flipV="1">
            <a:off x="7821904" y="4936632"/>
            <a:ext cx="2046491" cy="27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711565" y="5490285"/>
            <a:ext cx="2134944" cy="12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78756" y="3228492"/>
            <a:ext cx="28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এক এক ফাংশন</a:t>
            </a:r>
            <a:endParaRPr lang="en-US" sz="2400" dirty="0"/>
          </a:p>
        </p:txBody>
      </p:sp>
      <p:sp>
        <p:nvSpPr>
          <p:cNvPr id="74" name="Right Arrow 73"/>
          <p:cNvSpPr/>
          <p:nvPr/>
        </p:nvSpPr>
        <p:spPr>
          <a:xfrm rot="16620745">
            <a:off x="3238635" y="2772191"/>
            <a:ext cx="608733" cy="30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29152">
            <a:off x="8122323" y="3480031"/>
            <a:ext cx="322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অভেদক ফাংশন</a:t>
            </a:r>
            <a:endParaRPr lang="en-US" sz="2400" dirty="0"/>
          </a:p>
        </p:txBody>
      </p:sp>
      <p:sp>
        <p:nvSpPr>
          <p:cNvPr id="76" name="Down Arrow 75"/>
          <p:cNvSpPr/>
          <p:nvPr/>
        </p:nvSpPr>
        <p:spPr>
          <a:xfrm rot="11315797">
            <a:off x="9380418" y="2844444"/>
            <a:ext cx="355481" cy="505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691700" y="6282455"/>
            <a:ext cx="296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ধ্রুবক ফাংশন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7608202" y="6282455"/>
            <a:ext cx="217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সার্বিক ফাংশন</a:t>
            </a:r>
            <a:endParaRPr lang="en-US" sz="2400" dirty="0"/>
          </a:p>
        </p:txBody>
      </p:sp>
      <p:sp>
        <p:nvSpPr>
          <p:cNvPr id="81" name="Down Arrow 80"/>
          <p:cNvSpPr/>
          <p:nvPr/>
        </p:nvSpPr>
        <p:spPr>
          <a:xfrm rot="10800000">
            <a:off x="8759283" y="5625510"/>
            <a:ext cx="366045" cy="606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33524" y="682746"/>
            <a:ext cx="439387" cy="34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536381" y="1288373"/>
            <a:ext cx="439387" cy="34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345950" y="2146231"/>
            <a:ext cx="439387" cy="34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2651694" y="2333547"/>
            <a:ext cx="2473351" cy="12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338713" y="832175"/>
            <a:ext cx="448743" cy="50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72595" y="1604833"/>
            <a:ext cx="448743" cy="50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23089" y="2508228"/>
            <a:ext cx="442850" cy="4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84969" y="4293617"/>
            <a:ext cx="496935" cy="396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82261" y="4822836"/>
            <a:ext cx="451263" cy="355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13536" y="5258135"/>
            <a:ext cx="371566" cy="430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57930" y="4006219"/>
            <a:ext cx="447376" cy="394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44113" y="4522466"/>
            <a:ext cx="441947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855640" y="5059586"/>
            <a:ext cx="376321" cy="405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170184" y="5406807"/>
            <a:ext cx="431752" cy="413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7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9558 0.0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2487 -0.096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0671 L 0.20247 0.01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672 L 0.1754 0.0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6172 0.036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1875 L 0.15729 0.0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12123 -0.00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3893 -0.06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5326 -0.12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4089 0.1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13802 -0.060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14179 -0.0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10143 -0.00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9" grpId="0" animBg="1"/>
      <p:bldP spid="61" grpId="0" animBg="1"/>
      <p:bldP spid="30" grpId="0" animBg="1"/>
      <p:bldP spid="67" grpId="1" animBg="1"/>
      <p:bldP spid="32" grpId="0" animBg="1"/>
      <p:bldP spid="34" grpId="0" animBg="1"/>
      <p:bldP spid="46" grpId="0" animBg="1"/>
      <p:bldP spid="48" grpId="0" animBg="1"/>
      <p:bldP spid="50" grpId="0" animBg="1"/>
      <p:bldP spid="63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125" y="500062"/>
            <a:ext cx="3876304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 জোড়ায় কাজ </a:t>
            </a:r>
            <a:br>
              <a:rPr lang="bn-BD" dirty="0" smtClean="0"/>
            </a:br>
            <a:r>
              <a:rPr lang="bn-BD" dirty="0" smtClean="0"/>
              <a:t> </a:t>
            </a:r>
            <a:r>
              <a:rPr lang="bn-BD" sz="2800" dirty="0" smtClean="0"/>
              <a:t>(সময় -০৩ মিনিট)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084" y="2122509"/>
            <a:ext cx="10438217" cy="1131330"/>
          </a:xfrm>
        </p:spPr>
        <p:txBody>
          <a:bodyPr>
            <a:noAutofit/>
          </a:bodyPr>
          <a:lstStyle/>
          <a:p>
            <a:r>
              <a:rPr lang="bn-BD" sz="4000" dirty="0" smtClean="0"/>
              <a:t>(১) এক এক ফাংশন কি?</a:t>
            </a:r>
          </a:p>
          <a:p>
            <a:r>
              <a:rPr lang="bn-BD" sz="4000" dirty="0" smtClean="0"/>
              <a:t>(২) অন্বয়ের ডোমেন রেঞ্জ বলতে কি বুঝ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906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308</Words>
  <Application>Microsoft Office PowerPoint</Application>
  <PresentationFormat>Custom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শিক্ষক পরিচিতি</vt:lpstr>
      <vt:lpstr>পাঠ শিরোনাম</vt:lpstr>
      <vt:lpstr>   শিখন ফল</vt:lpstr>
      <vt:lpstr>Slide 5</vt:lpstr>
      <vt:lpstr>Slide 6</vt:lpstr>
      <vt:lpstr>একক কাজ</vt:lpstr>
      <vt:lpstr>Slide 8</vt:lpstr>
      <vt:lpstr> জোড়ায় কাজ   (সময় -০৩ মিনিট)</vt:lpstr>
      <vt:lpstr>Slide 10</vt:lpstr>
      <vt:lpstr>দলীয় কাজ (সময়ঃ ১০ মিনিট) </vt:lpstr>
      <vt:lpstr>মূল্যায়ন সময়ঃ ০৫ মিনিট 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Syed Ferdous Hossain (MASUM)</cp:lastModifiedBy>
  <cp:revision>96</cp:revision>
  <dcterms:created xsi:type="dcterms:W3CDTF">2013-05-09T06:15:44Z</dcterms:created>
  <dcterms:modified xsi:type="dcterms:W3CDTF">2019-12-09T17:53:13Z</dcterms:modified>
</cp:coreProperties>
</file>