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73" r:id="rId9"/>
    <p:sldId id="265" r:id="rId10"/>
    <p:sldId id="264" r:id="rId11"/>
    <p:sldId id="266" r:id="rId12"/>
    <p:sldId id="272"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E647A-CF20-420D-B905-496AA43FE813}"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204560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E647A-CF20-420D-B905-496AA43FE813}"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279201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E647A-CF20-420D-B905-496AA43FE813}"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302101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E647A-CF20-420D-B905-496AA43FE813}"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279208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EE647A-CF20-420D-B905-496AA43FE813}"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216675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E647A-CF20-420D-B905-496AA43FE813}"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156198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E647A-CF20-420D-B905-496AA43FE813}"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81150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E647A-CF20-420D-B905-496AA43FE813}"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377083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E647A-CF20-420D-B905-496AA43FE813}"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112217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EE647A-CF20-420D-B905-496AA43FE813}"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404834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EE647A-CF20-420D-B905-496AA43FE813}"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709DB-89DC-4A52-8741-D45D94959A1D}" type="slidenum">
              <a:rPr lang="en-US" smtClean="0"/>
              <a:t>‹#›</a:t>
            </a:fld>
            <a:endParaRPr lang="en-US"/>
          </a:p>
        </p:txBody>
      </p:sp>
    </p:spTree>
    <p:extLst>
      <p:ext uri="{BB962C8B-B14F-4D97-AF65-F5344CB8AC3E}">
        <p14:creationId xmlns:p14="http://schemas.microsoft.com/office/powerpoint/2010/main" val="292212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EE647A-CF20-420D-B905-496AA43FE813}" type="datetimeFigureOut">
              <a:rPr lang="en-US" smtClean="0"/>
              <a:t>12/11/2019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709DB-89DC-4A52-8741-D45D94959A1D}" type="slidenum">
              <a:rPr lang="en-US" smtClean="0"/>
              <a:t>‹#›</a:t>
            </a:fld>
            <a:endParaRPr lang="en-US"/>
          </a:p>
        </p:txBody>
      </p:sp>
    </p:spTree>
    <p:extLst>
      <p:ext uri="{BB962C8B-B14F-4D97-AF65-F5344CB8AC3E}">
        <p14:creationId xmlns:p14="http://schemas.microsoft.com/office/powerpoint/2010/main" val="266686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fif"/></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800" dirty="0" err="1" smtClean="0">
                <a:solidFill>
                  <a:srgbClr val="FF0000"/>
                </a:solidFill>
              </a:rPr>
              <a:t>সবাইকে</a:t>
            </a:r>
            <a:r>
              <a:rPr lang="en-US" sz="4800" dirty="0" smtClean="0">
                <a:solidFill>
                  <a:srgbClr val="FF0000"/>
                </a:solidFill>
              </a:rPr>
              <a:t> </a:t>
            </a:r>
            <a:r>
              <a:rPr lang="en-US" sz="4800" dirty="0" err="1" smtClean="0">
                <a:solidFill>
                  <a:srgbClr val="FF0000"/>
                </a:solidFill>
              </a:rPr>
              <a:t>শুভেচ্ছা</a:t>
            </a:r>
            <a:r>
              <a:rPr lang="en-US" sz="4800" dirty="0" smtClean="0">
                <a:solidFill>
                  <a:srgbClr val="FF0000"/>
                </a:solidFill>
              </a:rPr>
              <a:t> </a:t>
            </a:r>
            <a:endParaRPr lang="en-US" sz="4800"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1337"/>
            <a:ext cx="12191999" cy="5956663"/>
          </a:xfrm>
          <a:prstGeom prst="rect">
            <a:avLst/>
          </a:prstGeom>
        </p:spPr>
      </p:pic>
    </p:spTree>
    <p:extLst>
      <p:ext uri="{BB962C8B-B14F-4D97-AF65-F5344CB8AC3E}">
        <p14:creationId xmlns:p14="http://schemas.microsoft.com/office/powerpoint/2010/main" val="24113906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126" y="0"/>
            <a:ext cx="12165874" cy="93878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4400" dirty="0" err="1" smtClean="0">
                <a:solidFill>
                  <a:schemeClr val="tx1"/>
                </a:solidFill>
              </a:rPr>
              <a:t>নতুন</a:t>
            </a:r>
            <a:r>
              <a:rPr lang="en-US" sz="4400" dirty="0" smtClean="0">
                <a:solidFill>
                  <a:schemeClr val="tx1"/>
                </a:solidFill>
              </a:rPr>
              <a:t> </a:t>
            </a:r>
            <a:r>
              <a:rPr lang="bn-IN" sz="4400" dirty="0" smtClean="0">
                <a:solidFill>
                  <a:schemeClr val="tx1"/>
                </a:solidFill>
              </a:rPr>
              <a:t> শব্দের অর্থ</a:t>
            </a:r>
            <a:endParaRPr lang="en-US" sz="4400" dirty="0">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6720" y="1086013"/>
            <a:ext cx="3072384" cy="1847850"/>
          </a:xfrm>
          <a:prstGeom prst="ellipse">
            <a:avLst/>
          </a:prstGeom>
          <a:ln>
            <a:noFill/>
          </a:ln>
          <a:effectLst>
            <a:softEdge rad="112500"/>
          </a:effectLst>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9303" y="3169866"/>
            <a:ext cx="3104824" cy="1600200"/>
          </a:xfrm>
          <a:prstGeom prst="ellipse">
            <a:avLst/>
          </a:prstGeom>
          <a:ln>
            <a:noFill/>
          </a:ln>
          <a:effectLst>
            <a:softEdge rad="112500"/>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9392" y="4822317"/>
            <a:ext cx="3076956" cy="1666875"/>
          </a:xfrm>
          <a:prstGeom prst="ellipse">
            <a:avLst/>
          </a:prstGeom>
          <a:ln>
            <a:noFill/>
          </a:ln>
          <a:effectLst>
            <a:softEdge rad="112500"/>
          </a:effectLst>
        </p:spPr>
      </p:pic>
      <p:sp>
        <p:nvSpPr>
          <p:cNvPr id="18" name="Rounded Rectangle 17"/>
          <p:cNvSpPr/>
          <p:nvPr/>
        </p:nvSpPr>
        <p:spPr>
          <a:xfrm>
            <a:off x="378823" y="5133703"/>
            <a:ext cx="2952206" cy="1463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৩, ‘</a:t>
            </a:r>
            <a:r>
              <a:rPr lang="en-US" sz="3200" dirty="0" err="1" smtClean="0"/>
              <a:t>জজকোর্ট</a:t>
            </a:r>
            <a:r>
              <a:rPr lang="en-US" sz="3200" dirty="0" smtClean="0"/>
              <a:t>’  </a:t>
            </a:r>
            <a:endParaRPr lang="en-US" sz="3200" dirty="0"/>
          </a:p>
        </p:txBody>
      </p:sp>
      <p:sp>
        <p:nvSpPr>
          <p:cNvPr id="19" name="Rounded Rectangle 18"/>
          <p:cNvSpPr/>
          <p:nvPr/>
        </p:nvSpPr>
        <p:spPr>
          <a:xfrm>
            <a:off x="274320" y="3487782"/>
            <a:ext cx="3174274" cy="14499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২, ‘</a:t>
            </a:r>
            <a:r>
              <a:rPr lang="en-US" sz="3200" dirty="0" err="1" smtClean="0"/>
              <a:t>সুপ্রিমকোর্ট</a:t>
            </a:r>
            <a:r>
              <a:rPr lang="en-US" sz="3200" dirty="0" smtClean="0"/>
              <a:t>’ </a:t>
            </a:r>
            <a:endParaRPr lang="en-US" sz="3200" dirty="0"/>
          </a:p>
        </p:txBody>
      </p:sp>
      <p:sp>
        <p:nvSpPr>
          <p:cNvPr id="20" name="Rounded Rectangle 19"/>
          <p:cNvSpPr/>
          <p:nvPr/>
        </p:nvSpPr>
        <p:spPr>
          <a:xfrm>
            <a:off x="365760" y="1489166"/>
            <a:ext cx="3082834" cy="161979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১, ‘</a:t>
            </a:r>
            <a:r>
              <a:rPr lang="en-US" sz="3200" dirty="0" err="1" smtClean="0"/>
              <a:t>ব্যারাক</a:t>
            </a:r>
            <a:r>
              <a:rPr lang="en-US" sz="3200" dirty="0" smtClean="0"/>
              <a:t>’</a:t>
            </a:r>
            <a:endParaRPr lang="en-US" sz="3200" dirty="0"/>
          </a:p>
        </p:txBody>
      </p:sp>
      <p:sp>
        <p:nvSpPr>
          <p:cNvPr id="21" name="Rounded Rectangle 20"/>
          <p:cNvSpPr/>
          <p:nvPr/>
        </p:nvSpPr>
        <p:spPr>
          <a:xfrm>
            <a:off x="7302137" y="5120640"/>
            <a:ext cx="4480560" cy="12409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৩, </a:t>
            </a:r>
            <a:r>
              <a:rPr lang="en-US" sz="3200" dirty="0" err="1" smtClean="0"/>
              <a:t>জেলা</a:t>
            </a:r>
            <a:r>
              <a:rPr lang="en-US" sz="3200" dirty="0" smtClean="0"/>
              <a:t> </a:t>
            </a:r>
            <a:r>
              <a:rPr lang="en-US" sz="3200" dirty="0" err="1" smtClean="0"/>
              <a:t>আদালত</a:t>
            </a:r>
            <a:r>
              <a:rPr lang="en-US" sz="3200" dirty="0" smtClean="0"/>
              <a:t>।  </a:t>
            </a:r>
            <a:endParaRPr lang="en-US" sz="3200" dirty="0"/>
          </a:p>
        </p:txBody>
      </p:sp>
      <p:sp>
        <p:nvSpPr>
          <p:cNvPr id="22" name="Rounded Rectangle 21"/>
          <p:cNvSpPr/>
          <p:nvPr/>
        </p:nvSpPr>
        <p:spPr>
          <a:xfrm>
            <a:off x="7929154" y="3422467"/>
            <a:ext cx="3870959"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t>২, </a:t>
            </a:r>
            <a:r>
              <a:rPr lang="en-US" sz="3200" dirty="0" err="1" smtClean="0"/>
              <a:t>সর্বোচ্চ</a:t>
            </a:r>
            <a:r>
              <a:rPr lang="en-US" sz="3200" dirty="0" smtClean="0"/>
              <a:t> </a:t>
            </a:r>
            <a:r>
              <a:rPr lang="en-US" sz="3200" dirty="0" err="1" smtClean="0"/>
              <a:t>আদালত</a:t>
            </a:r>
            <a:r>
              <a:rPr lang="en-US" sz="3200" dirty="0" smtClean="0"/>
              <a:t>।</a:t>
            </a:r>
          </a:p>
          <a:p>
            <a:pPr algn="ctr"/>
            <a:r>
              <a:rPr lang="en-US" dirty="0" smtClean="0"/>
              <a:t>   </a:t>
            </a:r>
            <a:endParaRPr lang="en-US" dirty="0"/>
          </a:p>
        </p:txBody>
      </p:sp>
      <p:sp>
        <p:nvSpPr>
          <p:cNvPr id="23" name="Rounded Rectangle 22"/>
          <p:cNvSpPr/>
          <p:nvPr/>
        </p:nvSpPr>
        <p:spPr>
          <a:xfrm>
            <a:off x="8151224" y="1175657"/>
            <a:ext cx="3553096" cy="130628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১, </a:t>
            </a:r>
            <a:r>
              <a:rPr lang="en-US" sz="2800" dirty="0" err="1" smtClean="0"/>
              <a:t>সেনাছাউনি</a:t>
            </a:r>
            <a:r>
              <a:rPr lang="en-US" sz="2800" dirty="0" smtClean="0"/>
              <a:t>।</a:t>
            </a:r>
            <a:endParaRPr lang="en-US" sz="2800" dirty="0"/>
          </a:p>
        </p:txBody>
      </p:sp>
    </p:spTree>
    <p:extLst>
      <p:ext uri="{BB962C8B-B14F-4D97-AF65-F5344CB8AC3E}">
        <p14:creationId xmlns:p14="http://schemas.microsoft.com/office/powerpoint/2010/main" val="81393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anim calcmode="lin" valueType="num">
                                      <p:cBhvr>
                                        <p:cTn id="15" dur="1000" fill="hold"/>
                                        <p:tgtEl>
                                          <p:spTgt spid="20"/>
                                        </p:tgtEl>
                                        <p:attrNameLst>
                                          <p:attrName>ppt_x</p:attrName>
                                        </p:attrNameLst>
                                      </p:cBhvr>
                                      <p:tavLst>
                                        <p:tav tm="0">
                                          <p:val>
                                            <p:strVal val="#ppt_x"/>
                                          </p:val>
                                        </p:tav>
                                        <p:tav tm="100000">
                                          <p:val>
                                            <p:strVal val="#ppt_x"/>
                                          </p:val>
                                        </p:tav>
                                      </p:tavLst>
                                    </p:anim>
                                    <p:anim calcmode="lin" valueType="num">
                                      <p:cBhvr>
                                        <p:cTn id="1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1000" fill="hold"/>
                                        <p:tgtEl>
                                          <p:spTgt spid="23"/>
                                        </p:tgtEl>
                                        <p:attrNameLst>
                                          <p:attrName>ppt_w</p:attrName>
                                        </p:attrNameLst>
                                      </p:cBhvr>
                                      <p:tavLst>
                                        <p:tav tm="0">
                                          <p:val>
                                            <p:fltVal val="0"/>
                                          </p:val>
                                        </p:tav>
                                        <p:tav tm="100000">
                                          <p:val>
                                            <p:strVal val="#ppt_w"/>
                                          </p:val>
                                        </p:tav>
                                      </p:tavLst>
                                    </p:anim>
                                    <p:anim calcmode="lin" valueType="num">
                                      <p:cBhvr>
                                        <p:cTn id="29" dur="1000" fill="hold"/>
                                        <p:tgtEl>
                                          <p:spTgt spid="23"/>
                                        </p:tgtEl>
                                        <p:attrNameLst>
                                          <p:attrName>ppt_h</p:attrName>
                                        </p:attrNameLst>
                                      </p:cBhvr>
                                      <p:tavLst>
                                        <p:tav tm="0">
                                          <p:val>
                                            <p:fltVal val="0"/>
                                          </p:val>
                                        </p:tav>
                                        <p:tav tm="100000">
                                          <p:val>
                                            <p:strVal val="#ppt_h"/>
                                          </p:val>
                                        </p:tav>
                                      </p:tavLst>
                                    </p:anim>
                                    <p:anim calcmode="lin" valueType="num">
                                      <p:cBhvr>
                                        <p:cTn id="30" dur="1000" fill="hold"/>
                                        <p:tgtEl>
                                          <p:spTgt spid="23"/>
                                        </p:tgtEl>
                                        <p:attrNameLst>
                                          <p:attrName>style.rotation</p:attrName>
                                        </p:attrNameLst>
                                      </p:cBhvr>
                                      <p:tavLst>
                                        <p:tav tm="0">
                                          <p:val>
                                            <p:fltVal val="90"/>
                                          </p:val>
                                        </p:tav>
                                        <p:tav tm="100000">
                                          <p:val>
                                            <p:fltVal val="0"/>
                                          </p:val>
                                        </p:tav>
                                      </p:tavLst>
                                    </p:anim>
                                    <p:animEffect transition="in" filter="fade">
                                      <p:cBhvr>
                                        <p:cTn id="31" dur="10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1000"/>
                                        <p:tgtEl>
                                          <p:spTgt spid="19"/>
                                        </p:tgtEl>
                                      </p:cBhvr>
                                    </p:animEffect>
                                    <p:anim calcmode="lin" valueType="num">
                                      <p:cBhvr>
                                        <p:cTn id="37" dur="1000" fill="hold"/>
                                        <p:tgtEl>
                                          <p:spTgt spid="19"/>
                                        </p:tgtEl>
                                        <p:attrNameLst>
                                          <p:attrName>ppt_x</p:attrName>
                                        </p:attrNameLst>
                                      </p:cBhvr>
                                      <p:tavLst>
                                        <p:tav tm="0">
                                          <p:val>
                                            <p:strVal val="#ppt_x"/>
                                          </p:val>
                                        </p:tav>
                                        <p:tav tm="100000">
                                          <p:val>
                                            <p:strVal val="#ppt_x"/>
                                          </p:val>
                                        </p:tav>
                                      </p:tavLst>
                                    </p:anim>
                                    <p:anim calcmode="lin" valueType="num">
                                      <p:cBhvr>
                                        <p:cTn id="3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80">
                                          <p:stCondLst>
                                            <p:cond delay="0"/>
                                          </p:stCondLst>
                                        </p:cTn>
                                        <p:tgtEl>
                                          <p:spTgt spid="11"/>
                                        </p:tgtEl>
                                      </p:cBhvr>
                                    </p:animEffect>
                                    <p:anim calcmode="lin" valueType="num">
                                      <p:cBhvr>
                                        <p:cTn id="4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9" dur="26">
                                          <p:stCondLst>
                                            <p:cond delay="650"/>
                                          </p:stCondLst>
                                        </p:cTn>
                                        <p:tgtEl>
                                          <p:spTgt spid="11"/>
                                        </p:tgtEl>
                                      </p:cBhvr>
                                      <p:to x="100000" y="60000"/>
                                    </p:animScale>
                                    <p:animScale>
                                      <p:cBhvr>
                                        <p:cTn id="50" dur="166" decel="50000">
                                          <p:stCondLst>
                                            <p:cond delay="676"/>
                                          </p:stCondLst>
                                        </p:cTn>
                                        <p:tgtEl>
                                          <p:spTgt spid="11"/>
                                        </p:tgtEl>
                                      </p:cBhvr>
                                      <p:to x="100000" y="100000"/>
                                    </p:animScale>
                                    <p:animScale>
                                      <p:cBhvr>
                                        <p:cTn id="51" dur="26">
                                          <p:stCondLst>
                                            <p:cond delay="1312"/>
                                          </p:stCondLst>
                                        </p:cTn>
                                        <p:tgtEl>
                                          <p:spTgt spid="11"/>
                                        </p:tgtEl>
                                      </p:cBhvr>
                                      <p:to x="100000" y="80000"/>
                                    </p:animScale>
                                    <p:animScale>
                                      <p:cBhvr>
                                        <p:cTn id="52" dur="166" decel="50000">
                                          <p:stCondLst>
                                            <p:cond delay="1338"/>
                                          </p:stCondLst>
                                        </p:cTn>
                                        <p:tgtEl>
                                          <p:spTgt spid="11"/>
                                        </p:tgtEl>
                                      </p:cBhvr>
                                      <p:to x="100000" y="100000"/>
                                    </p:animScale>
                                    <p:animScale>
                                      <p:cBhvr>
                                        <p:cTn id="53" dur="26">
                                          <p:stCondLst>
                                            <p:cond delay="1642"/>
                                          </p:stCondLst>
                                        </p:cTn>
                                        <p:tgtEl>
                                          <p:spTgt spid="11"/>
                                        </p:tgtEl>
                                      </p:cBhvr>
                                      <p:to x="100000" y="90000"/>
                                    </p:animScale>
                                    <p:animScale>
                                      <p:cBhvr>
                                        <p:cTn id="54" dur="166" decel="50000">
                                          <p:stCondLst>
                                            <p:cond delay="1668"/>
                                          </p:stCondLst>
                                        </p:cTn>
                                        <p:tgtEl>
                                          <p:spTgt spid="11"/>
                                        </p:tgtEl>
                                      </p:cBhvr>
                                      <p:to x="100000" y="100000"/>
                                    </p:animScale>
                                    <p:animScale>
                                      <p:cBhvr>
                                        <p:cTn id="55" dur="26">
                                          <p:stCondLst>
                                            <p:cond delay="1808"/>
                                          </p:stCondLst>
                                        </p:cTn>
                                        <p:tgtEl>
                                          <p:spTgt spid="11"/>
                                        </p:tgtEl>
                                      </p:cBhvr>
                                      <p:to x="100000" y="95000"/>
                                    </p:animScale>
                                    <p:animScale>
                                      <p:cBhvr>
                                        <p:cTn id="56" dur="166" decel="50000">
                                          <p:stCondLst>
                                            <p:cond delay="1834"/>
                                          </p:stCondLst>
                                        </p:cTn>
                                        <p:tgtEl>
                                          <p:spTgt spid="11"/>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fade">
                                      <p:cBhvr>
                                        <p:cTn id="61" dur="1000"/>
                                        <p:tgtEl>
                                          <p:spTgt spid="22"/>
                                        </p:tgtEl>
                                      </p:cBhvr>
                                    </p:animEffect>
                                    <p:anim calcmode="lin" valueType="num">
                                      <p:cBhvr>
                                        <p:cTn id="62" dur="1000" fill="hold"/>
                                        <p:tgtEl>
                                          <p:spTgt spid="22"/>
                                        </p:tgtEl>
                                        <p:attrNameLst>
                                          <p:attrName>ppt_x</p:attrName>
                                        </p:attrNameLst>
                                      </p:cBhvr>
                                      <p:tavLst>
                                        <p:tav tm="0">
                                          <p:val>
                                            <p:strVal val="#ppt_x"/>
                                          </p:val>
                                        </p:tav>
                                        <p:tav tm="100000">
                                          <p:val>
                                            <p:strVal val="#ppt_x"/>
                                          </p:val>
                                        </p:tav>
                                      </p:tavLst>
                                    </p:anim>
                                    <p:anim calcmode="lin" valueType="num">
                                      <p:cBhvr>
                                        <p:cTn id="6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1000"/>
                                        <p:tgtEl>
                                          <p:spTgt spid="18"/>
                                        </p:tgtEl>
                                      </p:cBhvr>
                                    </p:animEffect>
                                    <p:anim calcmode="lin" valueType="num">
                                      <p:cBhvr>
                                        <p:cTn id="69" dur="1000" fill="hold"/>
                                        <p:tgtEl>
                                          <p:spTgt spid="18"/>
                                        </p:tgtEl>
                                        <p:attrNameLst>
                                          <p:attrName>ppt_x</p:attrName>
                                        </p:attrNameLst>
                                      </p:cBhvr>
                                      <p:tavLst>
                                        <p:tav tm="0">
                                          <p:val>
                                            <p:strVal val="#ppt_x"/>
                                          </p:val>
                                        </p:tav>
                                        <p:tav tm="100000">
                                          <p:val>
                                            <p:strVal val="#ppt_x"/>
                                          </p:val>
                                        </p:tav>
                                      </p:tavLst>
                                    </p:anim>
                                    <p:anim calcmode="lin" valueType="num">
                                      <p:cBhvr>
                                        <p:cTn id="7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80">
                                          <p:stCondLst>
                                            <p:cond delay="0"/>
                                          </p:stCondLst>
                                        </p:cTn>
                                        <p:tgtEl>
                                          <p:spTgt spid="14"/>
                                        </p:tgtEl>
                                      </p:cBhvr>
                                    </p:animEffect>
                                    <p:anim calcmode="lin" valueType="num">
                                      <p:cBhvr>
                                        <p:cTn id="7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1" dur="26">
                                          <p:stCondLst>
                                            <p:cond delay="650"/>
                                          </p:stCondLst>
                                        </p:cTn>
                                        <p:tgtEl>
                                          <p:spTgt spid="14"/>
                                        </p:tgtEl>
                                      </p:cBhvr>
                                      <p:to x="100000" y="60000"/>
                                    </p:animScale>
                                    <p:animScale>
                                      <p:cBhvr>
                                        <p:cTn id="82" dur="166" decel="50000">
                                          <p:stCondLst>
                                            <p:cond delay="676"/>
                                          </p:stCondLst>
                                        </p:cTn>
                                        <p:tgtEl>
                                          <p:spTgt spid="14"/>
                                        </p:tgtEl>
                                      </p:cBhvr>
                                      <p:to x="100000" y="100000"/>
                                    </p:animScale>
                                    <p:animScale>
                                      <p:cBhvr>
                                        <p:cTn id="83" dur="26">
                                          <p:stCondLst>
                                            <p:cond delay="1312"/>
                                          </p:stCondLst>
                                        </p:cTn>
                                        <p:tgtEl>
                                          <p:spTgt spid="14"/>
                                        </p:tgtEl>
                                      </p:cBhvr>
                                      <p:to x="100000" y="80000"/>
                                    </p:animScale>
                                    <p:animScale>
                                      <p:cBhvr>
                                        <p:cTn id="84" dur="166" decel="50000">
                                          <p:stCondLst>
                                            <p:cond delay="1338"/>
                                          </p:stCondLst>
                                        </p:cTn>
                                        <p:tgtEl>
                                          <p:spTgt spid="14"/>
                                        </p:tgtEl>
                                      </p:cBhvr>
                                      <p:to x="100000" y="100000"/>
                                    </p:animScale>
                                    <p:animScale>
                                      <p:cBhvr>
                                        <p:cTn id="85" dur="26">
                                          <p:stCondLst>
                                            <p:cond delay="1642"/>
                                          </p:stCondLst>
                                        </p:cTn>
                                        <p:tgtEl>
                                          <p:spTgt spid="14"/>
                                        </p:tgtEl>
                                      </p:cBhvr>
                                      <p:to x="100000" y="90000"/>
                                    </p:animScale>
                                    <p:animScale>
                                      <p:cBhvr>
                                        <p:cTn id="86" dur="166" decel="50000">
                                          <p:stCondLst>
                                            <p:cond delay="1668"/>
                                          </p:stCondLst>
                                        </p:cTn>
                                        <p:tgtEl>
                                          <p:spTgt spid="14"/>
                                        </p:tgtEl>
                                      </p:cBhvr>
                                      <p:to x="100000" y="100000"/>
                                    </p:animScale>
                                    <p:animScale>
                                      <p:cBhvr>
                                        <p:cTn id="87" dur="26">
                                          <p:stCondLst>
                                            <p:cond delay="1808"/>
                                          </p:stCondLst>
                                        </p:cTn>
                                        <p:tgtEl>
                                          <p:spTgt spid="14"/>
                                        </p:tgtEl>
                                      </p:cBhvr>
                                      <p:to x="100000" y="95000"/>
                                    </p:animScale>
                                    <p:animScale>
                                      <p:cBhvr>
                                        <p:cTn id="88" dur="166" decel="50000">
                                          <p:stCondLst>
                                            <p:cond delay="1834"/>
                                          </p:stCondLst>
                                        </p:cTn>
                                        <p:tgtEl>
                                          <p:spTgt spid="14"/>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21"/>
                                        </p:tgtEl>
                                        <p:attrNameLst>
                                          <p:attrName>style.visibility</p:attrName>
                                        </p:attrNameLst>
                                      </p:cBhvr>
                                      <p:to>
                                        <p:strVal val="visible"/>
                                      </p:to>
                                    </p:set>
                                    <p:anim calcmode="lin" valueType="num">
                                      <p:cBhvr>
                                        <p:cTn id="93" dur="1000" fill="hold"/>
                                        <p:tgtEl>
                                          <p:spTgt spid="21"/>
                                        </p:tgtEl>
                                        <p:attrNameLst>
                                          <p:attrName>ppt_w</p:attrName>
                                        </p:attrNameLst>
                                      </p:cBhvr>
                                      <p:tavLst>
                                        <p:tav tm="0">
                                          <p:val>
                                            <p:fltVal val="0"/>
                                          </p:val>
                                        </p:tav>
                                        <p:tav tm="100000">
                                          <p:val>
                                            <p:strVal val="#ppt_w"/>
                                          </p:val>
                                        </p:tav>
                                      </p:tavLst>
                                    </p:anim>
                                    <p:anim calcmode="lin" valueType="num">
                                      <p:cBhvr>
                                        <p:cTn id="94" dur="1000" fill="hold"/>
                                        <p:tgtEl>
                                          <p:spTgt spid="21"/>
                                        </p:tgtEl>
                                        <p:attrNameLst>
                                          <p:attrName>ppt_h</p:attrName>
                                        </p:attrNameLst>
                                      </p:cBhvr>
                                      <p:tavLst>
                                        <p:tav tm="0">
                                          <p:val>
                                            <p:fltVal val="0"/>
                                          </p:val>
                                        </p:tav>
                                        <p:tav tm="100000">
                                          <p:val>
                                            <p:strVal val="#ppt_h"/>
                                          </p:val>
                                        </p:tav>
                                      </p:tavLst>
                                    </p:anim>
                                    <p:anim calcmode="lin" valueType="num">
                                      <p:cBhvr>
                                        <p:cTn id="95" dur="1000" fill="hold"/>
                                        <p:tgtEl>
                                          <p:spTgt spid="21"/>
                                        </p:tgtEl>
                                        <p:attrNameLst>
                                          <p:attrName>style.rotation</p:attrName>
                                        </p:attrNameLst>
                                      </p:cBhvr>
                                      <p:tavLst>
                                        <p:tav tm="0">
                                          <p:val>
                                            <p:fltVal val="90"/>
                                          </p:val>
                                        </p:tav>
                                        <p:tav tm="100000">
                                          <p:val>
                                            <p:fltVal val="0"/>
                                          </p:val>
                                        </p:tav>
                                      </p:tavLst>
                                    </p:anim>
                                    <p:animEffect transition="in" filter="fade">
                                      <p:cBhvr>
                                        <p:cTn id="9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P spid="19" grpId="0" animBg="1"/>
      <p:bldP spid="20" grpId="0" animBg="1"/>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96206"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4400" dirty="0" smtClean="0">
                <a:solidFill>
                  <a:schemeClr val="tx1"/>
                </a:solidFill>
              </a:rPr>
              <a:t>পাঠ- বিশ্লেষণ </a:t>
            </a:r>
            <a:endParaRPr lang="en-US" sz="4400" dirty="0">
              <a:solidFill>
                <a:schemeClr val="tx1"/>
              </a:solidFill>
            </a:endParaRPr>
          </a:p>
        </p:txBody>
      </p:sp>
      <p:sp>
        <p:nvSpPr>
          <p:cNvPr id="6" name="Flowchart: Alternate Process 5"/>
          <p:cNvSpPr/>
          <p:nvPr/>
        </p:nvSpPr>
        <p:spPr>
          <a:xfrm>
            <a:off x="0" y="1058091"/>
            <a:ext cx="6413863" cy="5513397"/>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পাকিস্তানি </a:t>
            </a:r>
            <a:r>
              <a:rPr lang="en-US" sz="2400" dirty="0" err="1" smtClean="0"/>
              <a:t>ঔপনিবেশিক</a:t>
            </a:r>
            <a:r>
              <a:rPr lang="en-US" sz="2400" dirty="0" smtClean="0"/>
              <a:t> </a:t>
            </a:r>
            <a:r>
              <a:rPr lang="en-US" sz="2400" dirty="0" err="1" smtClean="0"/>
              <a:t>রাষ্ট্রকাঠামো</a:t>
            </a:r>
            <a:r>
              <a:rPr lang="en-US" sz="2400" dirty="0" smtClean="0"/>
              <a:t> </a:t>
            </a:r>
            <a:r>
              <a:rPr lang="en-US" sz="2400" dirty="0" err="1" smtClean="0"/>
              <a:t>ভেঙ্গে</a:t>
            </a:r>
            <a:r>
              <a:rPr lang="en-US" sz="2400" dirty="0" smtClean="0"/>
              <a:t> </a:t>
            </a:r>
            <a:r>
              <a:rPr lang="en-US" sz="2400" dirty="0" err="1" smtClean="0"/>
              <a:t>বাঙ্গালির</a:t>
            </a:r>
            <a:r>
              <a:rPr lang="en-US" sz="2400" dirty="0" smtClean="0"/>
              <a:t> </a:t>
            </a:r>
            <a:r>
              <a:rPr lang="en-US" sz="2400" dirty="0" err="1" smtClean="0"/>
              <a:t>সার্বিক</a:t>
            </a:r>
            <a:r>
              <a:rPr lang="en-US" sz="2400" dirty="0" smtClean="0"/>
              <a:t> </a:t>
            </a:r>
            <a:r>
              <a:rPr lang="en-US" sz="2400" dirty="0" err="1" smtClean="0"/>
              <a:t>মুক্তি</a:t>
            </a:r>
            <a:r>
              <a:rPr lang="en-US" sz="2400" dirty="0" smtClean="0"/>
              <a:t> </a:t>
            </a:r>
            <a:r>
              <a:rPr lang="en-US" sz="2400" dirty="0" err="1" smtClean="0"/>
              <a:t>অর্জনের</a:t>
            </a:r>
            <a:r>
              <a:rPr lang="en-US" sz="2400" dirty="0" smtClean="0"/>
              <a:t> </a:t>
            </a:r>
            <a:r>
              <a:rPr lang="en-US" sz="2400" dirty="0" err="1" smtClean="0"/>
              <a:t>লক্ষ্যে</a:t>
            </a:r>
            <a:r>
              <a:rPr lang="en-US" sz="2400" dirty="0" smtClean="0"/>
              <a:t> ১৯৬৬ </a:t>
            </a:r>
            <a:r>
              <a:rPr lang="en-US" sz="2400" dirty="0" err="1" smtClean="0"/>
              <a:t>সালে</a:t>
            </a:r>
            <a:r>
              <a:rPr lang="en-US" sz="2400" dirty="0" smtClean="0"/>
              <a:t> </a:t>
            </a:r>
            <a:r>
              <a:rPr lang="en-US" sz="2400" dirty="0" err="1" smtClean="0"/>
              <a:t>বঙ্গবন্ধু</a:t>
            </a:r>
            <a:r>
              <a:rPr lang="en-US" sz="2400" dirty="0" smtClean="0"/>
              <a:t> </a:t>
            </a:r>
            <a:r>
              <a:rPr lang="en-US" sz="2400" dirty="0" err="1" smtClean="0"/>
              <a:t>শেখ</a:t>
            </a:r>
            <a:r>
              <a:rPr lang="en-US" sz="2400" dirty="0" smtClean="0"/>
              <a:t> </a:t>
            </a:r>
            <a:r>
              <a:rPr lang="en-US" sz="2400" dirty="0" err="1" smtClean="0"/>
              <a:t>মুজিবুর</a:t>
            </a:r>
            <a:r>
              <a:rPr lang="en-US" sz="2400" dirty="0" smtClean="0"/>
              <a:t> </a:t>
            </a:r>
            <a:r>
              <a:rPr lang="en-US" sz="2400" dirty="0" err="1" smtClean="0"/>
              <a:t>রহমান</a:t>
            </a:r>
            <a:r>
              <a:rPr lang="en-US" sz="2400" dirty="0" smtClean="0"/>
              <a:t> </a:t>
            </a:r>
            <a:r>
              <a:rPr lang="en-US" sz="2400" dirty="0" err="1" smtClean="0"/>
              <a:t>ছয়</a:t>
            </a:r>
            <a:r>
              <a:rPr lang="en-US" sz="2400" dirty="0" smtClean="0"/>
              <a:t> </a:t>
            </a:r>
            <a:r>
              <a:rPr lang="en-US" sz="2400" dirty="0" err="1" smtClean="0"/>
              <a:t>দফা</a:t>
            </a:r>
            <a:r>
              <a:rPr lang="en-US" sz="2400" dirty="0" smtClean="0"/>
              <a:t> </a:t>
            </a:r>
            <a:r>
              <a:rPr lang="en-US" sz="2400" dirty="0" err="1" smtClean="0"/>
              <a:t>কর্মসুচি</a:t>
            </a:r>
            <a:r>
              <a:rPr lang="en-US" sz="2400" dirty="0" smtClean="0"/>
              <a:t> </a:t>
            </a:r>
            <a:r>
              <a:rPr lang="en-US" sz="2400" dirty="0" err="1" smtClean="0"/>
              <a:t>ঘোষনা</a:t>
            </a:r>
            <a:r>
              <a:rPr lang="en-US" sz="2400" dirty="0" smtClean="0"/>
              <a:t> করেন।১৯৭০ </a:t>
            </a:r>
            <a:r>
              <a:rPr lang="en-US" sz="2400" dirty="0" err="1" smtClean="0"/>
              <a:t>সালে</a:t>
            </a:r>
            <a:r>
              <a:rPr lang="en-US" sz="2400" dirty="0" smtClean="0"/>
              <a:t> </a:t>
            </a:r>
            <a:r>
              <a:rPr lang="en-US" sz="2400" dirty="0" err="1" smtClean="0"/>
              <a:t>নির্বাচনে</a:t>
            </a:r>
            <a:r>
              <a:rPr lang="en-US" sz="2400" dirty="0" smtClean="0"/>
              <a:t> </a:t>
            </a:r>
            <a:r>
              <a:rPr lang="en-US" sz="2400" dirty="0" err="1" smtClean="0"/>
              <a:t>আওয়ামীলীগ</a:t>
            </a:r>
            <a:r>
              <a:rPr lang="en-US" sz="2400" dirty="0" smtClean="0"/>
              <a:t> </a:t>
            </a:r>
            <a:r>
              <a:rPr lang="en-US" sz="2400" dirty="0" err="1" smtClean="0"/>
              <a:t>নিরংকুশ</a:t>
            </a:r>
            <a:r>
              <a:rPr lang="en-US" sz="2400" dirty="0" smtClean="0"/>
              <a:t> </a:t>
            </a:r>
            <a:r>
              <a:rPr lang="en-US" sz="2400" dirty="0" err="1" smtClean="0"/>
              <a:t>বিজয়</a:t>
            </a:r>
            <a:r>
              <a:rPr lang="en-US" sz="2400" dirty="0" smtClean="0"/>
              <a:t> </a:t>
            </a:r>
            <a:r>
              <a:rPr lang="en-US" sz="2400" dirty="0" err="1" smtClean="0"/>
              <a:t>অর্জন</a:t>
            </a:r>
            <a:r>
              <a:rPr lang="en-US" sz="2400" dirty="0" smtClean="0"/>
              <a:t> </a:t>
            </a:r>
            <a:r>
              <a:rPr lang="en-US" sz="2400" dirty="0" err="1" smtClean="0"/>
              <a:t>করে</a:t>
            </a:r>
            <a:r>
              <a:rPr lang="en-US" sz="2400" dirty="0" smtClean="0"/>
              <a:t>। </a:t>
            </a:r>
            <a:r>
              <a:rPr lang="en-US" sz="2400" dirty="0" err="1" smtClean="0"/>
              <a:t>তবু</a:t>
            </a:r>
            <a:r>
              <a:rPr lang="en-US" sz="2400" dirty="0" smtClean="0"/>
              <a:t> ও </a:t>
            </a:r>
            <a:r>
              <a:rPr lang="en-US" sz="2400" dirty="0" err="1" smtClean="0"/>
              <a:t>পাকিস্তানি</a:t>
            </a:r>
            <a:r>
              <a:rPr lang="en-US" sz="2400" dirty="0" smtClean="0"/>
              <a:t> </a:t>
            </a:r>
            <a:r>
              <a:rPr lang="en-US" sz="2400" dirty="0" err="1" smtClean="0"/>
              <a:t>শাসকগোষ্ঠী</a:t>
            </a:r>
            <a:r>
              <a:rPr lang="en-US" sz="2400" dirty="0" smtClean="0"/>
              <a:t> </a:t>
            </a:r>
            <a:r>
              <a:rPr lang="en-US" sz="2400" dirty="0" err="1" smtClean="0"/>
              <a:t>বাঙ্গালিদের</a:t>
            </a:r>
            <a:r>
              <a:rPr lang="en-US" sz="2400" dirty="0" smtClean="0"/>
              <a:t> </a:t>
            </a:r>
            <a:r>
              <a:rPr lang="en-US" sz="2400" dirty="0" err="1" smtClean="0"/>
              <a:t>হাতে</a:t>
            </a:r>
            <a:r>
              <a:rPr lang="en-US" sz="2400" dirty="0" smtClean="0"/>
              <a:t> </a:t>
            </a:r>
            <a:r>
              <a:rPr lang="en-US" sz="2400" dirty="0" err="1" smtClean="0"/>
              <a:t>ক্ষমতা</a:t>
            </a:r>
            <a:r>
              <a:rPr lang="en-US" sz="2400" dirty="0" smtClean="0"/>
              <a:t> </a:t>
            </a:r>
            <a:r>
              <a:rPr lang="en-US" sz="2400" dirty="0" err="1" smtClean="0"/>
              <a:t>হস্তান্তর</a:t>
            </a:r>
            <a:r>
              <a:rPr lang="en-US" sz="2400" dirty="0" smtClean="0"/>
              <a:t> </a:t>
            </a:r>
            <a:r>
              <a:rPr lang="en-US" sz="2400" dirty="0" err="1" smtClean="0"/>
              <a:t>না</a:t>
            </a:r>
            <a:r>
              <a:rPr lang="en-US" sz="2400" dirty="0" smtClean="0"/>
              <a:t> </a:t>
            </a:r>
            <a:r>
              <a:rPr lang="en-US" sz="2400" dirty="0" err="1" smtClean="0"/>
              <a:t>করে</a:t>
            </a:r>
            <a:r>
              <a:rPr lang="en-US" sz="2400" dirty="0" smtClean="0"/>
              <a:t> </a:t>
            </a:r>
            <a:r>
              <a:rPr lang="en-US" sz="2400" dirty="0" err="1" smtClean="0"/>
              <a:t>ষড়যন্ত্রের</a:t>
            </a:r>
            <a:r>
              <a:rPr lang="en-US" sz="2400" dirty="0" smtClean="0"/>
              <a:t> </a:t>
            </a:r>
            <a:r>
              <a:rPr lang="en-US" sz="2400" dirty="0" err="1" smtClean="0"/>
              <a:t>পথ</a:t>
            </a:r>
            <a:r>
              <a:rPr lang="en-US" sz="2400" dirty="0" smtClean="0"/>
              <a:t> </a:t>
            </a:r>
            <a:r>
              <a:rPr lang="en-US" sz="2400" dirty="0" err="1" smtClean="0"/>
              <a:t>বেছে</a:t>
            </a:r>
            <a:r>
              <a:rPr lang="en-US" sz="2400" dirty="0" smtClean="0"/>
              <a:t> </a:t>
            </a:r>
            <a:r>
              <a:rPr lang="en-US" sz="2400" dirty="0" err="1" smtClean="0"/>
              <a:t>নেয়</a:t>
            </a:r>
            <a:r>
              <a:rPr lang="en-US" sz="2400" dirty="0" smtClean="0"/>
              <a:t>। </a:t>
            </a:r>
            <a:r>
              <a:rPr lang="en-US" sz="2400" dirty="0" err="1" smtClean="0"/>
              <a:t>ফলে</a:t>
            </a:r>
            <a:r>
              <a:rPr lang="en-US" sz="2400" dirty="0" smtClean="0"/>
              <a:t> ১৯৭১ </a:t>
            </a:r>
            <a:r>
              <a:rPr lang="en-US" sz="2400" dirty="0" err="1" smtClean="0"/>
              <a:t>সালে</a:t>
            </a:r>
            <a:r>
              <a:rPr lang="en-US" sz="2400" dirty="0" smtClean="0"/>
              <a:t> </a:t>
            </a:r>
            <a:r>
              <a:rPr lang="en-US" sz="2400" dirty="0" err="1" smtClean="0"/>
              <a:t>মুক্তিযুদ্ধের</a:t>
            </a:r>
            <a:r>
              <a:rPr lang="en-US" sz="2400" dirty="0" smtClean="0"/>
              <a:t> </a:t>
            </a:r>
            <a:r>
              <a:rPr lang="en-US" sz="2400" dirty="0" err="1" smtClean="0"/>
              <a:t>মাধ্যমে</a:t>
            </a:r>
            <a:r>
              <a:rPr lang="en-US" sz="2400" dirty="0" smtClean="0"/>
              <a:t> </a:t>
            </a:r>
            <a:r>
              <a:rPr lang="en-US" sz="2400" dirty="0" err="1" smtClean="0"/>
              <a:t>এদেশ</a:t>
            </a:r>
            <a:r>
              <a:rPr lang="en-US" sz="2400" dirty="0" smtClean="0"/>
              <a:t> </a:t>
            </a:r>
            <a:r>
              <a:rPr lang="en-US" sz="2400" dirty="0" err="1" smtClean="0"/>
              <a:t>স্বাধীন</a:t>
            </a:r>
            <a:r>
              <a:rPr lang="en-US" sz="2400" dirty="0" smtClean="0"/>
              <a:t> </a:t>
            </a:r>
            <a:r>
              <a:rPr lang="en-US" sz="2400" dirty="0" err="1" smtClean="0"/>
              <a:t>হয়</a:t>
            </a:r>
            <a:r>
              <a:rPr lang="en-US" sz="2400" dirty="0"/>
              <a:t>।</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926" y="930946"/>
            <a:ext cx="5765075" cy="592705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7699186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304800"/>
            <a:ext cx="12192000" cy="743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স্বাধীনতা কী ?</a:t>
            </a:r>
            <a:endParaRPr lang="en-US" sz="3200" dirty="0"/>
          </a:p>
        </p:txBody>
      </p:sp>
      <p:sp>
        <p:nvSpPr>
          <p:cNvPr id="7" name="Flowchart: Alternate Process 6"/>
          <p:cNvSpPr/>
          <p:nvPr/>
        </p:nvSpPr>
        <p:spPr>
          <a:xfrm>
            <a:off x="1" y="1084217"/>
            <a:ext cx="6857999" cy="5609191"/>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১৯৭১ সালে ২রা মার্চ বঙ্গবন্ধু আহবানে বাংলায় সর্বাত্মক অসহযোগ আন্দোলনের ধারাবাহিকতায় ৭ই মার্চের ভাষন ঢাকার রেসর্কোস ময়দানে প্রায় দশ লক্ষ লোকের উপস্থিতিতে বঙ্গবন্ধু শেখ মুজিবুর রহমান ১৮ মিনিটে ঐতিহাসিক ভাষন দেন তা বাঙ্গালী জাতীর কাছে দিক নির্দেশনা মুলক কাজ করে মুলত এখান থেকে মুক্তিযুদ্ধের সুচনা হয় দীর্ঘ নয় মাস যুদ্ধের ফলে পাকিস্তানি শাসক গোষ্ঠী আত্ম সমাপর্ন করে বাংলাদেশ স্বাধীন হয়, বাঙ্গালী জাতি সবাধীনতা লাভ করে।</a:t>
            </a:r>
            <a:endParaRPr lang="en-US" sz="24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1874" y="1087644"/>
            <a:ext cx="5360125" cy="57703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3033673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6125"/>
            <a:ext cx="12192000" cy="90133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IN" sz="4800" dirty="0" smtClean="0">
                <a:solidFill>
                  <a:schemeClr val="tx1"/>
                </a:solidFill>
              </a:rPr>
              <a:t>দলিয় কাজ  </a:t>
            </a:r>
            <a:endParaRPr lang="en-US" sz="4800" dirty="0">
              <a:solidFill>
                <a:schemeClr val="tx1"/>
              </a:solidFill>
            </a:endParaRPr>
          </a:p>
        </p:txBody>
      </p:sp>
      <p:sp>
        <p:nvSpPr>
          <p:cNvPr id="5" name="Snip Same Side Corner Rectangle 4"/>
          <p:cNvSpPr/>
          <p:nvPr/>
        </p:nvSpPr>
        <p:spPr>
          <a:xfrm>
            <a:off x="0" y="966651"/>
            <a:ext cx="3526971" cy="470263"/>
          </a:xfrm>
          <a:prstGeom prst="snip2Same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জ্ঞানমূলক প্রশ্ন, সময়=</a:t>
            </a:r>
            <a:r>
              <a:rPr lang="en-US" dirty="0" smtClean="0"/>
              <a:t>৩ </a:t>
            </a:r>
            <a:r>
              <a:rPr lang="en-US" dirty="0" err="1" smtClean="0"/>
              <a:t>মিঃ</a:t>
            </a:r>
            <a:r>
              <a:rPr lang="bn-IN" dirty="0" smtClean="0"/>
              <a:t>   </a:t>
            </a:r>
            <a:endParaRPr lang="en-US" dirty="0"/>
          </a:p>
        </p:txBody>
      </p:sp>
      <p:sp>
        <p:nvSpPr>
          <p:cNvPr id="6" name="Snip Same Side Corner Rectangle 5"/>
          <p:cNvSpPr/>
          <p:nvPr/>
        </p:nvSpPr>
        <p:spPr>
          <a:xfrm>
            <a:off x="0" y="1497874"/>
            <a:ext cx="3801291" cy="2198915"/>
          </a:xfrm>
          <a:prstGeom prst="snip2Same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2400" dirty="0" smtClean="0">
                <a:solidFill>
                  <a:schemeClr val="tx1"/>
                </a:solidFill>
              </a:rPr>
              <a:t>ক=দল</a:t>
            </a:r>
          </a:p>
          <a:p>
            <a:pPr algn="ctr"/>
            <a:endParaRPr lang="bn-IN" dirty="0" smtClean="0">
              <a:solidFill>
                <a:schemeClr val="tx1"/>
              </a:solidFill>
            </a:endParaRPr>
          </a:p>
          <a:p>
            <a:pPr algn="ctr"/>
            <a:r>
              <a:rPr lang="bn-IN" dirty="0" smtClean="0">
                <a:solidFill>
                  <a:schemeClr val="tx1"/>
                </a:solidFill>
              </a:rPr>
              <a:t>১, ৭ই মার্চের ভাষণটির ব্যাপ্তি কত মিনিট ছিল ?</a:t>
            </a:r>
          </a:p>
          <a:p>
            <a:pPr algn="ctr"/>
            <a:r>
              <a:rPr lang="bn-IN" dirty="0" smtClean="0">
                <a:solidFill>
                  <a:schemeClr val="tx1"/>
                </a:solidFill>
              </a:rPr>
              <a:t>২, কে ভুট্টো সাহেবের কথা রাখলেন ?      </a:t>
            </a:r>
            <a:endParaRPr lang="en-US" dirty="0">
              <a:solidFill>
                <a:schemeClr val="tx1"/>
              </a:solidFill>
            </a:endParaRPr>
          </a:p>
        </p:txBody>
      </p:sp>
      <p:sp>
        <p:nvSpPr>
          <p:cNvPr id="7" name="Snip Same Side Corner Rectangle 6"/>
          <p:cNvSpPr/>
          <p:nvPr/>
        </p:nvSpPr>
        <p:spPr>
          <a:xfrm>
            <a:off x="0" y="4023360"/>
            <a:ext cx="3814354" cy="2743200"/>
          </a:xfrm>
          <a:prstGeom prst="snip2Same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bn-IN" sz="2400" dirty="0" smtClean="0"/>
              <a:t>খ= দল</a:t>
            </a:r>
          </a:p>
          <a:p>
            <a:pPr algn="ctr"/>
            <a:endParaRPr lang="bn-IN" dirty="0" smtClean="0"/>
          </a:p>
          <a:p>
            <a:pPr algn="ctr"/>
            <a:r>
              <a:rPr lang="bn-IN" dirty="0" smtClean="0"/>
              <a:t>১, কত তারিখে জাতীয় পরিষদের অধিবেশন স্থগিত করা হয় ?</a:t>
            </a:r>
          </a:p>
          <a:p>
            <a:pPr algn="ctr"/>
            <a:r>
              <a:rPr lang="bn-IN" dirty="0" smtClean="0"/>
              <a:t>২, আইয়ুব খান মার্শাল –ল  জারি করেন কত তারিখে ?             </a:t>
            </a:r>
            <a:endParaRPr lang="en-US" dirty="0"/>
          </a:p>
        </p:txBody>
      </p:sp>
      <p:sp>
        <p:nvSpPr>
          <p:cNvPr id="8" name="Snip Same Side Corner Rectangle 7"/>
          <p:cNvSpPr/>
          <p:nvPr/>
        </p:nvSpPr>
        <p:spPr>
          <a:xfrm>
            <a:off x="7876902" y="3827418"/>
            <a:ext cx="4315097" cy="2913016"/>
          </a:xfrm>
          <a:prstGeom prst="snip2Same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2400" dirty="0" smtClean="0">
                <a:solidFill>
                  <a:schemeClr val="tx1"/>
                </a:solidFill>
              </a:rPr>
              <a:t>ঘ = দল</a:t>
            </a:r>
          </a:p>
          <a:p>
            <a:pPr algn="ctr"/>
            <a:endParaRPr lang="bn-IN" sz="2000" dirty="0" smtClean="0">
              <a:solidFill>
                <a:schemeClr val="tx1"/>
              </a:solidFill>
            </a:endParaRPr>
          </a:p>
          <a:p>
            <a:pPr algn="ctr"/>
            <a:r>
              <a:rPr lang="bn-IN" sz="2000" dirty="0" smtClean="0">
                <a:solidFill>
                  <a:schemeClr val="tx1"/>
                </a:solidFill>
              </a:rPr>
              <a:t>১, কত তারিখে বঙ্গুবন্ধু পাকিস্তানের কারাগারে থেকে মুক্ত হয়ে দেশে ফেরেন ?</a:t>
            </a:r>
          </a:p>
          <a:p>
            <a:pPr algn="ctr"/>
            <a:r>
              <a:rPr lang="bn-IN" sz="2000" dirty="0" smtClean="0">
                <a:solidFill>
                  <a:schemeClr val="tx1"/>
                </a:solidFill>
              </a:rPr>
              <a:t>২, ‘আরটিসি’ কী ?      </a:t>
            </a:r>
            <a:endParaRPr lang="en-US" sz="2000" dirty="0">
              <a:solidFill>
                <a:schemeClr val="tx1"/>
              </a:solidFill>
            </a:endParaRPr>
          </a:p>
        </p:txBody>
      </p:sp>
      <p:sp>
        <p:nvSpPr>
          <p:cNvPr id="9" name="Snip Same Side Corner Rectangle 8"/>
          <p:cNvSpPr/>
          <p:nvPr/>
        </p:nvSpPr>
        <p:spPr>
          <a:xfrm>
            <a:off x="8046721" y="923109"/>
            <a:ext cx="4145280" cy="2865120"/>
          </a:xfrm>
          <a:prstGeom prst="snip2Same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bn-IN" sz="2400" dirty="0" smtClean="0">
                <a:solidFill>
                  <a:schemeClr val="tx1"/>
                </a:solidFill>
              </a:rPr>
              <a:t>গ= দল</a:t>
            </a:r>
          </a:p>
          <a:p>
            <a:pPr algn="ctr"/>
            <a:endParaRPr lang="bn-IN" dirty="0" smtClean="0">
              <a:solidFill>
                <a:schemeClr val="tx1"/>
              </a:solidFill>
            </a:endParaRPr>
          </a:p>
          <a:p>
            <a:pPr algn="ctr"/>
            <a:r>
              <a:rPr lang="bn-IN" sz="2000" dirty="0" smtClean="0">
                <a:solidFill>
                  <a:schemeClr val="tx1"/>
                </a:solidFill>
              </a:rPr>
              <a:t>১, কাদের হাতে বঙ্গুবন্ধু নিহত হন ?</a:t>
            </a:r>
          </a:p>
          <a:p>
            <a:pPr algn="ctr"/>
            <a:r>
              <a:rPr lang="bn-IN" sz="2000" dirty="0" smtClean="0">
                <a:solidFill>
                  <a:schemeClr val="tx1"/>
                </a:solidFill>
              </a:rPr>
              <a:t>২, আইয়ুব খানের পতনের পর কে দেশে গনতন্ত্রের প্রতিশ্রুতি দিয়েছিলেন ?           </a:t>
            </a:r>
            <a:r>
              <a:rPr lang="bn-IN" sz="2000" dirty="0" smtClean="0">
                <a:solidFill>
                  <a:schemeClr val="tx1"/>
                </a:solidFill>
              </a:rPr>
              <a:t> </a:t>
            </a:r>
            <a:endParaRPr lang="en-US" sz="20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726" y="1463040"/>
            <a:ext cx="4459605" cy="3043646"/>
          </a:xfrm>
          <a:prstGeom prst="rect">
            <a:avLst/>
          </a:prstGeom>
        </p:spPr>
      </p:pic>
    </p:spTree>
    <p:extLst>
      <p:ext uri="{BB962C8B-B14F-4D97-AF65-F5344CB8AC3E}">
        <p14:creationId xmlns:p14="http://schemas.microsoft.com/office/powerpoint/2010/main" val="47950276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3602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4800" dirty="0" smtClean="0">
                <a:solidFill>
                  <a:schemeClr val="tx1"/>
                </a:solidFill>
              </a:rPr>
              <a:t>জোড়ায় কাজ</a:t>
            </a:r>
            <a:endParaRPr lang="en-US" sz="4800" dirty="0">
              <a:solidFill>
                <a:schemeClr val="tx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0091" y="859154"/>
            <a:ext cx="6561909" cy="5998845"/>
          </a:xfrm>
          <a:prstGeom prst="rect">
            <a:avLst/>
          </a:prstGeom>
        </p:spPr>
      </p:pic>
      <p:sp>
        <p:nvSpPr>
          <p:cNvPr id="6" name="Rectangle 5"/>
          <p:cNvSpPr/>
          <p:nvPr/>
        </p:nvSpPr>
        <p:spPr>
          <a:xfrm>
            <a:off x="1" y="822960"/>
            <a:ext cx="5630090" cy="5355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অনুধাবনমূলক প্রশ্ন, সময় = ৫ মিঃ      </a:t>
            </a:r>
            <a:endParaRPr lang="en-US" dirty="0"/>
          </a:p>
        </p:txBody>
      </p:sp>
      <p:sp>
        <p:nvSpPr>
          <p:cNvPr id="7" name="Rectangle 6"/>
          <p:cNvSpPr/>
          <p:nvPr/>
        </p:nvSpPr>
        <p:spPr>
          <a:xfrm>
            <a:off x="0" y="1602378"/>
            <a:ext cx="5525590" cy="11277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 ‘জনগনের প্রতিনিধির কাছে ক্ষমতা হস্তান্তর’ বলতে কী বোঝানো হয়েছে ?           </a:t>
            </a:r>
            <a:endParaRPr lang="en-US" sz="2400" dirty="0"/>
          </a:p>
        </p:txBody>
      </p:sp>
    </p:spTree>
    <p:extLst>
      <p:ext uri="{BB962C8B-B14F-4D97-AF65-F5344CB8AC3E}">
        <p14:creationId xmlns:p14="http://schemas.microsoft.com/office/powerpoint/2010/main" val="137107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0"/>
                                        <p:tgtEl>
                                          <p:spTgt spid="6"/>
                                        </p:tgtEl>
                                      </p:cBhvr>
                                    </p:animEffect>
                                    <p:anim calcmode="lin" valueType="num">
                                      <p:cBhvr>
                                        <p:cTn id="44" dur="1000" fill="hold"/>
                                        <p:tgtEl>
                                          <p:spTgt spid="6"/>
                                        </p:tgtEl>
                                        <p:attrNameLst>
                                          <p:attrName>ppt_x</p:attrName>
                                        </p:attrNameLst>
                                      </p:cBhvr>
                                      <p:tavLst>
                                        <p:tav tm="0">
                                          <p:val>
                                            <p:strVal val="#ppt_x"/>
                                          </p:val>
                                        </p:tav>
                                        <p:tav tm="100000">
                                          <p:val>
                                            <p:strVal val="#ppt_x"/>
                                          </p:val>
                                        </p:tav>
                                      </p:tavLst>
                                    </p:anim>
                                    <p:anim calcmode="lin" valueType="num">
                                      <p:cBhvr>
                                        <p:cTn id="4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 y="0"/>
            <a:ext cx="12192000" cy="92746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4400" dirty="0" smtClean="0"/>
              <a:t>মুল্যায়ন</a:t>
            </a:r>
            <a:endParaRPr lang="en-US" sz="4400" dirty="0"/>
          </a:p>
        </p:txBody>
      </p:sp>
      <p:sp>
        <p:nvSpPr>
          <p:cNvPr id="7" name="Flowchart: Alternate Process 6"/>
          <p:cNvSpPr/>
          <p:nvPr/>
        </p:nvSpPr>
        <p:spPr>
          <a:xfrm>
            <a:off x="816864" y="5437632"/>
            <a:ext cx="45719" cy="4571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888274"/>
            <a:ext cx="12192000" cy="70539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dirty="0" smtClean="0">
                <a:solidFill>
                  <a:schemeClr val="tx1"/>
                </a:solidFill>
              </a:rPr>
              <a:t>১, </a:t>
            </a:r>
            <a:r>
              <a:rPr lang="en-US" sz="3200" dirty="0" err="1" smtClean="0">
                <a:solidFill>
                  <a:schemeClr val="tx1"/>
                </a:solidFill>
              </a:rPr>
              <a:t>রেসকোর্স</a:t>
            </a:r>
            <a:r>
              <a:rPr lang="en-US" sz="3200" dirty="0" smtClean="0">
                <a:solidFill>
                  <a:schemeClr val="tx1"/>
                </a:solidFill>
              </a:rPr>
              <a:t> </a:t>
            </a:r>
            <a:r>
              <a:rPr lang="en-US" sz="3200" dirty="0" err="1" smtClean="0">
                <a:solidFill>
                  <a:schemeClr val="tx1"/>
                </a:solidFill>
              </a:rPr>
              <a:t>ময়দানের</a:t>
            </a:r>
            <a:r>
              <a:rPr lang="en-US" sz="3200" dirty="0" smtClean="0">
                <a:solidFill>
                  <a:schemeClr val="tx1"/>
                </a:solidFill>
              </a:rPr>
              <a:t> </a:t>
            </a:r>
            <a:r>
              <a:rPr lang="en-US" sz="3200" dirty="0" err="1" smtClean="0">
                <a:solidFill>
                  <a:schemeClr val="tx1"/>
                </a:solidFill>
              </a:rPr>
              <a:t>বর্তমান</a:t>
            </a:r>
            <a:r>
              <a:rPr lang="en-US" sz="3200" dirty="0" smtClean="0">
                <a:solidFill>
                  <a:schemeClr val="tx1"/>
                </a:solidFill>
              </a:rPr>
              <a:t> </a:t>
            </a:r>
            <a:r>
              <a:rPr lang="en-US" sz="3200" dirty="0" err="1" smtClean="0">
                <a:solidFill>
                  <a:schemeClr val="tx1"/>
                </a:solidFill>
              </a:rPr>
              <a:t>নাম</a:t>
            </a:r>
            <a:r>
              <a:rPr lang="en-US" sz="3200" dirty="0" smtClean="0">
                <a:solidFill>
                  <a:schemeClr val="tx1"/>
                </a:solidFill>
              </a:rPr>
              <a:t> </a:t>
            </a:r>
            <a:r>
              <a:rPr lang="en-US" sz="3200" dirty="0" err="1" smtClean="0">
                <a:solidFill>
                  <a:schemeClr val="tx1"/>
                </a:solidFill>
              </a:rPr>
              <a:t>কী</a:t>
            </a:r>
            <a:r>
              <a:rPr lang="en-US" sz="3200" dirty="0" smtClean="0">
                <a:solidFill>
                  <a:schemeClr val="tx1"/>
                </a:solidFill>
              </a:rPr>
              <a:t> ?    </a:t>
            </a:r>
            <a:endParaRPr lang="en-US" sz="3200" dirty="0">
              <a:solidFill>
                <a:schemeClr val="tx1"/>
              </a:solidFill>
            </a:endParaRPr>
          </a:p>
        </p:txBody>
      </p:sp>
      <p:sp>
        <p:nvSpPr>
          <p:cNvPr id="10" name="Rectangle 9"/>
          <p:cNvSpPr/>
          <p:nvPr/>
        </p:nvSpPr>
        <p:spPr>
          <a:xfrm>
            <a:off x="0" y="3801291"/>
            <a:ext cx="12192000" cy="8490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dirty="0" smtClean="0"/>
              <a:t>৪, </a:t>
            </a:r>
            <a:r>
              <a:rPr lang="en-US" sz="3200" dirty="0" err="1" smtClean="0"/>
              <a:t>কত</a:t>
            </a:r>
            <a:r>
              <a:rPr lang="en-US" sz="3200" dirty="0" smtClean="0"/>
              <a:t> </a:t>
            </a:r>
            <a:r>
              <a:rPr lang="en-US" sz="3200" dirty="0" err="1" smtClean="0"/>
              <a:t>সালে</a:t>
            </a:r>
            <a:r>
              <a:rPr lang="en-US" sz="3200" dirty="0" smtClean="0"/>
              <a:t> ৬ </a:t>
            </a:r>
            <a:r>
              <a:rPr lang="en-US" sz="3200" dirty="0" err="1" smtClean="0"/>
              <a:t>দফা</a:t>
            </a:r>
            <a:r>
              <a:rPr lang="en-US" sz="3200" dirty="0" smtClean="0"/>
              <a:t> </a:t>
            </a:r>
            <a:r>
              <a:rPr lang="en-US" sz="3200" dirty="0" err="1" smtClean="0"/>
              <a:t>কর্মসুচি</a:t>
            </a:r>
            <a:r>
              <a:rPr lang="en-US" sz="3200" dirty="0" smtClean="0"/>
              <a:t> </a:t>
            </a:r>
            <a:r>
              <a:rPr lang="en-US" sz="3200" dirty="0" err="1" smtClean="0"/>
              <a:t>ঘোষণা</a:t>
            </a:r>
            <a:r>
              <a:rPr lang="en-US" sz="3200" dirty="0" smtClean="0"/>
              <a:t> </a:t>
            </a:r>
            <a:r>
              <a:rPr lang="en-US" sz="3200" dirty="0" err="1" smtClean="0"/>
              <a:t>করা</a:t>
            </a:r>
            <a:r>
              <a:rPr lang="en-US" sz="3200" dirty="0" smtClean="0"/>
              <a:t> </a:t>
            </a:r>
            <a:r>
              <a:rPr lang="en-US" sz="3200" dirty="0" err="1" smtClean="0"/>
              <a:t>হয়</a:t>
            </a:r>
            <a:r>
              <a:rPr lang="en-US" sz="3200" dirty="0" smtClean="0"/>
              <a:t>।         </a:t>
            </a:r>
            <a:endParaRPr lang="en-US" sz="3200" dirty="0"/>
          </a:p>
        </p:txBody>
      </p:sp>
      <p:sp>
        <p:nvSpPr>
          <p:cNvPr id="11" name="Rectangle 10"/>
          <p:cNvSpPr/>
          <p:nvPr/>
        </p:nvSpPr>
        <p:spPr>
          <a:xfrm>
            <a:off x="-1" y="2873829"/>
            <a:ext cx="12083143" cy="79683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smtClean="0"/>
              <a:t>৩, ‘</a:t>
            </a:r>
            <a:r>
              <a:rPr lang="en-US" sz="3200" dirty="0" err="1" smtClean="0"/>
              <a:t>ব্যারাক</a:t>
            </a:r>
            <a:r>
              <a:rPr lang="en-US" sz="3200" dirty="0" smtClean="0"/>
              <a:t>’ </a:t>
            </a:r>
            <a:r>
              <a:rPr lang="en-US" sz="3200" dirty="0" err="1" smtClean="0"/>
              <a:t>শব্দের</a:t>
            </a:r>
            <a:r>
              <a:rPr lang="en-US" sz="3200" dirty="0" smtClean="0"/>
              <a:t> </a:t>
            </a:r>
            <a:r>
              <a:rPr lang="en-US" sz="3200" dirty="0" err="1" smtClean="0"/>
              <a:t>অর্থ</a:t>
            </a:r>
            <a:r>
              <a:rPr lang="en-US" sz="3200" dirty="0" smtClean="0"/>
              <a:t> </a:t>
            </a:r>
            <a:r>
              <a:rPr lang="en-US" sz="3200" dirty="0" err="1" smtClean="0"/>
              <a:t>কী</a:t>
            </a:r>
            <a:r>
              <a:rPr lang="en-US" sz="3200" dirty="0" smtClean="0"/>
              <a:t> ? </a:t>
            </a:r>
            <a:endParaRPr lang="en-US" sz="3200" dirty="0"/>
          </a:p>
        </p:txBody>
      </p:sp>
      <p:sp>
        <p:nvSpPr>
          <p:cNvPr id="12" name="Rectangle 11"/>
          <p:cNvSpPr/>
          <p:nvPr/>
        </p:nvSpPr>
        <p:spPr>
          <a:xfrm>
            <a:off x="0" y="1580606"/>
            <a:ext cx="12192000" cy="1254033"/>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dirty="0" smtClean="0">
                <a:solidFill>
                  <a:schemeClr val="tx1"/>
                </a:solidFill>
              </a:rPr>
              <a:t>২, </a:t>
            </a:r>
            <a:r>
              <a:rPr lang="en-US" sz="3200" dirty="0" err="1" smtClean="0">
                <a:solidFill>
                  <a:schemeClr val="tx1"/>
                </a:solidFill>
              </a:rPr>
              <a:t>কে</a:t>
            </a:r>
            <a:r>
              <a:rPr lang="en-US" sz="3200" dirty="0" smtClean="0">
                <a:solidFill>
                  <a:schemeClr val="tx1"/>
                </a:solidFill>
              </a:rPr>
              <a:t> </a:t>
            </a:r>
            <a:r>
              <a:rPr lang="en-US" sz="3200" dirty="0" err="1" smtClean="0">
                <a:solidFill>
                  <a:schemeClr val="tx1"/>
                </a:solidFill>
              </a:rPr>
              <a:t>সর্বপ্রথম</a:t>
            </a:r>
            <a:r>
              <a:rPr lang="en-US" sz="3200" dirty="0" smtClean="0">
                <a:solidFill>
                  <a:schemeClr val="tx1"/>
                </a:solidFill>
              </a:rPr>
              <a:t> </a:t>
            </a:r>
            <a:r>
              <a:rPr lang="en-US" sz="3200" dirty="0" err="1" smtClean="0">
                <a:solidFill>
                  <a:schemeClr val="tx1"/>
                </a:solidFill>
              </a:rPr>
              <a:t>জাতীসংঘ</a:t>
            </a:r>
            <a:r>
              <a:rPr lang="en-US" sz="3200" dirty="0" smtClean="0">
                <a:solidFill>
                  <a:schemeClr val="tx1"/>
                </a:solidFill>
              </a:rPr>
              <a:t> </a:t>
            </a:r>
            <a:r>
              <a:rPr lang="en-US" sz="3200" dirty="0" err="1" smtClean="0">
                <a:solidFill>
                  <a:schemeClr val="tx1"/>
                </a:solidFill>
              </a:rPr>
              <a:t>সাধারণ</a:t>
            </a:r>
            <a:r>
              <a:rPr lang="en-US" sz="3200" dirty="0" smtClean="0">
                <a:solidFill>
                  <a:schemeClr val="tx1"/>
                </a:solidFill>
              </a:rPr>
              <a:t> </a:t>
            </a:r>
            <a:r>
              <a:rPr lang="en-US" sz="3200" dirty="0" err="1" smtClean="0">
                <a:solidFill>
                  <a:schemeClr val="tx1"/>
                </a:solidFill>
              </a:rPr>
              <a:t>পরিষদের</a:t>
            </a:r>
            <a:r>
              <a:rPr lang="en-US" sz="3200" dirty="0" smtClean="0">
                <a:solidFill>
                  <a:schemeClr val="tx1"/>
                </a:solidFill>
              </a:rPr>
              <a:t> </a:t>
            </a:r>
            <a:r>
              <a:rPr lang="en-US" sz="3200" dirty="0" err="1" smtClean="0">
                <a:solidFill>
                  <a:schemeClr val="tx1"/>
                </a:solidFill>
              </a:rPr>
              <a:t>অধিবেশনে</a:t>
            </a:r>
            <a:r>
              <a:rPr lang="en-US" sz="3200" dirty="0" smtClean="0">
                <a:solidFill>
                  <a:schemeClr val="tx1"/>
                </a:solidFill>
              </a:rPr>
              <a:t> </a:t>
            </a:r>
            <a:r>
              <a:rPr lang="en-US" sz="3200" dirty="0" err="1" smtClean="0">
                <a:solidFill>
                  <a:schemeClr val="tx1"/>
                </a:solidFill>
              </a:rPr>
              <a:t>বাংলা</a:t>
            </a:r>
            <a:r>
              <a:rPr lang="en-US" sz="3200" dirty="0" smtClean="0">
                <a:solidFill>
                  <a:schemeClr val="tx1"/>
                </a:solidFill>
              </a:rPr>
              <a:t>  </a:t>
            </a:r>
            <a:r>
              <a:rPr lang="en-US" sz="3200" dirty="0" err="1" smtClean="0">
                <a:solidFill>
                  <a:schemeClr val="tx1"/>
                </a:solidFill>
              </a:rPr>
              <a:t>ভাষায়</a:t>
            </a:r>
            <a:r>
              <a:rPr lang="en-US" sz="3200" dirty="0" smtClean="0">
                <a:solidFill>
                  <a:schemeClr val="tx1"/>
                </a:solidFill>
              </a:rPr>
              <a:t> </a:t>
            </a:r>
            <a:r>
              <a:rPr lang="en-US" sz="3200" dirty="0" err="1" smtClean="0">
                <a:solidFill>
                  <a:schemeClr val="tx1"/>
                </a:solidFill>
              </a:rPr>
              <a:t>ভাষণ</a:t>
            </a:r>
            <a:r>
              <a:rPr lang="en-US" sz="3200" dirty="0" smtClean="0">
                <a:solidFill>
                  <a:schemeClr val="tx1"/>
                </a:solidFill>
              </a:rPr>
              <a:t> </a:t>
            </a:r>
            <a:r>
              <a:rPr lang="en-US" sz="3200" dirty="0" err="1" smtClean="0">
                <a:solidFill>
                  <a:schemeClr val="tx1"/>
                </a:solidFill>
              </a:rPr>
              <a:t>প্রদান</a:t>
            </a:r>
            <a:r>
              <a:rPr lang="en-US" sz="3200" dirty="0" smtClean="0">
                <a:solidFill>
                  <a:schemeClr val="tx1"/>
                </a:solidFill>
              </a:rPr>
              <a:t> </a:t>
            </a:r>
            <a:r>
              <a:rPr lang="en-US" sz="3200" dirty="0" err="1" smtClean="0">
                <a:solidFill>
                  <a:schemeClr val="tx1"/>
                </a:solidFill>
              </a:rPr>
              <a:t>করেন</a:t>
            </a:r>
            <a:r>
              <a:rPr lang="en-US" sz="3200" dirty="0" smtClean="0">
                <a:solidFill>
                  <a:schemeClr val="tx1"/>
                </a:solidFill>
              </a:rPr>
              <a:t> ?               </a:t>
            </a:r>
            <a:endParaRPr lang="en-US" sz="3200" dirty="0">
              <a:solidFill>
                <a:schemeClr val="tx1"/>
              </a:solidFill>
            </a:endParaRPr>
          </a:p>
        </p:txBody>
      </p:sp>
      <p:sp>
        <p:nvSpPr>
          <p:cNvPr id="13" name="Rectangle 12"/>
          <p:cNvSpPr/>
          <p:nvPr/>
        </p:nvSpPr>
        <p:spPr>
          <a:xfrm>
            <a:off x="0" y="5756366"/>
            <a:ext cx="12192000" cy="7053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উত্তর</a:t>
            </a:r>
            <a:r>
              <a:rPr lang="en-US" sz="2000" dirty="0" smtClean="0"/>
              <a:t>= ১, </a:t>
            </a:r>
            <a:r>
              <a:rPr lang="en-US" sz="2000" dirty="0" err="1" smtClean="0"/>
              <a:t>সোহরাওয়াদী</a:t>
            </a:r>
            <a:r>
              <a:rPr lang="en-US" sz="2000" dirty="0" smtClean="0"/>
              <a:t> </a:t>
            </a:r>
            <a:r>
              <a:rPr lang="en-US" sz="2000" dirty="0" err="1" smtClean="0"/>
              <a:t>উদ্যান</a:t>
            </a:r>
            <a:r>
              <a:rPr lang="en-US" sz="2000" dirty="0" smtClean="0"/>
              <a:t>।    ২, </a:t>
            </a:r>
            <a:r>
              <a:rPr lang="en-US" sz="2000" dirty="0" err="1" smtClean="0"/>
              <a:t>বঙ্গবন্ধু</a:t>
            </a:r>
            <a:r>
              <a:rPr lang="en-US" sz="2000" dirty="0" smtClean="0"/>
              <a:t> </a:t>
            </a:r>
            <a:r>
              <a:rPr lang="en-US" sz="2000" dirty="0" err="1" smtClean="0"/>
              <a:t>শেখ</a:t>
            </a:r>
            <a:r>
              <a:rPr lang="en-US" sz="2000" dirty="0" smtClean="0"/>
              <a:t> </a:t>
            </a:r>
            <a:r>
              <a:rPr lang="en-US" sz="2000" dirty="0" err="1" smtClean="0"/>
              <a:t>মুজিবুর</a:t>
            </a:r>
            <a:r>
              <a:rPr lang="en-US" sz="2000" dirty="0" smtClean="0"/>
              <a:t> </a:t>
            </a:r>
            <a:r>
              <a:rPr lang="en-US" sz="2000" dirty="0" err="1" smtClean="0"/>
              <a:t>রহমান</a:t>
            </a:r>
            <a:r>
              <a:rPr lang="en-US" sz="2000" dirty="0" smtClean="0"/>
              <a:t>। ৩, </a:t>
            </a:r>
            <a:r>
              <a:rPr lang="en-US" sz="2000" dirty="0" err="1" smtClean="0"/>
              <a:t>সেনাছাউনি</a:t>
            </a:r>
            <a:r>
              <a:rPr lang="en-US" sz="2000" dirty="0" smtClean="0"/>
              <a:t>।   ৪, ১৯৬৬ </a:t>
            </a:r>
            <a:r>
              <a:rPr lang="en-US" sz="2000" dirty="0" err="1" smtClean="0"/>
              <a:t>সালে</a:t>
            </a:r>
            <a:r>
              <a:rPr lang="en-US" sz="2000" dirty="0" smtClean="0"/>
              <a:t>।</a:t>
            </a:r>
            <a:endParaRPr lang="en-US" sz="2000" dirty="0"/>
          </a:p>
        </p:txBody>
      </p:sp>
    </p:spTree>
    <p:extLst>
      <p:ext uri="{BB962C8B-B14F-4D97-AF65-F5344CB8AC3E}">
        <p14:creationId xmlns:p14="http://schemas.microsoft.com/office/powerpoint/2010/main" val="270574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91441"/>
            <a:ext cx="12191999" cy="103196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bn-BD" sz="6000" b="1" dirty="0" smtClean="0">
                <a:latin typeface="NikoshBAN" panose="02000000000000000000" pitchFamily="2" charset="0"/>
                <a:cs typeface="NikoshBAN" panose="02000000000000000000" pitchFamily="2" charset="0"/>
              </a:rPr>
              <a:t>বাড়ির কাজ </a:t>
            </a:r>
            <a:endParaRPr lang="en-US" sz="6000" b="1"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2709" y="1136468"/>
            <a:ext cx="6740433" cy="57215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0" y="1201783"/>
            <a:ext cx="5277394" cy="3461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১,</a:t>
            </a:r>
            <a:r>
              <a:rPr lang="en-US" sz="3200" dirty="0" err="1" smtClean="0"/>
              <a:t>বাংলার</a:t>
            </a:r>
            <a:r>
              <a:rPr lang="en-US" sz="3200" dirty="0" smtClean="0"/>
              <a:t> </a:t>
            </a:r>
            <a:r>
              <a:rPr lang="en-US" sz="3200" dirty="0" err="1" smtClean="0"/>
              <a:t>গণমানুষের</a:t>
            </a:r>
            <a:r>
              <a:rPr lang="en-US" sz="3200" dirty="0" smtClean="0"/>
              <a:t> </a:t>
            </a:r>
            <a:r>
              <a:rPr lang="en-US" sz="3200" dirty="0" err="1" smtClean="0"/>
              <a:t>মুক্তির</a:t>
            </a:r>
            <a:r>
              <a:rPr lang="en-US" sz="3200" dirty="0" smtClean="0"/>
              <a:t> </a:t>
            </a:r>
            <a:r>
              <a:rPr lang="en-US" sz="3200" dirty="0" err="1" smtClean="0"/>
              <a:t>লক্ষ্যে</a:t>
            </a:r>
            <a:r>
              <a:rPr lang="en-US" sz="3200" dirty="0" smtClean="0"/>
              <a:t> </a:t>
            </a:r>
            <a:r>
              <a:rPr lang="en-US" sz="3200" dirty="0" err="1" smtClean="0"/>
              <a:t>বঙ্গাবন্ধু</a:t>
            </a:r>
            <a:r>
              <a:rPr lang="en-US" sz="3200" dirty="0" smtClean="0"/>
              <a:t> </a:t>
            </a:r>
            <a:r>
              <a:rPr lang="en-US" sz="3200" dirty="0" err="1" smtClean="0"/>
              <a:t>শেখ</a:t>
            </a:r>
            <a:r>
              <a:rPr lang="en-US" sz="3200" dirty="0" smtClean="0"/>
              <a:t> </a:t>
            </a:r>
            <a:r>
              <a:rPr lang="en-US" sz="3200" dirty="0" err="1" smtClean="0"/>
              <a:t>মুজিবুর</a:t>
            </a:r>
            <a:r>
              <a:rPr lang="en-US" sz="3200" dirty="0" smtClean="0"/>
              <a:t> </a:t>
            </a:r>
            <a:r>
              <a:rPr lang="en-US" sz="3200" dirty="0" err="1" smtClean="0"/>
              <a:t>রহমানের</a:t>
            </a:r>
            <a:r>
              <a:rPr lang="en-US" sz="3200" dirty="0" smtClean="0"/>
              <a:t> </a:t>
            </a:r>
            <a:r>
              <a:rPr lang="en-US" sz="3200" dirty="0" err="1" smtClean="0"/>
              <a:t>সংগ্রাম</a:t>
            </a:r>
            <a:r>
              <a:rPr lang="en-US" sz="3200" dirty="0" smtClean="0"/>
              <a:t> </a:t>
            </a:r>
            <a:r>
              <a:rPr lang="en-US" sz="3200" dirty="0" err="1" smtClean="0"/>
              <a:t>ব্যাখ্যা</a:t>
            </a:r>
            <a:r>
              <a:rPr lang="en-US" sz="3200" dirty="0" smtClean="0"/>
              <a:t> </a:t>
            </a:r>
            <a:r>
              <a:rPr lang="en-US" sz="3200" dirty="0" err="1" smtClean="0"/>
              <a:t>করো</a:t>
            </a:r>
            <a:r>
              <a:rPr lang="en-US" sz="3200" dirty="0" smtClean="0"/>
              <a:t>।        </a:t>
            </a:r>
            <a:endParaRPr lang="en-US" sz="3200" dirty="0"/>
          </a:p>
        </p:txBody>
      </p:sp>
    </p:spTree>
    <p:extLst>
      <p:ext uri="{BB962C8B-B14F-4D97-AF65-F5344CB8AC3E}">
        <p14:creationId xmlns:p14="http://schemas.microsoft.com/office/powerpoint/2010/main" val="723612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79714"/>
            <a:ext cx="12192000" cy="6165669"/>
          </a:xfrm>
          <a:prstGeom prst="rect">
            <a:avLst/>
          </a:prstGeom>
        </p:spPr>
      </p:pic>
      <p:sp>
        <p:nvSpPr>
          <p:cNvPr id="5" name="Rectangle 4"/>
          <p:cNvSpPr/>
          <p:nvPr/>
        </p:nvSpPr>
        <p:spPr>
          <a:xfrm>
            <a:off x="0" y="0"/>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rgbClr val="FF0000"/>
                </a:solidFill>
              </a:rPr>
              <a:t>সবাইকে ধন্যবাদ   </a:t>
            </a:r>
            <a:endParaRPr lang="en-US" sz="4800" dirty="0">
              <a:solidFill>
                <a:srgbClr val="FF0000"/>
              </a:solidFill>
            </a:endParaRPr>
          </a:p>
        </p:txBody>
      </p:sp>
    </p:spTree>
    <p:extLst>
      <p:ext uri="{BB962C8B-B14F-4D97-AF65-F5344CB8AC3E}">
        <p14:creationId xmlns:p14="http://schemas.microsoft.com/office/powerpoint/2010/main" val="9312354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3623" y="953587"/>
            <a:ext cx="3827417" cy="4062549"/>
          </a:xfrm>
          <a:prstGeom prst="rect">
            <a:avLst/>
          </a:prstGeom>
          <a:ln>
            <a:noFill/>
          </a:ln>
          <a:effectLst>
            <a:outerShdw blurRad="190500" algn="tl" rotWithShape="0">
              <a:srgbClr val="000000">
                <a:alpha val="70000"/>
              </a:srgbClr>
            </a:outerShdw>
          </a:effectLst>
        </p:spPr>
      </p:pic>
      <p:sp>
        <p:nvSpPr>
          <p:cNvPr id="6" name="Rectangle 5"/>
          <p:cNvSpPr/>
          <p:nvPr/>
        </p:nvSpPr>
        <p:spPr>
          <a:xfrm>
            <a:off x="0" y="0"/>
            <a:ext cx="12192000" cy="953589"/>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6000" dirty="0" err="1" smtClean="0">
                <a:solidFill>
                  <a:schemeClr val="tx1"/>
                </a:solidFill>
              </a:rPr>
              <a:t>পরিচিতি</a:t>
            </a:r>
            <a:r>
              <a:rPr lang="en-US" dirty="0" smtClean="0"/>
              <a:t>   </a:t>
            </a:r>
            <a:endParaRPr lang="en-US" dirty="0"/>
          </a:p>
        </p:txBody>
      </p:sp>
      <p:sp>
        <p:nvSpPr>
          <p:cNvPr id="7" name="Rectangle 6"/>
          <p:cNvSpPr/>
          <p:nvPr/>
        </p:nvSpPr>
        <p:spPr>
          <a:xfrm>
            <a:off x="8255726" y="2272937"/>
            <a:ext cx="3936273" cy="2769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800" dirty="0" smtClean="0">
                <a:solidFill>
                  <a:schemeClr val="tx1"/>
                </a:solidFill>
              </a:rPr>
              <a:t>নিমাই চন্দ্র মন্ডল,</a:t>
            </a:r>
          </a:p>
          <a:p>
            <a:pPr algn="ctr"/>
            <a:r>
              <a:rPr lang="bn-IN" sz="2800" dirty="0" smtClean="0">
                <a:solidFill>
                  <a:schemeClr val="tx1"/>
                </a:solidFill>
              </a:rPr>
              <a:t>সহকারী শিক্ষক,</a:t>
            </a:r>
          </a:p>
          <a:p>
            <a:pPr algn="ctr"/>
            <a:r>
              <a:rPr lang="bn-IN" sz="2800" dirty="0" smtClean="0">
                <a:solidFill>
                  <a:schemeClr val="tx1"/>
                </a:solidFill>
              </a:rPr>
              <a:t>পলাশী মাধ্যমিক বিদ্যালয়,</a:t>
            </a:r>
          </a:p>
          <a:p>
            <a:pPr algn="ctr"/>
            <a:r>
              <a:rPr lang="bn-IN" sz="2800" dirty="0" smtClean="0">
                <a:solidFill>
                  <a:schemeClr val="tx1"/>
                </a:solidFill>
              </a:rPr>
              <a:t>রোহিতা, মনিরামপুর,</a:t>
            </a:r>
          </a:p>
          <a:p>
            <a:pPr algn="ctr"/>
            <a:r>
              <a:rPr lang="bn-IN" sz="2800" dirty="0" smtClean="0">
                <a:solidFill>
                  <a:schemeClr val="tx1"/>
                </a:solidFill>
              </a:rPr>
              <a:t>যশোর ।            </a:t>
            </a:r>
            <a:endParaRPr lang="en-US" sz="2800" dirty="0">
              <a:solidFill>
                <a:schemeClr val="tx1"/>
              </a:solidFill>
            </a:endParaRPr>
          </a:p>
        </p:txBody>
      </p:sp>
      <p:sp>
        <p:nvSpPr>
          <p:cNvPr id="8" name="Rectangle 7"/>
          <p:cNvSpPr/>
          <p:nvPr/>
        </p:nvSpPr>
        <p:spPr>
          <a:xfrm>
            <a:off x="0" y="2481943"/>
            <a:ext cx="4480560" cy="25341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800" dirty="0" smtClean="0">
                <a:solidFill>
                  <a:schemeClr val="tx1"/>
                </a:solidFill>
              </a:rPr>
              <a:t>শ্রেণি : </a:t>
            </a:r>
            <a:r>
              <a:rPr lang="en-US" sz="2800" dirty="0" err="1" smtClean="0">
                <a:solidFill>
                  <a:schemeClr val="tx1"/>
                </a:solidFill>
              </a:rPr>
              <a:t>অষ্টম</a:t>
            </a:r>
            <a:r>
              <a:rPr lang="en-US" sz="2800" dirty="0" smtClean="0">
                <a:solidFill>
                  <a:schemeClr val="tx1"/>
                </a:solidFill>
              </a:rPr>
              <a:t> </a:t>
            </a:r>
            <a:r>
              <a:rPr lang="bn-IN" sz="2800" dirty="0" smtClean="0">
                <a:solidFill>
                  <a:schemeClr val="tx1"/>
                </a:solidFill>
              </a:rPr>
              <a:t>    </a:t>
            </a:r>
          </a:p>
          <a:p>
            <a:pPr algn="ctr"/>
            <a:r>
              <a:rPr lang="bn-IN" sz="2800" dirty="0" smtClean="0">
                <a:solidFill>
                  <a:schemeClr val="tx1"/>
                </a:solidFill>
              </a:rPr>
              <a:t>বিষয় : বাংলা প্রথম পত্র,</a:t>
            </a:r>
          </a:p>
          <a:p>
            <a:pPr algn="ctr"/>
            <a:r>
              <a:rPr lang="bn-IN" sz="2800" dirty="0" smtClean="0">
                <a:solidFill>
                  <a:schemeClr val="tx1"/>
                </a:solidFill>
              </a:rPr>
              <a:t>সময় : ৪৫ মিনিট,</a:t>
            </a:r>
          </a:p>
          <a:p>
            <a:pPr algn="ctr"/>
            <a:r>
              <a:rPr lang="bn-IN" sz="2800" dirty="0" smtClean="0">
                <a:solidFill>
                  <a:schemeClr val="tx1"/>
                </a:solidFill>
              </a:rPr>
              <a:t>তারিখ : ৩০-১১-২০১৯ ।       </a:t>
            </a:r>
            <a:endParaRPr lang="en-US" sz="2800" dirty="0">
              <a:solidFill>
                <a:schemeClr val="tx1"/>
              </a:solidFill>
            </a:endParaRPr>
          </a:p>
        </p:txBody>
      </p:sp>
      <p:sp>
        <p:nvSpPr>
          <p:cNvPr id="9" name="Rectangle 8"/>
          <p:cNvSpPr/>
          <p:nvPr/>
        </p:nvSpPr>
        <p:spPr>
          <a:xfrm>
            <a:off x="0" y="862150"/>
            <a:ext cx="4493623" cy="161979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3200" dirty="0" smtClean="0">
                <a:solidFill>
                  <a:schemeClr val="tx1"/>
                </a:solidFill>
              </a:rPr>
              <a:t>পাঠ-পরিচিতি</a:t>
            </a:r>
            <a:r>
              <a:rPr lang="bn-IN" sz="3200" dirty="0" smtClean="0"/>
              <a:t> </a:t>
            </a:r>
            <a:endParaRPr lang="en-US" sz="3200" dirty="0"/>
          </a:p>
        </p:txBody>
      </p:sp>
      <p:sp>
        <p:nvSpPr>
          <p:cNvPr id="10" name="Rectangle 9"/>
          <p:cNvSpPr/>
          <p:nvPr/>
        </p:nvSpPr>
        <p:spPr>
          <a:xfrm>
            <a:off x="8334103" y="953588"/>
            <a:ext cx="3857897" cy="135418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3200" dirty="0" smtClean="0">
                <a:solidFill>
                  <a:schemeClr val="tx1"/>
                </a:solidFill>
              </a:rPr>
              <a:t>শিক্ষক-পরিচিতি  </a:t>
            </a:r>
            <a:endParaRPr lang="en-US" sz="3200" dirty="0">
              <a:solidFill>
                <a:schemeClr val="tx1"/>
              </a:solidFill>
            </a:endParaRPr>
          </a:p>
        </p:txBody>
      </p:sp>
      <p:sp>
        <p:nvSpPr>
          <p:cNvPr id="11"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180201"/>
            <a:ext cx="76815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Nirmala UI" panose="020B0502040204020203" pitchFamily="34" charset="0"/>
                <a:ea typeface="Times New Roman" panose="02020603050405020304" pitchFamily="18" charset="0"/>
                <a:cs typeface="Nirmala UI" panose="020B0502040204020203" pitchFamily="34" charset="0"/>
              </a:rPr>
              <a:t>              </a:t>
            </a:r>
            <a:endParaRPr kumimoji="0" lang="en-US" altLang="en-US" sz="1200" b="0" i="0" u="none" strike="noStrike" cap="none" normalizeH="0" baseline="0" dirty="0" smtClean="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421267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0"/>
            <a:ext cx="12192000" cy="11826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err="1" smtClean="0">
                <a:solidFill>
                  <a:schemeClr val="tx1"/>
                </a:solidFill>
              </a:rPr>
              <a:t>এই</a:t>
            </a:r>
            <a:r>
              <a:rPr lang="en-US" sz="3200" dirty="0" smtClean="0">
                <a:solidFill>
                  <a:schemeClr val="tx1"/>
                </a:solidFill>
              </a:rPr>
              <a:t> </a:t>
            </a:r>
            <a:r>
              <a:rPr lang="en-US" sz="3200" dirty="0" err="1" smtClean="0">
                <a:solidFill>
                  <a:schemeClr val="tx1"/>
                </a:solidFill>
              </a:rPr>
              <a:t>ছবিগুলো</a:t>
            </a:r>
            <a:r>
              <a:rPr lang="en-US" sz="3200" dirty="0" smtClean="0">
                <a:solidFill>
                  <a:schemeClr val="tx1"/>
                </a:solidFill>
              </a:rPr>
              <a:t> </a:t>
            </a:r>
            <a:r>
              <a:rPr lang="en-US" sz="3200" dirty="0" err="1" smtClean="0">
                <a:solidFill>
                  <a:schemeClr val="tx1"/>
                </a:solidFill>
              </a:rPr>
              <a:t>দেখ</a:t>
            </a:r>
            <a:r>
              <a:rPr lang="en-US" sz="3200" dirty="0" smtClean="0">
                <a:solidFill>
                  <a:schemeClr val="tx1"/>
                </a:solidFill>
              </a:rPr>
              <a:t> </a:t>
            </a:r>
            <a:r>
              <a:rPr lang="en-US" sz="3200" dirty="0" err="1" smtClean="0">
                <a:solidFill>
                  <a:schemeClr val="tx1"/>
                </a:solidFill>
              </a:rPr>
              <a:t>এবং</a:t>
            </a:r>
            <a:r>
              <a:rPr lang="en-US" sz="3200" dirty="0" smtClean="0">
                <a:solidFill>
                  <a:schemeClr val="tx1"/>
                </a:solidFill>
              </a:rPr>
              <a:t> </a:t>
            </a:r>
            <a:r>
              <a:rPr lang="en-US" sz="3200" dirty="0" err="1" smtClean="0">
                <a:solidFill>
                  <a:schemeClr val="tx1"/>
                </a:solidFill>
              </a:rPr>
              <a:t>ভেবে</a:t>
            </a:r>
            <a:r>
              <a:rPr lang="en-US" sz="3200" dirty="0" smtClean="0">
                <a:solidFill>
                  <a:schemeClr val="tx1"/>
                </a:solidFill>
              </a:rPr>
              <a:t> </a:t>
            </a:r>
            <a:r>
              <a:rPr lang="en-US" sz="3200" dirty="0" err="1" smtClean="0">
                <a:solidFill>
                  <a:schemeClr val="tx1"/>
                </a:solidFill>
              </a:rPr>
              <a:t>বলো</a:t>
            </a:r>
            <a:r>
              <a:rPr lang="en-US" sz="3200" dirty="0" smtClean="0">
                <a:solidFill>
                  <a:schemeClr val="tx1"/>
                </a:solidFill>
              </a:rPr>
              <a:t>  </a:t>
            </a:r>
            <a:r>
              <a:rPr lang="en-US" sz="3200" dirty="0" err="1" smtClean="0">
                <a:solidFill>
                  <a:schemeClr val="tx1"/>
                </a:solidFill>
              </a:rPr>
              <a:t>কিসের</a:t>
            </a:r>
            <a:r>
              <a:rPr lang="en-US" sz="3200" dirty="0" smtClean="0">
                <a:solidFill>
                  <a:schemeClr val="tx1"/>
                </a:solidFill>
              </a:rPr>
              <a:t> </a:t>
            </a:r>
            <a:r>
              <a:rPr lang="en-US" sz="3200" dirty="0" err="1" smtClean="0">
                <a:solidFill>
                  <a:schemeClr val="tx1"/>
                </a:solidFill>
              </a:rPr>
              <a:t>ছবি</a:t>
            </a:r>
            <a:r>
              <a:rPr lang="en-US" sz="3200" dirty="0" smtClean="0">
                <a:solidFill>
                  <a:schemeClr val="tx1"/>
                </a:solidFill>
              </a:rPr>
              <a:t> ?</a:t>
            </a:r>
            <a:endParaRPr lang="en-US" sz="3200" dirty="0">
              <a:solidFill>
                <a:schemeClr val="tx1"/>
              </a:solidFill>
            </a:endParaRPr>
          </a:p>
        </p:txBody>
      </p:sp>
      <p:sp>
        <p:nvSpPr>
          <p:cNvPr id="9" name="Rounded Rectangle 8"/>
          <p:cNvSpPr/>
          <p:nvPr/>
        </p:nvSpPr>
        <p:spPr>
          <a:xfrm>
            <a:off x="91440" y="6178730"/>
            <a:ext cx="5852160" cy="67926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t>প্রতিবাদী</a:t>
            </a:r>
            <a:r>
              <a:rPr lang="en-US" sz="2800" dirty="0" smtClean="0"/>
              <a:t> </a:t>
            </a:r>
            <a:r>
              <a:rPr lang="en-US" sz="2800" dirty="0" err="1" smtClean="0"/>
              <a:t>নারীর</a:t>
            </a:r>
            <a:r>
              <a:rPr lang="bn-IN" sz="2800" dirty="0" smtClean="0"/>
              <a:t> মিছিল</a:t>
            </a:r>
            <a:endParaRPr lang="en-US" sz="2800" dirty="0"/>
          </a:p>
        </p:txBody>
      </p:sp>
      <p:sp>
        <p:nvSpPr>
          <p:cNvPr id="10" name="Rounded Rectangle 9"/>
          <p:cNvSpPr/>
          <p:nvPr/>
        </p:nvSpPr>
        <p:spPr>
          <a:xfrm>
            <a:off x="5943600" y="6197019"/>
            <a:ext cx="6248400" cy="5562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পুলিশের লাঠিচার্চ</a:t>
            </a:r>
            <a:endParaRPr lang="en-US" sz="28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44237"/>
            <a:ext cx="6113417" cy="4895306"/>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3212" y="1217975"/>
            <a:ext cx="6088788" cy="4960756"/>
          </a:xfrm>
          <a:prstGeom prst="rect">
            <a:avLst/>
          </a:prstGeom>
        </p:spPr>
      </p:pic>
    </p:spTree>
    <p:extLst>
      <p:ext uri="{BB962C8B-B14F-4D97-AF65-F5344CB8AC3E}">
        <p14:creationId xmlns:p14="http://schemas.microsoft.com/office/powerpoint/2010/main" val="118317247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9052" y="809897"/>
            <a:ext cx="3344092" cy="5185954"/>
          </a:xfrm>
          <a:prstGeom prst="rect">
            <a:avLst/>
          </a:prstGeom>
          <a:ln w="88900" cap="sq" cmpd="thickThin">
            <a:solidFill>
              <a:srgbClr val="000000"/>
            </a:solidFill>
            <a:prstDash val="solid"/>
            <a:miter lim="800000"/>
          </a:ln>
          <a:effectLst>
            <a:innerShdw blurRad="76200">
              <a:srgbClr val="000000"/>
            </a:innerShdw>
          </a:effectLst>
        </p:spPr>
      </p:pic>
      <p:sp>
        <p:nvSpPr>
          <p:cNvPr id="16" name="Rounded Rectangle 15"/>
          <p:cNvSpPr/>
          <p:nvPr/>
        </p:nvSpPr>
        <p:spPr>
          <a:xfrm>
            <a:off x="91440" y="0"/>
            <a:ext cx="12100559" cy="73152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ছবি দেখে ভেবে বলো কোন সংগ্রামের কথা বলা হচ্ছে ?</a:t>
            </a:r>
            <a:endParaRPr lang="en-US" sz="3600" dirty="0"/>
          </a:p>
        </p:txBody>
      </p:sp>
      <p:sp>
        <p:nvSpPr>
          <p:cNvPr id="17" name="Rounded Rectangle 16"/>
          <p:cNvSpPr/>
          <p:nvPr/>
        </p:nvSpPr>
        <p:spPr>
          <a:xfrm>
            <a:off x="117566" y="6008914"/>
            <a:ext cx="4259362" cy="74458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err="1" smtClean="0"/>
              <a:t>বাঙ্গালীর</a:t>
            </a:r>
            <a:r>
              <a:rPr lang="en-US" sz="2000" dirty="0" smtClean="0"/>
              <a:t> </a:t>
            </a:r>
            <a:r>
              <a:rPr lang="en-US" sz="2000" dirty="0" err="1" smtClean="0"/>
              <a:t>উপর</a:t>
            </a:r>
            <a:r>
              <a:rPr lang="bn-IN" sz="2000" dirty="0" smtClean="0"/>
              <a:t> নির্যাতন</a:t>
            </a:r>
            <a:endParaRPr lang="en-US" sz="2000" dirty="0"/>
          </a:p>
        </p:txBody>
      </p:sp>
      <p:sp>
        <p:nvSpPr>
          <p:cNvPr id="18" name="Rounded Rectangle 17"/>
          <p:cNvSpPr/>
          <p:nvPr/>
        </p:nvSpPr>
        <p:spPr>
          <a:xfrm>
            <a:off x="7994470" y="5995851"/>
            <a:ext cx="4197530" cy="7576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সবাধীনতার রক্ষার শপথ</a:t>
            </a:r>
            <a:endParaRPr lang="en-US" sz="2400" dirty="0"/>
          </a:p>
        </p:txBody>
      </p:sp>
      <p:sp>
        <p:nvSpPr>
          <p:cNvPr id="19" name="Rounded Rectangle 18"/>
          <p:cNvSpPr/>
          <p:nvPr/>
        </p:nvSpPr>
        <p:spPr>
          <a:xfrm>
            <a:off x="4498847" y="6035040"/>
            <a:ext cx="3534809" cy="8229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এবারের সংগ্রাম</a:t>
            </a:r>
            <a:r>
              <a:rPr lang="en-US" dirty="0" smtClean="0"/>
              <a:t> </a:t>
            </a:r>
            <a:r>
              <a:rPr lang="en-US" dirty="0" err="1" smtClean="0"/>
              <a:t>স্বাধীনতার</a:t>
            </a:r>
            <a:r>
              <a:rPr lang="en-US" dirty="0" smtClean="0"/>
              <a:t> </a:t>
            </a:r>
            <a:r>
              <a:rPr lang="bn-IN" dirty="0" smtClean="0"/>
              <a:t>সংগ্রাম</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6503" y="783772"/>
            <a:ext cx="4023360" cy="515982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96833"/>
            <a:ext cx="4506686" cy="5159829"/>
          </a:xfrm>
          <a:prstGeom prst="rect">
            <a:avLst/>
          </a:prstGeom>
        </p:spPr>
      </p:pic>
    </p:spTree>
    <p:extLst>
      <p:ext uri="{BB962C8B-B14F-4D97-AF65-F5344CB8AC3E}">
        <p14:creationId xmlns:p14="http://schemas.microsoft.com/office/powerpoint/2010/main" val="779360171"/>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91440"/>
            <a:ext cx="12192000" cy="83602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4400" dirty="0" err="1" smtClean="0">
                <a:solidFill>
                  <a:srgbClr val="FF0000"/>
                </a:solidFill>
              </a:rPr>
              <a:t>আজকের</a:t>
            </a:r>
            <a:r>
              <a:rPr lang="en-US" sz="4400" dirty="0" smtClean="0">
                <a:solidFill>
                  <a:srgbClr val="FF0000"/>
                </a:solidFill>
              </a:rPr>
              <a:t> </a:t>
            </a:r>
            <a:r>
              <a:rPr lang="en-US" sz="4400" dirty="0" err="1" smtClean="0">
                <a:solidFill>
                  <a:srgbClr val="FF0000"/>
                </a:solidFill>
              </a:rPr>
              <a:t>পাঠ</a:t>
            </a:r>
            <a:endParaRPr lang="en-US" sz="4400" dirty="0">
              <a:solidFill>
                <a:srgbClr val="FF0000"/>
              </a:solidFill>
            </a:endParaRPr>
          </a:p>
        </p:txBody>
      </p:sp>
      <p:sp>
        <p:nvSpPr>
          <p:cNvPr id="7" name="Rounded Rectangle 6"/>
          <p:cNvSpPr/>
          <p:nvPr/>
        </p:nvSpPr>
        <p:spPr>
          <a:xfrm>
            <a:off x="4885509" y="1162594"/>
            <a:ext cx="6050715" cy="1580606"/>
          </a:xfrm>
          <a:prstGeom prst="roundRect">
            <a:avLst>
              <a:gd name="adj" fmla="val 5000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smtClean="0">
                <a:solidFill>
                  <a:schemeClr val="tx1"/>
                </a:solidFill>
              </a:rPr>
              <a:t>“</a:t>
            </a:r>
            <a:r>
              <a:rPr lang="en-US" sz="4400" dirty="0" err="1" smtClean="0">
                <a:solidFill>
                  <a:schemeClr val="tx1"/>
                </a:solidFill>
              </a:rPr>
              <a:t>এবারের</a:t>
            </a:r>
            <a:r>
              <a:rPr lang="en-US" sz="4400" dirty="0" smtClean="0">
                <a:solidFill>
                  <a:schemeClr val="tx1"/>
                </a:solidFill>
              </a:rPr>
              <a:t> </a:t>
            </a:r>
            <a:r>
              <a:rPr lang="en-US" sz="4400" dirty="0" err="1" smtClean="0">
                <a:solidFill>
                  <a:schemeClr val="tx1"/>
                </a:solidFill>
              </a:rPr>
              <a:t>সংগ্রাম</a:t>
            </a:r>
            <a:r>
              <a:rPr lang="en-US" sz="4400" dirty="0" smtClean="0">
                <a:solidFill>
                  <a:schemeClr val="tx1"/>
                </a:solidFill>
              </a:rPr>
              <a:t> </a:t>
            </a:r>
            <a:r>
              <a:rPr lang="en-US" sz="4400" dirty="0" err="1" smtClean="0">
                <a:solidFill>
                  <a:schemeClr val="tx1"/>
                </a:solidFill>
              </a:rPr>
              <a:t>স্বাধীনতার</a:t>
            </a:r>
            <a:r>
              <a:rPr lang="en-US" sz="4400" dirty="0" smtClean="0">
                <a:solidFill>
                  <a:schemeClr val="tx1"/>
                </a:solidFill>
              </a:rPr>
              <a:t> </a:t>
            </a:r>
            <a:r>
              <a:rPr lang="en-US" sz="4400" dirty="0" err="1" smtClean="0">
                <a:solidFill>
                  <a:schemeClr val="tx1"/>
                </a:solidFill>
              </a:rPr>
              <a:t>সংগ্রাম</a:t>
            </a:r>
            <a:r>
              <a:rPr lang="en-US" sz="4400" dirty="0" smtClean="0">
                <a:solidFill>
                  <a:schemeClr val="tx1"/>
                </a:solidFill>
              </a:rPr>
              <a:t>”</a:t>
            </a:r>
            <a:endParaRPr lang="en-US" sz="4400" dirty="0">
              <a:solidFill>
                <a:schemeClr val="tx1"/>
              </a:solidFill>
            </a:endParaRPr>
          </a:p>
        </p:txBody>
      </p:sp>
      <p:sp>
        <p:nvSpPr>
          <p:cNvPr id="8" name="Rounded Rectangle 7"/>
          <p:cNvSpPr/>
          <p:nvPr/>
        </p:nvSpPr>
        <p:spPr>
          <a:xfrm>
            <a:off x="5185954" y="3827418"/>
            <a:ext cx="5701502" cy="9405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শেখ মুজিবুর রহমান</a:t>
            </a:r>
            <a:endParaRPr lang="en-US" sz="3200"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962" y="1832341"/>
            <a:ext cx="3877056" cy="3963214"/>
          </a:xfrm>
          <a:prstGeom prst="ellipse">
            <a:avLst/>
          </a:prstGeom>
          <a:ln>
            <a:noFill/>
          </a:ln>
          <a:effectLst>
            <a:softEdge rad="112500"/>
          </a:effectLst>
        </p:spPr>
      </p:pic>
    </p:spTree>
    <p:extLst>
      <p:ext uri="{BB962C8B-B14F-4D97-AF65-F5344CB8AC3E}">
        <p14:creationId xmlns:p14="http://schemas.microsoft.com/office/powerpoint/2010/main" val="168753876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470262" y="316992"/>
            <a:ext cx="11247121" cy="719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শিখন ফল</a:t>
            </a:r>
            <a:endParaRPr lang="en-US" sz="3600" dirty="0"/>
          </a:p>
        </p:txBody>
      </p:sp>
      <p:sp>
        <p:nvSpPr>
          <p:cNvPr id="2" name="Rectangle 1"/>
          <p:cNvSpPr/>
          <p:nvPr/>
        </p:nvSpPr>
        <p:spPr>
          <a:xfrm>
            <a:off x="2416629" y="1384662"/>
            <a:ext cx="8033657" cy="38274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এই পাঠ শেষে শিক্ষার্থীরা ----------</a:t>
            </a:r>
          </a:p>
          <a:p>
            <a:pPr algn="ctr"/>
            <a:endParaRPr lang="bn-IN" dirty="0" smtClean="0"/>
          </a:p>
          <a:p>
            <a:pPr algn="ctr"/>
            <a:r>
              <a:rPr lang="bn-IN" dirty="0" smtClean="0"/>
              <a:t>১, লেখক পরিচিতি লিখতে ও বলতে পারবে।</a:t>
            </a:r>
          </a:p>
          <a:p>
            <a:pPr algn="ctr"/>
            <a:r>
              <a:rPr lang="bn-IN" dirty="0" smtClean="0"/>
              <a:t>২, নতুন শব্দের অর্থ লিখতে ও বলতে পারবে।</a:t>
            </a:r>
          </a:p>
          <a:p>
            <a:pPr algn="ctr"/>
            <a:r>
              <a:rPr lang="bn-IN" dirty="0" smtClean="0"/>
              <a:t>৩, পাকিস্তানি শাসকগোষ্ঠীর শোষণ-নির্যাতনের স্বরুপ ব্যাখ্যা করতে পারবে।                  </a:t>
            </a:r>
            <a:endParaRPr lang="en-US" dirty="0"/>
          </a:p>
        </p:txBody>
      </p:sp>
    </p:spTree>
    <p:extLst>
      <p:ext uri="{BB962C8B-B14F-4D97-AF65-F5344CB8AC3E}">
        <p14:creationId xmlns:p14="http://schemas.microsoft.com/office/powerpoint/2010/main" val="3371923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0" y="0"/>
            <a:ext cx="11978640" cy="101193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4000" dirty="0" err="1" smtClean="0">
                <a:solidFill>
                  <a:srgbClr val="FF0000"/>
                </a:solidFill>
              </a:rPr>
              <a:t>লেখক</a:t>
            </a:r>
            <a:r>
              <a:rPr lang="en-US" sz="4000" dirty="0" smtClean="0">
                <a:solidFill>
                  <a:srgbClr val="FF0000"/>
                </a:solidFill>
              </a:rPr>
              <a:t> </a:t>
            </a:r>
            <a:r>
              <a:rPr lang="en-US" sz="4000" dirty="0" err="1" smtClean="0">
                <a:solidFill>
                  <a:srgbClr val="FF0000"/>
                </a:solidFill>
              </a:rPr>
              <a:t>পরিচিতি</a:t>
            </a:r>
            <a:endParaRPr lang="en-US" sz="4000" dirty="0">
              <a:solidFill>
                <a:srgbClr val="FF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828" y="3019262"/>
            <a:ext cx="3066451" cy="3198658"/>
          </a:xfrm>
          <a:prstGeom prst="ellipse">
            <a:avLst/>
          </a:prstGeom>
          <a:ln>
            <a:noFill/>
          </a:ln>
          <a:effectLst>
            <a:softEdge rad="112500"/>
          </a:effectLst>
        </p:spPr>
      </p:pic>
      <p:sp>
        <p:nvSpPr>
          <p:cNvPr id="8" name="Rounded Rectangle 7"/>
          <p:cNvSpPr/>
          <p:nvPr/>
        </p:nvSpPr>
        <p:spPr>
          <a:xfrm>
            <a:off x="-1" y="1436914"/>
            <a:ext cx="4075611" cy="125751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2800" dirty="0" smtClean="0">
                <a:solidFill>
                  <a:schemeClr val="tx1"/>
                </a:solidFill>
              </a:rPr>
              <a:t>শেখ মুজিবুর রহমান</a:t>
            </a:r>
            <a:endParaRPr lang="en-US" sz="2800" dirty="0">
              <a:solidFill>
                <a:schemeClr val="tx1"/>
              </a:solidFill>
            </a:endParaRPr>
          </a:p>
        </p:txBody>
      </p:sp>
      <p:sp>
        <p:nvSpPr>
          <p:cNvPr id="9" name="Rounded Rectangle 8"/>
          <p:cNvSpPr/>
          <p:nvPr/>
        </p:nvSpPr>
        <p:spPr>
          <a:xfrm>
            <a:off x="3304903" y="966652"/>
            <a:ext cx="8887097" cy="901337"/>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bn-IN" sz="2400" dirty="0" smtClean="0">
                <a:solidFill>
                  <a:schemeClr val="tx1"/>
                </a:solidFill>
              </a:rPr>
              <a:t>জন্মঃ ১৯২০ খ্রিষ্টাব্দের ১৭ ই মার্চ গোপালগঞ্জ জেলার টুঙ্গিপাড়ায়</a:t>
            </a:r>
            <a:endParaRPr lang="en-US" sz="2400" dirty="0">
              <a:solidFill>
                <a:schemeClr val="tx1"/>
              </a:solidFill>
            </a:endParaRPr>
          </a:p>
        </p:txBody>
      </p:sp>
      <p:sp>
        <p:nvSpPr>
          <p:cNvPr id="10" name="Rounded Rectangle 9"/>
          <p:cNvSpPr/>
          <p:nvPr/>
        </p:nvSpPr>
        <p:spPr>
          <a:xfrm>
            <a:off x="4023360" y="2743200"/>
            <a:ext cx="7205472" cy="84908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bn-IN" sz="2400" dirty="0" smtClean="0"/>
              <a:t>পিতাঃ শেখ লুৎফর রহমান, মাতাঃ সায়েরা খাতুন </a:t>
            </a:r>
            <a:endParaRPr lang="en-US" sz="2400" dirty="0"/>
          </a:p>
        </p:txBody>
      </p:sp>
      <p:sp>
        <p:nvSpPr>
          <p:cNvPr id="11" name="Rounded Rectangle 10"/>
          <p:cNvSpPr/>
          <p:nvPr/>
        </p:nvSpPr>
        <p:spPr>
          <a:xfrm>
            <a:off x="3998976" y="3579223"/>
            <a:ext cx="7229856" cy="862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tx1"/>
                </a:solidFill>
              </a:rPr>
              <a:t>“</a:t>
            </a:r>
            <a:r>
              <a:rPr lang="bn-IN" sz="2400" dirty="0" smtClean="0">
                <a:solidFill>
                  <a:schemeClr val="tx1"/>
                </a:solidFill>
              </a:rPr>
              <a:t>বঙ্গবন্ধু” উপাধিতে ভূষিত হন  ১৯৬৯ সালে </a:t>
            </a:r>
            <a:endParaRPr lang="en-US" dirty="0">
              <a:solidFill>
                <a:schemeClr val="tx1"/>
              </a:solidFill>
            </a:endParaRPr>
          </a:p>
        </p:txBody>
      </p:sp>
      <p:sp>
        <p:nvSpPr>
          <p:cNvPr id="12" name="Rounded Rectangle 11"/>
          <p:cNvSpPr/>
          <p:nvPr/>
        </p:nvSpPr>
        <p:spPr>
          <a:xfrm>
            <a:off x="4047744" y="4437888"/>
            <a:ext cx="7181088" cy="9875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bn-IN" dirty="0" smtClean="0"/>
          </a:p>
          <a:p>
            <a:pPr algn="ctr"/>
            <a:endParaRPr lang="bn-IN" dirty="0"/>
          </a:p>
          <a:p>
            <a:pPr algn="ctr"/>
            <a:r>
              <a:rPr lang="bn-IN" sz="2400" dirty="0" smtClean="0"/>
              <a:t>মুক্তিযুদ্ধ কালে  বঙ্গবন্ধুর অনুপস্থিতিতে তাঁকে রাষ্ট্রপতি করে অস্থায়ী সরকার গঠন করা হয়।</a:t>
            </a:r>
          </a:p>
          <a:p>
            <a:pPr algn="ctr"/>
            <a:endParaRPr lang="bn-IN" dirty="0"/>
          </a:p>
          <a:p>
            <a:pPr algn="ctr"/>
            <a:endParaRPr lang="bn-IN" dirty="0" smtClean="0"/>
          </a:p>
        </p:txBody>
      </p:sp>
      <p:sp>
        <p:nvSpPr>
          <p:cNvPr id="13" name="Rounded Rectangle 12"/>
          <p:cNvSpPr/>
          <p:nvPr/>
        </p:nvSpPr>
        <p:spPr>
          <a:xfrm>
            <a:off x="4035552" y="5522976"/>
            <a:ext cx="7156704" cy="10972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400" dirty="0" smtClean="0">
                <a:solidFill>
                  <a:srgbClr val="FF0000"/>
                </a:solidFill>
              </a:rPr>
              <a:t>১৯৭৫ সালের ১৫ ই আগষ্ট সামরিক বাহিনীর কিছু বিপদ্গামী সদস্যের হাতে সপরিবারে নিহত হন।</a:t>
            </a:r>
            <a:endParaRPr lang="en-US" sz="2400" dirty="0">
              <a:solidFill>
                <a:srgbClr val="FF0000"/>
              </a:solidFill>
            </a:endParaRPr>
          </a:p>
        </p:txBody>
      </p:sp>
      <p:sp>
        <p:nvSpPr>
          <p:cNvPr id="14" name="Rounded Rectangle 13"/>
          <p:cNvSpPr/>
          <p:nvPr/>
        </p:nvSpPr>
        <p:spPr>
          <a:xfrm>
            <a:off x="4047744" y="1854927"/>
            <a:ext cx="7181088" cy="8882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bn-IN" sz="2400" dirty="0" smtClean="0"/>
              <a:t>বাংলাদেশ রাষ্ট্রের স্থপতি ও আমাদের জাতির পিতা</a:t>
            </a:r>
            <a:endParaRPr lang="en-US" sz="2400" dirty="0"/>
          </a:p>
        </p:txBody>
      </p:sp>
    </p:spTree>
    <p:extLst>
      <p:ext uri="{BB962C8B-B14F-4D97-AF65-F5344CB8AC3E}">
        <p14:creationId xmlns:p14="http://schemas.microsoft.com/office/powerpoint/2010/main" val="419291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down)">
                                      <p:cBhvr>
                                        <p:cTn id="43" dur="580">
                                          <p:stCondLst>
                                            <p:cond delay="0"/>
                                          </p:stCondLst>
                                        </p:cTn>
                                        <p:tgtEl>
                                          <p:spTgt spid="8"/>
                                        </p:tgtEl>
                                      </p:cBhvr>
                                    </p:animEffect>
                                    <p:anim calcmode="lin" valueType="num">
                                      <p:cBhvr>
                                        <p:cTn id="4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gtEl>
                                      </p:cBhvr>
                                      <p:to x="100000" y="60000"/>
                                    </p:animScale>
                                    <p:animScale>
                                      <p:cBhvr>
                                        <p:cTn id="50" dur="166" decel="50000">
                                          <p:stCondLst>
                                            <p:cond delay="676"/>
                                          </p:stCondLst>
                                        </p:cTn>
                                        <p:tgtEl>
                                          <p:spTgt spid="8"/>
                                        </p:tgtEl>
                                      </p:cBhvr>
                                      <p:to x="100000" y="100000"/>
                                    </p:animScale>
                                    <p:animScale>
                                      <p:cBhvr>
                                        <p:cTn id="51" dur="26">
                                          <p:stCondLst>
                                            <p:cond delay="1312"/>
                                          </p:stCondLst>
                                        </p:cTn>
                                        <p:tgtEl>
                                          <p:spTgt spid="8"/>
                                        </p:tgtEl>
                                      </p:cBhvr>
                                      <p:to x="100000" y="80000"/>
                                    </p:animScale>
                                    <p:animScale>
                                      <p:cBhvr>
                                        <p:cTn id="52" dur="166" decel="50000">
                                          <p:stCondLst>
                                            <p:cond delay="1338"/>
                                          </p:stCondLst>
                                        </p:cTn>
                                        <p:tgtEl>
                                          <p:spTgt spid="8"/>
                                        </p:tgtEl>
                                      </p:cBhvr>
                                      <p:to x="100000" y="100000"/>
                                    </p:animScale>
                                    <p:animScale>
                                      <p:cBhvr>
                                        <p:cTn id="53" dur="26">
                                          <p:stCondLst>
                                            <p:cond delay="1642"/>
                                          </p:stCondLst>
                                        </p:cTn>
                                        <p:tgtEl>
                                          <p:spTgt spid="8"/>
                                        </p:tgtEl>
                                      </p:cBhvr>
                                      <p:to x="100000" y="90000"/>
                                    </p:animScale>
                                    <p:animScale>
                                      <p:cBhvr>
                                        <p:cTn id="54" dur="166" decel="50000">
                                          <p:stCondLst>
                                            <p:cond delay="1668"/>
                                          </p:stCondLst>
                                        </p:cTn>
                                        <p:tgtEl>
                                          <p:spTgt spid="8"/>
                                        </p:tgtEl>
                                      </p:cBhvr>
                                      <p:to x="100000" y="100000"/>
                                    </p:animScale>
                                    <p:animScale>
                                      <p:cBhvr>
                                        <p:cTn id="55" dur="26">
                                          <p:stCondLst>
                                            <p:cond delay="1808"/>
                                          </p:stCondLst>
                                        </p:cTn>
                                        <p:tgtEl>
                                          <p:spTgt spid="8"/>
                                        </p:tgtEl>
                                      </p:cBhvr>
                                      <p:to x="100000" y="95000"/>
                                    </p:animScale>
                                    <p:animScale>
                                      <p:cBhvr>
                                        <p:cTn id="56" dur="166" decel="50000">
                                          <p:stCondLst>
                                            <p:cond delay="1834"/>
                                          </p:stCondLst>
                                        </p:cTn>
                                        <p:tgtEl>
                                          <p:spTgt spid="8"/>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down)">
                                      <p:cBhvr>
                                        <p:cTn id="61" dur="580">
                                          <p:stCondLst>
                                            <p:cond delay="0"/>
                                          </p:stCondLst>
                                        </p:cTn>
                                        <p:tgtEl>
                                          <p:spTgt spid="9"/>
                                        </p:tgtEl>
                                      </p:cBhvr>
                                    </p:animEffect>
                                    <p:anim calcmode="lin" valueType="num">
                                      <p:cBhvr>
                                        <p:cTn id="6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7" dur="26">
                                          <p:stCondLst>
                                            <p:cond delay="650"/>
                                          </p:stCondLst>
                                        </p:cTn>
                                        <p:tgtEl>
                                          <p:spTgt spid="9"/>
                                        </p:tgtEl>
                                      </p:cBhvr>
                                      <p:to x="100000" y="60000"/>
                                    </p:animScale>
                                    <p:animScale>
                                      <p:cBhvr>
                                        <p:cTn id="68" dur="166" decel="50000">
                                          <p:stCondLst>
                                            <p:cond delay="676"/>
                                          </p:stCondLst>
                                        </p:cTn>
                                        <p:tgtEl>
                                          <p:spTgt spid="9"/>
                                        </p:tgtEl>
                                      </p:cBhvr>
                                      <p:to x="100000" y="100000"/>
                                    </p:animScale>
                                    <p:animScale>
                                      <p:cBhvr>
                                        <p:cTn id="69" dur="26">
                                          <p:stCondLst>
                                            <p:cond delay="1312"/>
                                          </p:stCondLst>
                                        </p:cTn>
                                        <p:tgtEl>
                                          <p:spTgt spid="9"/>
                                        </p:tgtEl>
                                      </p:cBhvr>
                                      <p:to x="100000" y="80000"/>
                                    </p:animScale>
                                    <p:animScale>
                                      <p:cBhvr>
                                        <p:cTn id="70" dur="166" decel="50000">
                                          <p:stCondLst>
                                            <p:cond delay="1338"/>
                                          </p:stCondLst>
                                        </p:cTn>
                                        <p:tgtEl>
                                          <p:spTgt spid="9"/>
                                        </p:tgtEl>
                                      </p:cBhvr>
                                      <p:to x="100000" y="100000"/>
                                    </p:animScale>
                                    <p:animScale>
                                      <p:cBhvr>
                                        <p:cTn id="71" dur="26">
                                          <p:stCondLst>
                                            <p:cond delay="1642"/>
                                          </p:stCondLst>
                                        </p:cTn>
                                        <p:tgtEl>
                                          <p:spTgt spid="9"/>
                                        </p:tgtEl>
                                      </p:cBhvr>
                                      <p:to x="100000" y="90000"/>
                                    </p:animScale>
                                    <p:animScale>
                                      <p:cBhvr>
                                        <p:cTn id="72" dur="166" decel="50000">
                                          <p:stCondLst>
                                            <p:cond delay="1668"/>
                                          </p:stCondLst>
                                        </p:cTn>
                                        <p:tgtEl>
                                          <p:spTgt spid="9"/>
                                        </p:tgtEl>
                                      </p:cBhvr>
                                      <p:to x="100000" y="100000"/>
                                    </p:animScale>
                                    <p:animScale>
                                      <p:cBhvr>
                                        <p:cTn id="73" dur="26">
                                          <p:stCondLst>
                                            <p:cond delay="1808"/>
                                          </p:stCondLst>
                                        </p:cTn>
                                        <p:tgtEl>
                                          <p:spTgt spid="9"/>
                                        </p:tgtEl>
                                      </p:cBhvr>
                                      <p:to x="100000" y="95000"/>
                                    </p:animScale>
                                    <p:animScale>
                                      <p:cBhvr>
                                        <p:cTn id="74" dur="166" decel="50000">
                                          <p:stCondLst>
                                            <p:cond delay="1834"/>
                                          </p:stCondLst>
                                        </p:cTn>
                                        <p:tgtEl>
                                          <p:spTgt spid="9"/>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down)">
                                      <p:cBhvr>
                                        <p:cTn id="79" dur="580">
                                          <p:stCondLst>
                                            <p:cond delay="0"/>
                                          </p:stCondLst>
                                        </p:cTn>
                                        <p:tgtEl>
                                          <p:spTgt spid="14"/>
                                        </p:tgtEl>
                                      </p:cBhvr>
                                    </p:animEffect>
                                    <p:anim calcmode="lin" valueType="num">
                                      <p:cBhvr>
                                        <p:cTn id="8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5" dur="26">
                                          <p:stCondLst>
                                            <p:cond delay="650"/>
                                          </p:stCondLst>
                                        </p:cTn>
                                        <p:tgtEl>
                                          <p:spTgt spid="14"/>
                                        </p:tgtEl>
                                      </p:cBhvr>
                                      <p:to x="100000" y="60000"/>
                                    </p:animScale>
                                    <p:animScale>
                                      <p:cBhvr>
                                        <p:cTn id="86" dur="166" decel="50000">
                                          <p:stCondLst>
                                            <p:cond delay="676"/>
                                          </p:stCondLst>
                                        </p:cTn>
                                        <p:tgtEl>
                                          <p:spTgt spid="14"/>
                                        </p:tgtEl>
                                      </p:cBhvr>
                                      <p:to x="100000" y="100000"/>
                                    </p:animScale>
                                    <p:animScale>
                                      <p:cBhvr>
                                        <p:cTn id="87" dur="26">
                                          <p:stCondLst>
                                            <p:cond delay="1312"/>
                                          </p:stCondLst>
                                        </p:cTn>
                                        <p:tgtEl>
                                          <p:spTgt spid="14"/>
                                        </p:tgtEl>
                                      </p:cBhvr>
                                      <p:to x="100000" y="80000"/>
                                    </p:animScale>
                                    <p:animScale>
                                      <p:cBhvr>
                                        <p:cTn id="88" dur="166" decel="50000">
                                          <p:stCondLst>
                                            <p:cond delay="1338"/>
                                          </p:stCondLst>
                                        </p:cTn>
                                        <p:tgtEl>
                                          <p:spTgt spid="14"/>
                                        </p:tgtEl>
                                      </p:cBhvr>
                                      <p:to x="100000" y="100000"/>
                                    </p:animScale>
                                    <p:animScale>
                                      <p:cBhvr>
                                        <p:cTn id="89" dur="26">
                                          <p:stCondLst>
                                            <p:cond delay="1642"/>
                                          </p:stCondLst>
                                        </p:cTn>
                                        <p:tgtEl>
                                          <p:spTgt spid="14"/>
                                        </p:tgtEl>
                                      </p:cBhvr>
                                      <p:to x="100000" y="90000"/>
                                    </p:animScale>
                                    <p:animScale>
                                      <p:cBhvr>
                                        <p:cTn id="90" dur="166" decel="50000">
                                          <p:stCondLst>
                                            <p:cond delay="1668"/>
                                          </p:stCondLst>
                                        </p:cTn>
                                        <p:tgtEl>
                                          <p:spTgt spid="14"/>
                                        </p:tgtEl>
                                      </p:cBhvr>
                                      <p:to x="100000" y="100000"/>
                                    </p:animScale>
                                    <p:animScale>
                                      <p:cBhvr>
                                        <p:cTn id="91" dur="26">
                                          <p:stCondLst>
                                            <p:cond delay="1808"/>
                                          </p:stCondLst>
                                        </p:cTn>
                                        <p:tgtEl>
                                          <p:spTgt spid="14"/>
                                        </p:tgtEl>
                                      </p:cBhvr>
                                      <p:to x="100000" y="95000"/>
                                    </p:animScale>
                                    <p:animScale>
                                      <p:cBhvr>
                                        <p:cTn id="92" dur="166" decel="50000">
                                          <p:stCondLst>
                                            <p:cond delay="1834"/>
                                          </p:stCondLst>
                                        </p:cTn>
                                        <p:tgtEl>
                                          <p:spTgt spid="14"/>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0"/>
                                        </p:tgtEl>
                                        <p:attrNameLst>
                                          <p:attrName>style.visibility</p:attrName>
                                        </p:attrNameLst>
                                      </p:cBhvr>
                                      <p:to>
                                        <p:strVal val="visible"/>
                                      </p:to>
                                    </p:set>
                                    <p:animEffect transition="in" filter="wipe(down)">
                                      <p:cBhvr>
                                        <p:cTn id="97" dur="580">
                                          <p:stCondLst>
                                            <p:cond delay="0"/>
                                          </p:stCondLst>
                                        </p:cTn>
                                        <p:tgtEl>
                                          <p:spTgt spid="10"/>
                                        </p:tgtEl>
                                      </p:cBhvr>
                                    </p:animEffect>
                                    <p:anim calcmode="lin" valueType="num">
                                      <p:cBhvr>
                                        <p:cTn id="9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3" dur="26">
                                          <p:stCondLst>
                                            <p:cond delay="650"/>
                                          </p:stCondLst>
                                        </p:cTn>
                                        <p:tgtEl>
                                          <p:spTgt spid="10"/>
                                        </p:tgtEl>
                                      </p:cBhvr>
                                      <p:to x="100000" y="60000"/>
                                    </p:animScale>
                                    <p:animScale>
                                      <p:cBhvr>
                                        <p:cTn id="104" dur="166" decel="50000">
                                          <p:stCondLst>
                                            <p:cond delay="676"/>
                                          </p:stCondLst>
                                        </p:cTn>
                                        <p:tgtEl>
                                          <p:spTgt spid="10"/>
                                        </p:tgtEl>
                                      </p:cBhvr>
                                      <p:to x="100000" y="100000"/>
                                    </p:animScale>
                                    <p:animScale>
                                      <p:cBhvr>
                                        <p:cTn id="105" dur="26">
                                          <p:stCondLst>
                                            <p:cond delay="1312"/>
                                          </p:stCondLst>
                                        </p:cTn>
                                        <p:tgtEl>
                                          <p:spTgt spid="10"/>
                                        </p:tgtEl>
                                      </p:cBhvr>
                                      <p:to x="100000" y="80000"/>
                                    </p:animScale>
                                    <p:animScale>
                                      <p:cBhvr>
                                        <p:cTn id="106" dur="166" decel="50000">
                                          <p:stCondLst>
                                            <p:cond delay="1338"/>
                                          </p:stCondLst>
                                        </p:cTn>
                                        <p:tgtEl>
                                          <p:spTgt spid="10"/>
                                        </p:tgtEl>
                                      </p:cBhvr>
                                      <p:to x="100000" y="100000"/>
                                    </p:animScale>
                                    <p:animScale>
                                      <p:cBhvr>
                                        <p:cTn id="107" dur="26">
                                          <p:stCondLst>
                                            <p:cond delay="1642"/>
                                          </p:stCondLst>
                                        </p:cTn>
                                        <p:tgtEl>
                                          <p:spTgt spid="10"/>
                                        </p:tgtEl>
                                      </p:cBhvr>
                                      <p:to x="100000" y="90000"/>
                                    </p:animScale>
                                    <p:animScale>
                                      <p:cBhvr>
                                        <p:cTn id="108" dur="166" decel="50000">
                                          <p:stCondLst>
                                            <p:cond delay="1668"/>
                                          </p:stCondLst>
                                        </p:cTn>
                                        <p:tgtEl>
                                          <p:spTgt spid="10"/>
                                        </p:tgtEl>
                                      </p:cBhvr>
                                      <p:to x="100000" y="100000"/>
                                    </p:animScale>
                                    <p:animScale>
                                      <p:cBhvr>
                                        <p:cTn id="109" dur="26">
                                          <p:stCondLst>
                                            <p:cond delay="1808"/>
                                          </p:stCondLst>
                                        </p:cTn>
                                        <p:tgtEl>
                                          <p:spTgt spid="10"/>
                                        </p:tgtEl>
                                      </p:cBhvr>
                                      <p:to x="100000" y="95000"/>
                                    </p:animScale>
                                    <p:animScale>
                                      <p:cBhvr>
                                        <p:cTn id="110" dur="166" decel="50000">
                                          <p:stCondLst>
                                            <p:cond delay="1834"/>
                                          </p:stCondLst>
                                        </p:cTn>
                                        <p:tgtEl>
                                          <p:spTgt spid="10"/>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down)">
                                      <p:cBhvr>
                                        <p:cTn id="115" dur="580">
                                          <p:stCondLst>
                                            <p:cond delay="0"/>
                                          </p:stCondLst>
                                        </p:cTn>
                                        <p:tgtEl>
                                          <p:spTgt spid="11"/>
                                        </p:tgtEl>
                                      </p:cBhvr>
                                    </p:animEffect>
                                    <p:anim calcmode="lin" valueType="num">
                                      <p:cBhvr>
                                        <p:cTn id="1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
                                        </p:tgtEl>
                                      </p:cBhvr>
                                      <p:to x="100000" y="60000"/>
                                    </p:animScale>
                                    <p:animScale>
                                      <p:cBhvr>
                                        <p:cTn id="122" dur="166" decel="50000">
                                          <p:stCondLst>
                                            <p:cond delay="676"/>
                                          </p:stCondLst>
                                        </p:cTn>
                                        <p:tgtEl>
                                          <p:spTgt spid="11"/>
                                        </p:tgtEl>
                                      </p:cBhvr>
                                      <p:to x="100000" y="100000"/>
                                    </p:animScale>
                                    <p:animScale>
                                      <p:cBhvr>
                                        <p:cTn id="123" dur="26">
                                          <p:stCondLst>
                                            <p:cond delay="1312"/>
                                          </p:stCondLst>
                                        </p:cTn>
                                        <p:tgtEl>
                                          <p:spTgt spid="11"/>
                                        </p:tgtEl>
                                      </p:cBhvr>
                                      <p:to x="100000" y="80000"/>
                                    </p:animScale>
                                    <p:animScale>
                                      <p:cBhvr>
                                        <p:cTn id="124" dur="166" decel="50000">
                                          <p:stCondLst>
                                            <p:cond delay="1338"/>
                                          </p:stCondLst>
                                        </p:cTn>
                                        <p:tgtEl>
                                          <p:spTgt spid="11"/>
                                        </p:tgtEl>
                                      </p:cBhvr>
                                      <p:to x="100000" y="100000"/>
                                    </p:animScale>
                                    <p:animScale>
                                      <p:cBhvr>
                                        <p:cTn id="125" dur="26">
                                          <p:stCondLst>
                                            <p:cond delay="1642"/>
                                          </p:stCondLst>
                                        </p:cTn>
                                        <p:tgtEl>
                                          <p:spTgt spid="11"/>
                                        </p:tgtEl>
                                      </p:cBhvr>
                                      <p:to x="100000" y="90000"/>
                                    </p:animScale>
                                    <p:animScale>
                                      <p:cBhvr>
                                        <p:cTn id="126" dur="166" decel="50000">
                                          <p:stCondLst>
                                            <p:cond delay="1668"/>
                                          </p:stCondLst>
                                        </p:cTn>
                                        <p:tgtEl>
                                          <p:spTgt spid="11"/>
                                        </p:tgtEl>
                                      </p:cBhvr>
                                      <p:to x="100000" y="100000"/>
                                    </p:animScale>
                                    <p:animScale>
                                      <p:cBhvr>
                                        <p:cTn id="127" dur="26">
                                          <p:stCondLst>
                                            <p:cond delay="1808"/>
                                          </p:stCondLst>
                                        </p:cTn>
                                        <p:tgtEl>
                                          <p:spTgt spid="11"/>
                                        </p:tgtEl>
                                      </p:cBhvr>
                                      <p:to x="100000" y="95000"/>
                                    </p:animScale>
                                    <p:animScale>
                                      <p:cBhvr>
                                        <p:cTn id="128" dur="166" decel="50000">
                                          <p:stCondLst>
                                            <p:cond delay="1834"/>
                                          </p:stCondLst>
                                        </p:cTn>
                                        <p:tgtEl>
                                          <p:spTgt spid="11"/>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2"/>
                                        </p:tgtEl>
                                        <p:attrNameLst>
                                          <p:attrName>style.visibility</p:attrName>
                                        </p:attrNameLst>
                                      </p:cBhvr>
                                      <p:to>
                                        <p:strVal val="visible"/>
                                      </p:to>
                                    </p:set>
                                    <p:animEffect transition="in" filter="wipe(down)">
                                      <p:cBhvr>
                                        <p:cTn id="133" dur="580">
                                          <p:stCondLst>
                                            <p:cond delay="0"/>
                                          </p:stCondLst>
                                        </p:cTn>
                                        <p:tgtEl>
                                          <p:spTgt spid="12"/>
                                        </p:tgtEl>
                                      </p:cBhvr>
                                    </p:animEffect>
                                    <p:anim calcmode="lin" valueType="num">
                                      <p:cBhvr>
                                        <p:cTn id="13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9" dur="26">
                                          <p:stCondLst>
                                            <p:cond delay="650"/>
                                          </p:stCondLst>
                                        </p:cTn>
                                        <p:tgtEl>
                                          <p:spTgt spid="12"/>
                                        </p:tgtEl>
                                      </p:cBhvr>
                                      <p:to x="100000" y="60000"/>
                                    </p:animScale>
                                    <p:animScale>
                                      <p:cBhvr>
                                        <p:cTn id="140" dur="166" decel="50000">
                                          <p:stCondLst>
                                            <p:cond delay="676"/>
                                          </p:stCondLst>
                                        </p:cTn>
                                        <p:tgtEl>
                                          <p:spTgt spid="12"/>
                                        </p:tgtEl>
                                      </p:cBhvr>
                                      <p:to x="100000" y="100000"/>
                                    </p:animScale>
                                    <p:animScale>
                                      <p:cBhvr>
                                        <p:cTn id="141" dur="26">
                                          <p:stCondLst>
                                            <p:cond delay="1312"/>
                                          </p:stCondLst>
                                        </p:cTn>
                                        <p:tgtEl>
                                          <p:spTgt spid="12"/>
                                        </p:tgtEl>
                                      </p:cBhvr>
                                      <p:to x="100000" y="80000"/>
                                    </p:animScale>
                                    <p:animScale>
                                      <p:cBhvr>
                                        <p:cTn id="142" dur="166" decel="50000">
                                          <p:stCondLst>
                                            <p:cond delay="1338"/>
                                          </p:stCondLst>
                                        </p:cTn>
                                        <p:tgtEl>
                                          <p:spTgt spid="12"/>
                                        </p:tgtEl>
                                      </p:cBhvr>
                                      <p:to x="100000" y="100000"/>
                                    </p:animScale>
                                    <p:animScale>
                                      <p:cBhvr>
                                        <p:cTn id="143" dur="26">
                                          <p:stCondLst>
                                            <p:cond delay="1642"/>
                                          </p:stCondLst>
                                        </p:cTn>
                                        <p:tgtEl>
                                          <p:spTgt spid="12"/>
                                        </p:tgtEl>
                                      </p:cBhvr>
                                      <p:to x="100000" y="90000"/>
                                    </p:animScale>
                                    <p:animScale>
                                      <p:cBhvr>
                                        <p:cTn id="144" dur="166" decel="50000">
                                          <p:stCondLst>
                                            <p:cond delay="1668"/>
                                          </p:stCondLst>
                                        </p:cTn>
                                        <p:tgtEl>
                                          <p:spTgt spid="12"/>
                                        </p:tgtEl>
                                      </p:cBhvr>
                                      <p:to x="100000" y="100000"/>
                                    </p:animScale>
                                    <p:animScale>
                                      <p:cBhvr>
                                        <p:cTn id="145" dur="26">
                                          <p:stCondLst>
                                            <p:cond delay="1808"/>
                                          </p:stCondLst>
                                        </p:cTn>
                                        <p:tgtEl>
                                          <p:spTgt spid="12"/>
                                        </p:tgtEl>
                                      </p:cBhvr>
                                      <p:to x="100000" y="95000"/>
                                    </p:animScale>
                                    <p:animScale>
                                      <p:cBhvr>
                                        <p:cTn id="146" dur="166" decel="50000">
                                          <p:stCondLst>
                                            <p:cond delay="1834"/>
                                          </p:stCondLst>
                                        </p:cTn>
                                        <p:tgtEl>
                                          <p:spTgt spid="12"/>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50" y="0"/>
            <a:ext cx="12139749"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bn-IN" sz="4800" dirty="0" smtClean="0">
                <a:solidFill>
                  <a:schemeClr val="tx1"/>
                </a:solidFill>
              </a:rPr>
              <a:t>একক কাজ  </a:t>
            </a:r>
            <a:endParaRPr lang="en-US" sz="4800" dirty="0">
              <a:solidFill>
                <a:schemeClr val="tx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513" y="927462"/>
            <a:ext cx="4715691" cy="5930538"/>
          </a:xfrm>
          <a:prstGeom prst="rect">
            <a:avLst/>
          </a:prstGeom>
        </p:spPr>
      </p:pic>
      <p:sp>
        <p:nvSpPr>
          <p:cNvPr id="7" name="Rectangle 6"/>
          <p:cNvSpPr/>
          <p:nvPr/>
        </p:nvSpPr>
        <p:spPr>
          <a:xfrm>
            <a:off x="0" y="1110343"/>
            <a:ext cx="7458891" cy="6139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জ্ঞানমূলক প্রশ্ন, সময় = ৩ মিঃ     </a:t>
            </a:r>
            <a:endParaRPr lang="en-US" dirty="0"/>
          </a:p>
        </p:txBody>
      </p:sp>
      <p:sp>
        <p:nvSpPr>
          <p:cNvPr id="8" name="Rectangle 7"/>
          <p:cNvSpPr/>
          <p:nvPr/>
        </p:nvSpPr>
        <p:spPr>
          <a:xfrm>
            <a:off x="-117566" y="1719942"/>
            <a:ext cx="7628709" cy="1323703"/>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bn-IN" sz="2800" dirty="0" smtClean="0">
                <a:solidFill>
                  <a:schemeClr val="tx1"/>
                </a:solidFill>
              </a:rPr>
              <a:t>১, হাজার বছরের শ্রেষ্ঠ বাঙালির নাম কী ?</a:t>
            </a:r>
          </a:p>
          <a:p>
            <a:pPr algn="ctr"/>
            <a:r>
              <a:rPr lang="bn-IN" sz="2800" dirty="0" smtClean="0">
                <a:solidFill>
                  <a:schemeClr val="tx1"/>
                </a:solidFill>
              </a:rPr>
              <a:t>২, স্বাধীন বাংলার স্থপতিকে ?    </a:t>
            </a:r>
            <a:endParaRPr lang="en-US" sz="2800" dirty="0">
              <a:solidFill>
                <a:schemeClr val="tx1"/>
              </a:solidFill>
            </a:endParaRPr>
          </a:p>
        </p:txBody>
      </p:sp>
    </p:spTree>
    <p:extLst>
      <p:ext uri="{BB962C8B-B14F-4D97-AF65-F5344CB8AC3E}">
        <p14:creationId xmlns:p14="http://schemas.microsoft.com/office/powerpoint/2010/main" val="361520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5682343" y="432216"/>
            <a:ext cx="6230984" cy="2232607"/>
          </a:xfrm>
          <a:prstGeom prst="downArrow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rgbClr val="FF0000"/>
                </a:solidFill>
                <a:latin typeface="NikoshBAN" panose="02000000000000000000" pitchFamily="2" charset="0"/>
                <a:cs typeface="NikoshBAN" panose="02000000000000000000" pitchFamily="2" charset="0"/>
              </a:rPr>
              <a:t>আদর্শ </a:t>
            </a:r>
            <a:r>
              <a:rPr lang="bn-IN" sz="5400" dirty="0">
                <a:solidFill>
                  <a:srgbClr val="FF0000"/>
                </a:solidFill>
                <a:latin typeface="NikoshBAN" panose="02000000000000000000" pitchFamily="2" charset="0"/>
                <a:cs typeface="NikoshBAN" panose="02000000000000000000" pitchFamily="2" charset="0"/>
              </a:rPr>
              <a:t>পাঠ</a:t>
            </a:r>
            <a:endParaRPr lang="en-US" sz="5400" dirty="0">
              <a:solidFill>
                <a:srgbClr val="FF0000"/>
              </a:solidFill>
              <a:latin typeface="NikoshBAN" panose="02000000000000000000" pitchFamily="2" charset="0"/>
              <a:cs typeface="NikoshBAN" panose="02000000000000000000" pitchFamily="2" charset="0"/>
            </a:endParaRPr>
          </a:p>
        </p:txBody>
      </p:sp>
      <p:sp>
        <p:nvSpPr>
          <p:cNvPr id="5" name="Up Arrow Callout 4"/>
          <p:cNvSpPr/>
          <p:nvPr/>
        </p:nvSpPr>
        <p:spPr>
          <a:xfrm>
            <a:off x="130630" y="4323806"/>
            <a:ext cx="5316581" cy="2000794"/>
          </a:xfrm>
          <a:prstGeom prst="upArrow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a:solidFill>
                  <a:srgbClr val="002060"/>
                </a:solidFill>
                <a:latin typeface="NikoshBAN" panose="02000000000000000000" pitchFamily="2" charset="0"/>
                <a:cs typeface="NikoshBAN" panose="02000000000000000000" pitchFamily="2" charset="0"/>
              </a:rPr>
              <a:t>সরব পাঠ</a:t>
            </a:r>
            <a:endParaRPr lang="en-US" sz="5400" dirty="0">
              <a:solidFill>
                <a:srgbClr val="00206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7" y="418012"/>
            <a:ext cx="5146766" cy="292607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7028" y="2721156"/>
            <a:ext cx="6453051" cy="3714750"/>
          </a:xfrm>
          <a:prstGeom prst="rect">
            <a:avLst/>
          </a:prstGeom>
        </p:spPr>
      </p:pic>
    </p:spTree>
    <p:extLst>
      <p:ext uri="{BB962C8B-B14F-4D97-AF65-F5344CB8AC3E}">
        <p14:creationId xmlns:p14="http://schemas.microsoft.com/office/powerpoint/2010/main" val="47359393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579</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NikoshBAN</vt:lpstr>
      <vt:lpstr>Nirmala UI</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বাড়ির কাজ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41</cp:revision>
  <dcterms:created xsi:type="dcterms:W3CDTF">2019-12-10T10:24:29Z</dcterms:created>
  <dcterms:modified xsi:type="dcterms:W3CDTF">2019-12-11T17:29:51Z</dcterms:modified>
</cp:coreProperties>
</file>