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2" r:id="rId6"/>
    <p:sldId id="264" r:id="rId7"/>
    <p:sldId id="274" r:id="rId8"/>
    <p:sldId id="263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1807E-AD4C-4B9E-8D4E-B1931CDE538A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B060AE-15CB-4372-8A12-938C0B764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060AE-15CB-4372-8A12-938C0B76421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ros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133600"/>
            <a:ext cx="8001000" cy="4419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1143000" y="-360878"/>
            <a:ext cx="5867400" cy="186204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115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1066800" y="304800"/>
            <a:ext cx="6400800" cy="132343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কাজঃ</a:t>
            </a:r>
            <a:endParaRPr lang="en-US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981200"/>
            <a:ext cx="8153400" cy="46166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 পুকুরের দৈর্ঘ ৬০ মি, এবং প্রস্থ ৪০ মি। পুকুরের পাড়ের বিস্তার ৩ মি, হলে  পুকরের পাড়ের ক্ষেত্রফল কত নির্ণয় করতে হবে ।</a:t>
            </a:r>
          </a:p>
          <a:p>
            <a:endParaRPr lang="bn-BD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037" y="2057400"/>
            <a:ext cx="6781800" cy="4800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19200" y="70009"/>
            <a:ext cx="5181600" cy="221599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1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685800"/>
            <a:ext cx="6553200" cy="221599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13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পরিচয়</a:t>
            </a:r>
            <a:endParaRPr lang="en-US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035105"/>
            <a:ext cx="4191000" cy="452431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হাবিল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আহমেদ</a:t>
            </a:r>
            <a:b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সহকারী শিক্ষক 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</a:t>
            </a:r>
            <a:b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আশুজিয়া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জে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এন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সি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প্রতিষ্ঠান</a:t>
            </a:r>
            <a:b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কেন্দুয়া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নেত্রকোনা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b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endParaRPr lang="en-US" sz="3600" dirty="0">
              <a:solidFill>
                <a:srgbClr val="002060"/>
              </a:solidFill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090FCE-8CFD-47C8-9ADD-C68BFE8C23BA}"/>
              </a:ext>
            </a:extLst>
          </p:cNvPr>
          <p:cNvSpPr txBox="1"/>
          <p:nvPr/>
        </p:nvSpPr>
        <p:spPr>
          <a:xfrm>
            <a:off x="4495800" y="3124200"/>
            <a:ext cx="4191000" cy="12003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সপ্তম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বিষয়-গণিত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0" y="2286000"/>
            <a:ext cx="7467600" cy="38100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1219200" y="2667000"/>
            <a:ext cx="6400800" cy="2895600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19200" y="1066800"/>
            <a:ext cx="1524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447800" y="3810000"/>
            <a:ext cx="1524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543800" y="3810000"/>
            <a:ext cx="1524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0" y="990600"/>
            <a:ext cx="1524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91000" y="3810000"/>
            <a:ext cx="1524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7391400" y="1066800"/>
            <a:ext cx="19812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loud 12"/>
          <p:cNvSpPr/>
          <p:nvPr/>
        </p:nvSpPr>
        <p:spPr>
          <a:xfrm>
            <a:off x="6629400" y="381000"/>
            <a:ext cx="1600200" cy="1600200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loud 14"/>
          <p:cNvSpPr/>
          <p:nvPr/>
        </p:nvSpPr>
        <p:spPr>
          <a:xfrm>
            <a:off x="457200" y="304800"/>
            <a:ext cx="1600200" cy="1600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loud 15"/>
          <p:cNvSpPr/>
          <p:nvPr/>
        </p:nvSpPr>
        <p:spPr>
          <a:xfrm>
            <a:off x="3429000" y="3124200"/>
            <a:ext cx="1600200" cy="1600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loud 16"/>
          <p:cNvSpPr/>
          <p:nvPr/>
        </p:nvSpPr>
        <p:spPr>
          <a:xfrm>
            <a:off x="762000" y="3200400"/>
            <a:ext cx="1600200" cy="1600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loud 17"/>
          <p:cNvSpPr/>
          <p:nvPr/>
        </p:nvSpPr>
        <p:spPr>
          <a:xfrm>
            <a:off x="3429000" y="3124200"/>
            <a:ext cx="1600200" cy="1600200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loud 18"/>
          <p:cNvSpPr/>
          <p:nvPr/>
        </p:nvSpPr>
        <p:spPr>
          <a:xfrm>
            <a:off x="6705600" y="3352800"/>
            <a:ext cx="1600200" cy="1600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loud 21"/>
          <p:cNvSpPr/>
          <p:nvPr/>
        </p:nvSpPr>
        <p:spPr>
          <a:xfrm>
            <a:off x="457200" y="304800"/>
            <a:ext cx="1600200" cy="1600200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loud 22"/>
          <p:cNvSpPr/>
          <p:nvPr/>
        </p:nvSpPr>
        <p:spPr>
          <a:xfrm>
            <a:off x="6705600" y="3352800"/>
            <a:ext cx="1600200" cy="1600200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loud 23"/>
          <p:cNvSpPr/>
          <p:nvPr/>
        </p:nvSpPr>
        <p:spPr>
          <a:xfrm>
            <a:off x="3124200" y="381000"/>
            <a:ext cx="1600200" cy="1600200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loud 24"/>
          <p:cNvSpPr/>
          <p:nvPr/>
        </p:nvSpPr>
        <p:spPr>
          <a:xfrm>
            <a:off x="762000" y="3200400"/>
            <a:ext cx="1600200" cy="1600200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324600" y="2568714"/>
            <a:ext cx="1295400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৩২মিঃ</a:t>
            </a:r>
            <a:endParaRPr lang="en-US" sz="40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248400" y="4854714"/>
            <a:ext cx="1371600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২৪মিঃ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67000" y="54864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রাস্তা ২মিঃ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86000" y="2677180"/>
            <a:ext cx="762000" cy="52322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endParaRPr lang="en-US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 rot="16200000">
            <a:off x="8050143" y="5208657"/>
            <a:ext cx="914400" cy="707886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প্রস্থ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Right Arrow 30"/>
          <p:cNvSpPr/>
          <p:nvPr/>
        </p:nvSpPr>
        <p:spPr>
          <a:xfrm>
            <a:off x="304800" y="2590800"/>
            <a:ext cx="1371600" cy="6096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7010400" y="1676400"/>
            <a:ext cx="609600" cy="10668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164812" y="3593812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রাস্তা ২ মিঃ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124200" y="6054804"/>
            <a:ext cx="2514600" cy="76944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বাগান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458200" cy="15696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BD" sz="9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 ফলঃ</a:t>
            </a:r>
            <a:endParaRPr lang="en-US" sz="9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286000"/>
            <a:ext cx="8382000" cy="2895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b="1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এই অধ্যায়ে শিক্ষার্থীরা ------</a:t>
            </a:r>
          </a:p>
          <a:p>
            <a:r>
              <a:rPr lang="bn-BD" sz="3600" b="1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১। চিত্র থেকে বাগানের  দৈর্ঘ্য ও প্রস্থ চিহ্নিত করতে পারবে।</a:t>
            </a:r>
          </a:p>
          <a:p>
            <a:r>
              <a:rPr lang="bn-BD" sz="3600" b="1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২। আয়তক্ষেত্রের ক্ষেত্রফলের সূত্র নির্ণয় করতে পারবে।</a:t>
            </a:r>
          </a:p>
          <a:p>
            <a:r>
              <a:rPr lang="bn-BD" sz="3600" b="1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৩। ঊক্ত বাগানের রাস্তার ক্ষেত্রফল বের করতে পারবে।</a:t>
            </a:r>
          </a:p>
          <a:p>
            <a:endParaRPr lang="en-US" sz="3600" b="1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3733800"/>
            <a:ext cx="5105400" cy="2743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600200" y="2895600"/>
            <a:ext cx="152400" cy="1219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4953000"/>
            <a:ext cx="152400" cy="1219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76600" y="4953000"/>
            <a:ext cx="152400" cy="1219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38800" y="4953000"/>
            <a:ext cx="152400" cy="1219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76600" y="3048000"/>
            <a:ext cx="152400" cy="1219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638800" y="3048000"/>
            <a:ext cx="152400" cy="1219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loud 10"/>
          <p:cNvSpPr/>
          <p:nvPr/>
        </p:nvSpPr>
        <p:spPr>
          <a:xfrm>
            <a:off x="990600" y="2514600"/>
            <a:ext cx="1219200" cy="9144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loud 11"/>
          <p:cNvSpPr/>
          <p:nvPr/>
        </p:nvSpPr>
        <p:spPr>
          <a:xfrm>
            <a:off x="5105400" y="4572000"/>
            <a:ext cx="1219200" cy="9144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loud 12"/>
          <p:cNvSpPr/>
          <p:nvPr/>
        </p:nvSpPr>
        <p:spPr>
          <a:xfrm>
            <a:off x="1066800" y="4648200"/>
            <a:ext cx="1219200" cy="9144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loud 13"/>
          <p:cNvSpPr/>
          <p:nvPr/>
        </p:nvSpPr>
        <p:spPr>
          <a:xfrm>
            <a:off x="2590800" y="4648200"/>
            <a:ext cx="1219200" cy="9144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loud 14"/>
          <p:cNvSpPr/>
          <p:nvPr/>
        </p:nvSpPr>
        <p:spPr>
          <a:xfrm>
            <a:off x="2743200" y="2743200"/>
            <a:ext cx="1219200" cy="9144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loud 15"/>
          <p:cNvSpPr/>
          <p:nvPr/>
        </p:nvSpPr>
        <p:spPr>
          <a:xfrm>
            <a:off x="5029200" y="2667000"/>
            <a:ext cx="1219200" cy="9144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533400" y="3276600"/>
            <a:ext cx="990600" cy="3810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6400800" y="2743200"/>
            <a:ext cx="381000" cy="9144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934200" y="3200400"/>
            <a:ext cx="91440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endParaRPr lang="en-US" sz="40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24600" y="6324600"/>
            <a:ext cx="91440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প্রস্থ</a:t>
            </a:r>
            <a:endParaRPr lang="en-US" sz="40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14400" y="1295400"/>
            <a:ext cx="6172200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chemeClr val="accent6">
                    <a:lumMod val="50000"/>
                  </a:schemeClr>
                </a:solidFill>
              </a:rPr>
              <a:t>বাগানের </a:t>
            </a:r>
            <a:r>
              <a:rPr lang="bn-BD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ক্ষেত্রফল=৩২×২৪=৭৬৮</a:t>
            </a:r>
            <a:r>
              <a:rPr lang="bn-BD" sz="3200" dirty="0">
                <a:solidFill>
                  <a:schemeClr val="accent6">
                    <a:lumMod val="50000"/>
                  </a:schemeClr>
                </a:solidFill>
              </a:rPr>
              <a:t> বর্গমি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1524000" y="3200400"/>
            <a:ext cx="5257800" cy="2819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8600" y="268069"/>
            <a:ext cx="7772400" cy="646331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রাস্তাবাদে বাগানের দৈর্ঘ্য=(৩২-২×২)মিঃ=২৮মিঃ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044714"/>
            <a:ext cx="7924800" cy="707886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রাস্তাবাদে বাগানের প্রস্থ=(</a:t>
            </a:r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২৪-২×২)মিঃ=২০মিঃ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05600" y="3483114"/>
            <a:ext cx="144780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b="1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৩২মিঃ</a:t>
            </a:r>
            <a:endParaRPr lang="en-US" b="1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91200" y="6096000"/>
            <a:ext cx="137160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২৪মিঃ</a:t>
            </a:r>
            <a:endParaRPr lang="en-US" sz="40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4800" y="1853625"/>
            <a:ext cx="7696200" cy="58477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রাস্তাবাদে বাগানের ক্ষেত্রফল=(২৮×২০)বর্গমিঃ=৫৬০বর্গমিঃ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7400" y="3505200"/>
            <a:ext cx="4267200" cy="2286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962150" y="2895600"/>
            <a:ext cx="1524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loud 11"/>
          <p:cNvSpPr/>
          <p:nvPr/>
        </p:nvSpPr>
        <p:spPr>
          <a:xfrm>
            <a:off x="1600200" y="2667000"/>
            <a:ext cx="990600" cy="5334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133600" y="5257800"/>
            <a:ext cx="1524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019800" y="5276850"/>
            <a:ext cx="1524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886200" y="5257800"/>
            <a:ext cx="1524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loud 20"/>
          <p:cNvSpPr/>
          <p:nvPr/>
        </p:nvSpPr>
        <p:spPr>
          <a:xfrm>
            <a:off x="1828800" y="5105400"/>
            <a:ext cx="990600" cy="5334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loud 23"/>
          <p:cNvSpPr/>
          <p:nvPr/>
        </p:nvSpPr>
        <p:spPr>
          <a:xfrm>
            <a:off x="3505200" y="5105400"/>
            <a:ext cx="990600" cy="5334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943600" y="2990850"/>
            <a:ext cx="152400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loud 31"/>
          <p:cNvSpPr/>
          <p:nvPr/>
        </p:nvSpPr>
        <p:spPr>
          <a:xfrm>
            <a:off x="5562600" y="2667000"/>
            <a:ext cx="990600" cy="5334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Cloud 36"/>
          <p:cNvSpPr/>
          <p:nvPr/>
        </p:nvSpPr>
        <p:spPr>
          <a:xfrm>
            <a:off x="5638800" y="5200650"/>
            <a:ext cx="990600" cy="5334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Down Arrow 39"/>
          <p:cNvSpPr/>
          <p:nvPr/>
        </p:nvSpPr>
        <p:spPr>
          <a:xfrm>
            <a:off x="5943600" y="3810000"/>
            <a:ext cx="304800" cy="5334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1981200" y="3657600"/>
            <a:ext cx="914400" cy="3810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962400" y="3124200"/>
            <a:ext cx="152400" cy="609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loud 41"/>
          <p:cNvSpPr/>
          <p:nvPr/>
        </p:nvSpPr>
        <p:spPr>
          <a:xfrm>
            <a:off x="3581400" y="2743200"/>
            <a:ext cx="990600" cy="3810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971800" y="6172200"/>
            <a:ext cx="14478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বাগান</a:t>
            </a:r>
            <a:endParaRPr lang="en-US" b="1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248400" y="3962400"/>
            <a:ext cx="45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>
                <a:latin typeface="NikoshBAN" pitchFamily="2" charset="0"/>
                <a:cs typeface="NikoshBAN" pitchFamily="2" charset="0"/>
              </a:rPr>
              <a:t>২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48200" y="2886670"/>
            <a:ext cx="83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29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2209800"/>
            <a:ext cx="6705600" cy="3505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905000" y="2667000"/>
            <a:ext cx="5334000" cy="2590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114800" y="52578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রাস্তা ২মি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4800" y="22098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রাস্তা ২মি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762000" y="1524000"/>
            <a:ext cx="1143000" cy="685800"/>
          </a:xfrm>
          <a:prstGeom prst="rightArrow">
            <a:avLst>
              <a:gd name="adj1" fmla="val 43333"/>
              <a:gd name="adj2" fmla="val 50000"/>
            </a:avLst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endParaRPr lang="en-US" sz="24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48600" y="1600200"/>
            <a:ext cx="1143000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৩২মি</a:t>
            </a:r>
            <a:endParaRPr lang="en-US" sz="36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304800" y="1981200"/>
            <a:ext cx="609600" cy="1066800"/>
          </a:xfrm>
          <a:prstGeom prst="down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প্রস্থ</a:t>
            </a:r>
            <a:endParaRPr lang="en-US" sz="36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6781800" y="26670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629400" y="4796135"/>
            <a:ext cx="762000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২০মি</a:t>
            </a:r>
            <a:endParaRPr lang="en-US" sz="2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057400" y="2895600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172200" y="2895600"/>
            <a:ext cx="762000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C00000"/>
                </a:solidFill>
              </a:rPr>
              <a:t>২৮মি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" y="685800"/>
            <a:ext cx="8991600" cy="76944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রাস্তার ক্ষেত্রফল=(৭৬৮-৫৬০) বর্গমিঃ=২০৮বর্গমিঃ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" y="5562600"/>
            <a:ext cx="838200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২৪মি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-2.22222E-6 L 0.63333 0.0055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3.33333E-6 -4.44444E-6 L 3.33333E-6 0.44445 " pathEditMode="relative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6.66667E-6 -2.22222E-6 L 6.66667E-6 0.24445 " pathEditMode="relative" ptsTypes="A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6.66667E-6 4.44444E-6 L 0.40001 4.44444E-6 " pathEditMode="relative" ptsTypes="AA">
                                      <p:cBhvr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609600" y="3017460"/>
            <a:ext cx="8001000" cy="1938992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একটি আয়তকার বাগানের দৈর্ঘ্য ৪০মি, এবং প্রস্থ ৩০ মি। এর ভিতরে ১ মি চওড়া একটি রাস্তা আছে। রাস্তাটির ক্ষেত্রফল নির্ণয় কর।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1314271"/>
            <a:ext cx="7620000" cy="120032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solidFill>
                  <a:schemeClr val="accent2"/>
                </a:solidFill>
                <a:effectLst/>
                <a:latin typeface="NikoshBAN" pitchFamily="2" charset="0"/>
                <a:cs typeface="NikoshBAN" pitchFamily="2" charset="0"/>
              </a:rPr>
              <a:t>দলীয় কাজঃ</a:t>
            </a:r>
            <a:endParaRPr lang="en-US" sz="7200" dirty="0">
              <a:solidFill>
                <a:schemeClr val="accent2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6781800" y="1905000"/>
            <a:ext cx="228600" cy="2057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762000" y="1219200"/>
            <a:ext cx="9144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Down Arrow 10"/>
          <p:cNvSpPr/>
          <p:nvPr/>
        </p:nvSpPr>
        <p:spPr>
          <a:xfrm rot="527368">
            <a:off x="7162388" y="814738"/>
            <a:ext cx="773498" cy="10830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প্রস্থ</a:t>
            </a:r>
            <a:endParaRPr lang="en-US" sz="36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5103674"/>
            <a:ext cx="9144000" cy="175432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54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ক্ষেত্র এবং ক্ষেত্রফল কাকে বলে?</a:t>
            </a:r>
          </a:p>
          <a:p>
            <a:r>
              <a:rPr lang="bn-BD" sz="54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আয়তক্ষেত্রের ক্ষেত্রফল নির্ণয়ের সূত্রটি বল ।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Parallelogram 8"/>
          <p:cNvSpPr/>
          <p:nvPr/>
        </p:nvSpPr>
        <p:spPr>
          <a:xfrm>
            <a:off x="990600" y="1828800"/>
            <a:ext cx="6019800" cy="2362200"/>
          </a:xfrm>
          <a:prstGeom prst="parallelogram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96000" y="4114800"/>
            <a:ext cx="228600" cy="609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990600" y="4114800"/>
            <a:ext cx="228600" cy="609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38400" y="127337"/>
            <a:ext cx="2895600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48400" y="1143000"/>
            <a:ext cx="914400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endParaRPr lang="en-US" sz="28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48400" y="4245114"/>
            <a:ext cx="762000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প্রস্থ</a:t>
            </a:r>
            <a:endParaRPr lang="en-US" sz="40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1345</TotalTime>
  <Words>184</Words>
  <Application>Microsoft Office PowerPoint</Application>
  <PresentationFormat>On-screen Show (4:3)</PresentationFormat>
  <Paragraphs>49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DOEL</dc:creator>
  <cp:lastModifiedBy>DOEL</cp:lastModifiedBy>
  <cp:revision>346</cp:revision>
  <dcterms:created xsi:type="dcterms:W3CDTF">2006-08-16T00:00:00Z</dcterms:created>
  <dcterms:modified xsi:type="dcterms:W3CDTF">2019-09-20T03:44:13Z</dcterms:modified>
</cp:coreProperties>
</file>