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59" r:id="rId3"/>
    <p:sldId id="263" r:id="rId4"/>
    <p:sldId id="282" r:id="rId5"/>
    <p:sldId id="261" r:id="rId6"/>
    <p:sldId id="262" r:id="rId7"/>
    <p:sldId id="281" r:id="rId8"/>
    <p:sldId id="277" r:id="rId9"/>
    <p:sldId id="264" r:id="rId10"/>
    <p:sldId id="269" r:id="rId11"/>
    <p:sldId id="271" r:id="rId12"/>
    <p:sldId id="270" r:id="rId13"/>
    <p:sldId id="272" r:id="rId14"/>
    <p:sldId id="273" r:id="rId15"/>
    <p:sldId id="275" r:id="rId16"/>
    <p:sldId id="265" r:id="rId17"/>
    <p:sldId id="278" r:id="rId18"/>
    <p:sldId id="279" r:id="rId19"/>
    <p:sldId id="267" r:id="rId20"/>
    <p:sldId id="26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1600" y="76200"/>
            <a:ext cx="11988800" cy="6705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752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263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7320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256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903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772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302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8427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0831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36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761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6083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66" y="104503"/>
            <a:ext cx="11939451" cy="663593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29937" y="2037805"/>
            <a:ext cx="9914708" cy="209005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>
                <a:gd name="adj" fmla="val 51332"/>
              </a:avLst>
            </a:prstTxWarp>
            <a:spAutoFit/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54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cs typeface="NikoshBAN" pitchFamily="2" charset="0"/>
              </a:rPr>
              <a:t>শিক্ষার্থী</a:t>
            </a:r>
            <a:r>
              <a:rPr lang="en-US" sz="54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cs typeface="NikoshBAN" pitchFamily="2" charset="0"/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cs typeface="NikoshBAN" pitchFamily="2" charset="0"/>
              </a:rPr>
              <a:t>বন্ধুরা</a:t>
            </a:r>
            <a:r>
              <a:rPr lang="bn-BD" sz="54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cs typeface="NikoshBAN" pitchFamily="2" charset="0"/>
              </a:rPr>
              <a:t> তোমাদের অনেক শুভেচ্ছা</a:t>
            </a:r>
            <a:endParaRPr lang="en-US" sz="5400" b="1" cap="all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00B05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12700" stA="28000" endPos="45000" dist="1000" dir="5400000" sy="-100000" algn="bl" rotWithShape="0"/>
              </a:effectLst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22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4197" y="1293907"/>
            <a:ext cx="3239589" cy="130560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i="1" dirty="0" smtClean="0"/>
              <a:t>চিরশিশু</a:t>
            </a:r>
            <a:endParaRPr lang="en-US" sz="3600" b="1" i="1" dirty="0"/>
          </a:p>
        </p:txBody>
      </p:sp>
      <p:sp>
        <p:nvSpPr>
          <p:cNvPr id="3" name="Rectangle 2"/>
          <p:cNvSpPr/>
          <p:nvPr/>
        </p:nvSpPr>
        <p:spPr>
          <a:xfrm>
            <a:off x="352694" y="3892732"/>
            <a:ext cx="3239589" cy="125372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i="1" dirty="0" smtClean="0"/>
              <a:t>সোনাধান</a:t>
            </a:r>
            <a:endParaRPr lang="en-US" sz="3600" b="1" i="1" dirty="0"/>
          </a:p>
        </p:txBody>
      </p:sp>
      <p:sp>
        <p:nvSpPr>
          <p:cNvPr id="4" name="Rectangle 3"/>
          <p:cNvSpPr/>
          <p:nvPr/>
        </p:nvSpPr>
        <p:spPr>
          <a:xfrm>
            <a:off x="7550332" y="1136469"/>
            <a:ext cx="4323804" cy="131612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i="1" dirty="0" smtClean="0"/>
              <a:t>চিরকাল যে শিশুর মতো সহজ</a:t>
            </a:r>
            <a:endParaRPr lang="en-US" sz="3200" b="1" i="1" dirty="0"/>
          </a:p>
        </p:txBody>
      </p:sp>
      <p:sp>
        <p:nvSpPr>
          <p:cNvPr id="5" name="Rectangle 4"/>
          <p:cNvSpPr/>
          <p:nvPr/>
        </p:nvSpPr>
        <p:spPr>
          <a:xfrm>
            <a:off x="7550332" y="3892732"/>
            <a:ext cx="4323805" cy="14036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i="1" dirty="0" smtClean="0"/>
              <a:t>পাকা ধান</a:t>
            </a:r>
            <a:r>
              <a:rPr lang="bn-IN" sz="3200" b="1" i="1" dirty="0"/>
              <a:t>সোনালি রঙের </a:t>
            </a:r>
            <a:endParaRPr lang="en-US" sz="3200" b="1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486" y="3482306"/>
            <a:ext cx="3174274" cy="23959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5611" y="574766"/>
            <a:ext cx="3148149" cy="26778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6948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6811" y="4271554"/>
            <a:ext cx="8595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i="1" dirty="0" smtClean="0"/>
              <a:t>সবুজ শ্যামল বনভূমি মাঠ নদীতীর বালুচর</a:t>
            </a:r>
          </a:p>
          <a:p>
            <a:r>
              <a:rPr lang="bn-IN" sz="3200" b="1" i="1" dirty="0" smtClean="0"/>
              <a:t>সবখানে আছে বঙ্গবন্ধু শেখ মুজিবের  ঘর।</a:t>
            </a:r>
            <a:endParaRPr lang="en-US" sz="3200" b="1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63" y="927464"/>
            <a:ext cx="3157673" cy="2808513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421" y="927464"/>
            <a:ext cx="3298643" cy="2808514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5397" y="836023"/>
            <a:ext cx="3206774" cy="3069771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51810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7097" y="4114800"/>
            <a:ext cx="99930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i="1" dirty="0" smtClean="0"/>
              <a:t>সোনার দেশের মাঠে মাঠে ফলে সোনাধান রাশি রাশি</a:t>
            </a:r>
          </a:p>
          <a:p>
            <a:r>
              <a:rPr lang="bn-IN" sz="3200" b="1" i="1" dirty="0" smtClean="0"/>
              <a:t>ফসলের হাসি দেখে মনে হয় শেখ মুজিবের  হাসি। </a:t>
            </a:r>
            <a:endParaRPr lang="en-US" sz="32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1267" r="3113"/>
          <a:stretch/>
        </p:blipFill>
        <p:spPr>
          <a:xfrm>
            <a:off x="522515" y="574357"/>
            <a:ext cx="3252652" cy="3017929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6175" y="574358"/>
            <a:ext cx="3248841" cy="3017928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5203" y="574357"/>
            <a:ext cx="3374980" cy="3017929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417208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0423" y="4376057"/>
            <a:ext cx="97579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i="1" dirty="0" smtClean="0"/>
              <a:t>শিশুর মধুর হাসিতে  যখন ভরে বাঙালির ঘর</a:t>
            </a:r>
          </a:p>
          <a:p>
            <a:r>
              <a:rPr lang="bn-IN" sz="3200" b="1" i="1" dirty="0" smtClean="0"/>
              <a:t>মনে  হয় যেন শিশু হয়ে হাসে চিরশিশু  মুজিবুর।</a:t>
            </a:r>
            <a:endParaRPr lang="en-US" sz="3200" b="1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1837" y="574765"/>
            <a:ext cx="3694883" cy="3200399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950" y="574766"/>
            <a:ext cx="3657600" cy="3200399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2315" y="633547"/>
            <a:ext cx="3616508" cy="3141618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9194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3039" y="4428309"/>
            <a:ext cx="93791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i="1" dirty="0" smtClean="0"/>
              <a:t>আমরা বাঙালি যতদিন বেচেঁ রইব এ বাংলায়</a:t>
            </a:r>
            <a:endParaRPr lang="bn-IN" sz="2800" b="1" i="1" dirty="0"/>
          </a:p>
          <a:p>
            <a:r>
              <a:rPr lang="bn-IN" sz="2800" b="1" i="1" dirty="0" smtClean="0"/>
              <a:t>স্বাধীন বাংলা ডাকবে ঃমুজিব আয় ঘরে ফিরে আয়।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04" y="647696"/>
            <a:ext cx="5355772" cy="3033306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9818" y="624294"/>
            <a:ext cx="4694056" cy="3056708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62778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683725" y="365760"/>
            <a:ext cx="3500845" cy="77070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3600" b="1" i="1" dirty="0">
                <a:solidFill>
                  <a:prstClr val="black"/>
                </a:solidFill>
              </a:rPr>
              <a:t>জেনে নিই</a:t>
            </a:r>
            <a:endParaRPr lang="en-US" sz="3600" b="1" i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9634" y="4180113"/>
            <a:ext cx="113124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bn-IN" sz="28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বঙ্গ </a:t>
            </a:r>
            <a:r>
              <a:rPr lang="bn-IN" sz="28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  </a:t>
            </a:r>
            <a:r>
              <a:rPr lang="bn-IN" sz="28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শেখ মুজিবুর </a:t>
            </a:r>
            <a:r>
              <a:rPr lang="bn-IN" sz="28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রহমানের জন্ম ১৯২০ খ্রিঃ ১৭ই মার্চ  গোপালগঞ্জ  জেলার  টুঙ্গিপাড়া গ্রামে। ছাত্রজীবন থেকেই  তিনি রাজনীতি ও দেশব্রতে যুক্ত হন।১৯৪৭ সাল থেকে ১৯৭১ সাল  পর্যন্ত  পাকিস্তানী হানাদারদের  শাসন-শোষণ, হত্যা, নির্যাতনের  বিরুদ্ধে </a:t>
            </a:r>
            <a:r>
              <a:rPr lang="bn-IN" sz="2800" b="1" i="1">
                <a:latin typeface="NikoshBAN" panose="02000000000000000000" pitchFamily="2" charset="0"/>
                <a:cs typeface="NikoshBAN" panose="02000000000000000000" pitchFamily="2" charset="0"/>
              </a:rPr>
              <a:t>বঙ্গ </a:t>
            </a:r>
            <a:r>
              <a:rPr lang="bn-IN" sz="2800" b="1" i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বন্ধুর </a:t>
            </a:r>
            <a:r>
              <a:rPr lang="bn-IN" sz="2800" b="1" i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নেতৃত্বই  জাতিকে  স্বাধীনতার দিকে এগিয়ে  নিয়ে যায়</a:t>
            </a:r>
            <a:r>
              <a:rPr lang="bn-IN" sz="2800" b="1" i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i="1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34" y="655026"/>
            <a:ext cx="3161210" cy="32799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3394" y="655026"/>
            <a:ext cx="4088675" cy="327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96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445130" y="380604"/>
            <a:ext cx="4821382" cy="1122218"/>
          </a:xfrm>
          <a:prstGeom prst="ellipse">
            <a:avLst/>
          </a:prstGeom>
          <a:noFill/>
          <a:ln w="762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ushBan"/>
                <a:ea typeface="+mn-ea"/>
              </a:rPr>
              <a:t>দলগত</a:t>
            </a:r>
            <a:r>
              <a:rPr kumimoji="0" lang="en-US" sz="44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ushBan"/>
                <a:ea typeface="+mn-ea"/>
              </a:rPr>
              <a:t> </a:t>
            </a:r>
            <a:r>
              <a:rPr kumimoji="0" lang="en-US" sz="4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ushBan"/>
                <a:ea typeface="+mn-ea"/>
              </a:rPr>
              <a:t>কাজ</a:t>
            </a:r>
            <a:endParaRPr kumimoji="0" lang="en-US" sz="44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ushBan"/>
              <a:ea typeface="+mn-e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40982" y="498765"/>
            <a:ext cx="2105890" cy="568036"/>
          </a:xfrm>
          <a:prstGeom prst="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ushBan"/>
                <a:ea typeface="+mn-ea"/>
              </a:rPr>
              <a:t>সময়ঃ ১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ushBan"/>
                <a:ea typeface="+mn-ea"/>
              </a:rPr>
              <a:t>0</a:t>
            </a:r>
            <a:r>
              <a:rPr kumimoji="0" lang="bn-IN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ushBan"/>
                <a:ea typeface="+mn-ea"/>
              </a:rPr>
              <a:t> মিনিট</a:t>
            </a:r>
            <a:endParaRPr kumimoji="0" lang="en-US" sz="20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ushBan"/>
              <a:ea typeface="+mn-e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5465" y="1166948"/>
            <a:ext cx="3417162" cy="27693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91886" y="3940628"/>
            <a:ext cx="103535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i="1" dirty="0" smtClean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</a:rPr>
              <a:t>“বাংলার মানুষ, প্রকৃতি, আকাশ-বাতাশ  সব জায়গাতেই বঙ্গবন্ধু বিরাজমান”।</a:t>
            </a:r>
            <a:endParaRPr lang="en-US" sz="4000" b="1" i="1" dirty="0">
              <a:ln>
                <a:solidFill>
                  <a:srgbClr val="C00000"/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16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713018" y="318655"/>
            <a:ext cx="4696691" cy="573973"/>
          </a:xfrm>
          <a:prstGeom prst="ellipse">
            <a:avLst/>
          </a:prstGeom>
          <a:noFill/>
          <a:ln w="762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ushBan"/>
                <a:ea typeface="+mn-ea"/>
                <a:cs typeface="+mn-cs"/>
              </a:rPr>
              <a:t>মূল্যায়ন</a:t>
            </a:r>
            <a:endParaRPr kumimoji="0" lang="en-US" sz="3600" b="1" i="1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ushBan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1684" y="1117566"/>
            <a:ext cx="9783288" cy="810491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১.</a:t>
            </a:r>
            <a:r>
              <a:rPr kumimoji="0" lang="bn-IN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 রোকনুজ্জামান খান কত সালে জন্ম গ্রহণ করেণ?</a:t>
            </a:r>
            <a:endParaRPr kumimoji="0" lang="en-US" sz="3200" b="0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1684" y="2755674"/>
            <a:ext cx="40386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(ক) </a:t>
            </a:r>
            <a:r>
              <a:rPr kumimoji="0" lang="bn-IN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১৯২০ সালে</a:t>
            </a:r>
            <a:endParaRPr kumimoji="0" lang="en-US" sz="3200" b="0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82046" y="2728391"/>
            <a:ext cx="38862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(খ) </a:t>
            </a:r>
            <a:r>
              <a:rPr kumimoji="0" lang="bn-IN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১৯২৫ সালে</a:t>
            </a:r>
            <a:endParaRPr kumimoji="0" lang="en-US" sz="3200" b="0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1684" y="3441474"/>
            <a:ext cx="40386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(গ) </a:t>
            </a:r>
            <a:r>
              <a:rPr kumimoji="0" lang="bn-IN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১৯২২ সালে</a:t>
            </a:r>
            <a:endParaRPr kumimoji="0" lang="en-US" sz="3200" b="0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82046" y="3394596"/>
            <a:ext cx="38862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(ঘ) </a:t>
            </a:r>
            <a:r>
              <a:rPr kumimoji="0" lang="bn-IN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১৯১৮ সালে</a:t>
            </a:r>
            <a:endParaRPr kumimoji="0" lang="en-US" sz="3200" b="0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548943" y="2546669"/>
            <a:ext cx="666206" cy="66620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684" y="2003854"/>
            <a:ext cx="4296888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সঠিক উত্তরে ক্লিক করি।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4093" y="4075319"/>
            <a:ext cx="9783288" cy="810491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২. রোকনুজ্জামান খান  কী নামে পরিচিত?</a:t>
            </a:r>
            <a:endParaRPr kumimoji="0" lang="en-US" sz="3200" b="0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1684" y="5125944"/>
            <a:ext cx="40386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(ক) </a:t>
            </a:r>
            <a:r>
              <a:rPr kumimoji="0" lang="bn-IN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দাদা ভাই</a:t>
            </a:r>
            <a:endParaRPr kumimoji="0" lang="en-US" sz="3200" b="0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82046" y="5160894"/>
            <a:ext cx="38862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(খ) </a:t>
            </a:r>
            <a:r>
              <a:rPr kumimoji="0" lang="bn-IN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বড় ভাই</a:t>
            </a:r>
            <a:endParaRPr kumimoji="0" lang="en-US" sz="3200" b="0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1684" y="5873977"/>
            <a:ext cx="40386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(গ) </a:t>
            </a:r>
            <a:r>
              <a:rPr kumimoji="0" lang="bn-IN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দাদু ভাই</a:t>
            </a:r>
            <a:endParaRPr kumimoji="0" lang="en-US" sz="3200" b="0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82046" y="5827099"/>
            <a:ext cx="38862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(ঘ) </a:t>
            </a:r>
            <a:r>
              <a:rPr kumimoji="0" lang="bn-IN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রাঙা ভাই</a:t>
            </a:r>
            <a:endParaRPr kumimoji="0" lang="en-US" sz="3200" b="0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68581" y="5062455"/>
            <a:ext cx="666206" cy="66620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69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66727" y="375444"/>
            <a:ext cx="9783288" cy="810491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৩</a:t>
            </a:r>
            <a:r>
              <a:rPr kumimoji="0" lang="bn-BD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.</a:t>
            </a:r>
            <a:r>
              <a:rPr kumimoji="0" lang="bn-IN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 স্বাধীন বাংলা চিরকাল কাকে ডাকবে?</a:t>
            </a:r>
            <a:endParaRPr kumimoji="0" lang="en-US" sz="3200" b="0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3435" y="3662940"/>
            <a:ext cx="10742177" cy="810491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৪. ‘</a:t>
            </a:r>
            <a:r>
              <a:rPr kumimoji="0" lang="bn-IN" sz="32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ushBan"/>
                <a:ea typeface="+mn-ea"/>
                <a:cs typeface="+mn-cs"/>
              </a:rPr>
              <a:t>খোকন  </a:t>
            </a:r>
            <a:r>
              <a:rPr kumimoji="0" lang="bn-IN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ushBan"/>
                <a:ea typeface="+mn-ea"/>
                <a:cs typeface="+mn-cs"/>
              </a:rPr>
              <a:t>খোকন ডাক পাড়ি’ </a:t>
            </a:r>
            <a:r>
              <a:rPr kumimoji="0" lang="bn-IN" sz="32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ushBan"/>
                <a:ea typeface="+mn-ea"/>
                <a:cs typeface="+mn-cs"/>
              </a:rPr>
              <a:t>তাঁর কি ধরনের রচনা</a:t>
            </a:r>
            <a:r>
              <a:rPr kumimoji="0" lang="bn-IN" sz="3200" b="0" i="0" u="none" strike="noStrike" kern="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NikoshBAN" pitchFamily="2" charset="0"/>
              </a:rPr>
              <a:t>?</a:t>
            </a:r>
            <a:endParaRPr kumimoji="0" lang="en-US" sz="3200" b="0" i="0" u="none" strike="noStrike" kern="0" cap="none" spc="0" normalizeH="0" baseline="0" noProof="0" dirty="0" smtClean="0">
              <a:ln>
                <a:solidFill>
                  <a:srgbClr val="000000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6727" y="1574902"/>
            <a:ext cx="3485322" cy="5300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(ক)মুক্তিযোদ্ধাকে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33857" y="2684840"/>
            <a:ext cx="3485322" cy="5300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(ঘ)ভাষা-সৈনিকদের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6727" y="2610679"/>
            <a:ext cx="3485322" cy="5300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(গ)ভাষা শহিদদের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33857" y="1695225"/>
            <a:ext cx="3485322" cy="5300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(খ)শেখ মুজিবকে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97570" y="4909016"/>
            <a:ext cx="3485322" cy="5300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(</a:t>
            </a:r>
            <a:r>
              <a:rPr kumimoji="0" lang="bn-IN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ক)  কবিতা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05579" y="6055200"/>
            <a:ext cx="3485322" cy="5300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(ঘ)  অনুবাদ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97570" y="5944793"/>
            <a:ext cx="3485322" cy="5300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(গ) গল্প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05579" y="5084755"/>
            <a:ext cx="3485322" cy="5300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(খ) ছড়া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280240">
            <a:off x="6192067" y="1680599"/>
            <a:ext cx="666206" cy="66620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 rot="280240">
            <a:off x="6200782" y="5045036"/>
            <a:ext cx="666206" cy="67213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78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379024" y="794942"/>
            <a:ext cx="5278581" cy="900545"/>
          </a:xfrm>
          <a:prstGeom prst="ellipse">
            <a:avLst/>
          </a:prstGeom>
          <a:noFill/>
          <a:ln w="762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ushBan"/>
                <a:ea typeface="+mn-ea"/>
              </a:rPr>
              <a:t>বাড়ির</a:t>
            </a:r>
            <a:r>
              <a:rPr kumimoji="0" lang="en-US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ushBan"/>
                <a:ea typeface="+mn-ea"/>
              </a:rPr>
              <a:t>  </a:t>
            </a:r>
            <a:r>
              <a:rPr kumimoji="0" lang="en-US" sz="4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ushBan"/>
                <a:ea typeface="+mn-ea"/>
              </a:rPr>
              <a:t>কাজ</a:t>
            </a:r>
            <a:endParaRPr kumimoji="0" lang="en-US" sz="4000" b="1" i="1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ushBan"/>
              <a:ea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3100" y="805487"/>
            <a:ext cx="3653654" cy="28516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26570" y="3996772"/>
            <a:ext cx="10371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i="1" dirty="0" smtClean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</a:rPr>
              <a:t>“মুজিবের উপস্থিতি সবার মাঝে”- এই বিষয়ে দশ লাইনের একটি অনুচ্ছেদ লিখে আনবে।</a:t>
            </a:r>
            <a:endParaRPr lang="en-US" sz="3600" b="1" i="1" dirty="0">
              <a:ln>
                <a:solidFill>
                  <a:srgbClr val="C00000"/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09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16675D-2017-4493-8E28-280CB6A0AD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0" t="1739" r="19339" b="65217"/>
          <a:stretch/>
        </p:blipFill>
        <p:spPr>
          <a:xfrm>
            <a:off x="511361" y="924208"/>
            <a:ext cx="2724825" cy="2595000"/>
          </a:xfrm>
          <a:prstGeom prst="ellipse">
            <a:avLst/>
          </a:prstGeom>
          <a:ln w="190500" cap="rnd">
            <a:solidFill>
              <a:srgbClr val="0070C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E8FA63E-1BB2-46AD-818B-C56B52C4FFD8}"/>
              </a:ext>
            </a:extLst>
          </p:cNvPr>
          <p:cNvSpPr/>
          <p:nvPr/>
        </p:nvSpPr>
        <p:spPr>
          <a:xfrm>
            <a:off x="3794591" y="511871"/>
            <a:ext cx="4404152" cy="1278861"/>
          </a:xfrm>
          <a:prstGeom prst="ellipse">
            <a:avLst/>
          </a:prstGeom>
          <a:solidFill>
            <a:srgbClr val="92D050"/>
          </a:solidFill>
          <a:ln w="5715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পরিচিতি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19F8F6-ED11-46E5-A6B2-CA7CFC58A3C3}"/>
              </a:ext>
            </a:extLst>
          </p:cNvPr>
          <p:cNvSpPr/>
          <p:nvPr/>
        </p:nvSpPr>
        <p:spPr>
          <a:xfrm>
            <a:off x="511361" y="4137680"/>
            <a:ext cx="4611946" cy="1846659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2400" b="1" dirty="0">
                <a:solidFill>
                  <a:prstClr val="black"/>
                </a:solidFill>
                <a:cs typeface="NikoshBAN" panose="02000000000000000000" pitchFamily="2" charset="0"/>
              </a:rPr>
              <a:t>মাকসুদা খানম</a:t>
            </a:r>
          </a:p>
          <a:p>
            <a:pPr algn="ctr">
              <a:defRPr/>
            </a:pPr>
            <a:r>
              <a:rPr lang="bn-BD" sz="2400" b="1" dirty="0">
                <a:solidFill>
                  <a:prstClr val="black"/>
                </a:solidFill>
                <a:cs typeface="NikoshBAN" panose="02000000000000000000" pitchFamily="2" charset="0"/>
              </a:rPr>
              <a:t>সহকারী  শিক্ষক</a:t>
            </a:r>
          </a:p>
          <a:p>
            <a:pPr algn="ctr">
              <a:defRPr/>
            </a:pPr>
            <a:r>
              <a:rPr lang="bn-BD" sz="2400" b="1" dirty="0">
                <a:solidFill>
                  <a:prstClr val="black"/>
                </a:solidFill>
                <a:cs typeface="NikoshBAN" panose="02000000000000000000" pitchFamily="2" charset="0"/>
              </a:rPr>
              <a:t>হাশমত উদ্দীন উচ্চ বিদ্যালয়</a:t>
            </a:r>
          </a:p>
          <a:p>
            <a:pPr algn="ctr">
              <a:defRPr/>
            </a:pPr>
            <a:r>
              <a:rPr lang="bn-BD" sz="2400" b="1" dirty="0">
                <a:solidFill>
                  <a:prstClr val="black"/>
                </a:solidFill>
                <a:cs typeface="NikoshBAN" panose="02000000000000000000" pitchFamily="2" charset="0"/>
              </a:rPr>
              <a:t>কিশোরগঞ্জ</a:t>
            </a:r>
            <a:r>
              <a:rPr lang="en-US" sz="2400" b="1" dirty="0">
                <a:solidFill>
                  <a:prstClr val="black"/>
                </a:solidFill>
                <a:cs typeface="NikoshBAN" panose="02000000000000000000" pitchFamily="2" charset="0"/>
              </a:rPr>
              <a:t>।</a:t>
            </a:r>
          </a:p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cs typeface="NikoshBAN" panose="02000000000000000000" pitchFamily="2" charset="0"/>
              </a:rPr>
              <a:t>Email- kmaksuda76@yahoo.com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870639" y="3734147"/>
            <a:ext cx="252056" cy="2376725"/>
            <a:chOff x="6093329" y="3954802"/>
            <a:chExt cx="252056" cy="2376725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6219356" y="3954802"/>
              <a:ext cx="0" cy="2376725"/>
            </a:xfrm>
            <a:prstGeom prst="straightConnector1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>
            <a:xfrm flipH="1">
              <a:off x="6093329" y="4314359"/>
              <a:ext cx="7021" cy="1675604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>
            <a:xfrm>
              <a:off x="6338363" y="4314359"/>
              <a:ext cx="7022" cy="1653623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</a:ln>
            <a:effectLst/>
          </p:spPr>
        </p:cxn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51AFF02-DF65-49D9-80B0-F1CC63474BCC}"/>
              </a:ext>
            </a:extLst>
          </p:cNvPr>
          <p:cNvSpPr/>
          <p:nvPr/>
        </p:nvSpPr>
        <p:spPr>
          <a:xfrm>
            <a:off x="6598210" y="4137680"/>
            <a:ext cx="4988544" cy="1631216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2400" b="1" kern="0" dirty="0">
                <a:solidFill>
                  <a:prstClr val="black"/>
                </a:solidFill>
                <a:cs typeface="NikoshBAN" panose="02000000000000000000" pitchFamily="2" charset="0"/>
              </a:rPr>
              <a:t>শ্রেণী –</a:t>
            </a:r>
            <a:r>
              <a:rPr lang="en-US" sz="2400" b="1" kern="0" dirty="0">
                <a:solidFill>
                  <a:prstClr val="black"/>
                </a:solidFill>
                <a:cs typeface="NikoshBAN" panose="02000000000000000000" pitchFamily="2" charset="0"/>
              </a:rPr>
              <a:t> </a:t>
            </a:r>
            <a:r>
              <a:rPr lang="bn-IN" sz="2800" b="1" kern="0" dirty="0" smtClean="0">
                <a:solidFill>
                  <a:prstClr val="black"/>
                </a:solidFill>
                <a:cs typeface="NikoshBAN" panose="02000000000000000000" pitchFamily="2" charset="0"/>
              </a:rPr>
              <a:t>ষষ্ঠ</a:t>
            </a:r>
            <a:endParaRPr lang="en-US" sz="2800" b="1" kern="0" dirty="0">
              <a:solidFill>
                <a:prstClr val="black"/>
              </a:solidFill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2400" b="1" kern="0" dirty="0">
                <a:solidFill>
                  <a:prstClr val="black"/>
                </a:solidFill>
                <a:cs typeface="NikoshBAN" panose="02000000000000000000" pitchFamily="2" charset="0"/>
              </a:rPr>
              <a:t> </a:t>
            </a:r>
            <a:r>
              <a:rPr lang="bn-BD" sz="2400" b="1" kern="0" dirty="0">
                <a:solidFill>
                  <a:prstClr val="black"/>
                </a:solidFill>
                <a:cs typeface="NikoshBAN" panose="02000000000000000000" pitchFamily="2" charset="0"/>
              </a:rPr>
              <a:t>বিষয়ঃ </a:t>
            </a:r>
            <a:r>
              <a:rPr lang="bn-IN" sz="2400" b="1" kern="0" dirty="0" smtClean="0">
                <a:solidFill>
                  <a:prstClr val="black"/>
                </a:solidFill>
                <a:cs typeface="NikoshBAN" panose="02000000000000000000" pitchFamily="2" charset="0"/>
              </a:rPr>
              <a:t>চারুপাঠ</a:t>
            </a:r>
            <a:endParaRPr lang="bn-IN" sz="2400" b="1" kern="0" dirty="0">
              <a:solidFill>
                <a:prstClr val="black"/>
              </a:solidFill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IN" sz="2400" b="1" kern="0" dirty="0" smtClean="0">
                <a:solidFill>
                  <a:prstClr val="black"/>
                </a:solidFill>
                <a:cs typeface="NikoshBAN" panose="02000000000000000000" pitchFamily="2" charset="0"/>
              </a:rPr>
              <a:t>কবিতাঃ</a:t>
            </a:r>
            <a:r>
              <a:rPr lang="bn-IN" sz="2400" b="1" kern="0" dirty="0" smtClean="0">
                <a:solidFill>
                  <a:prstClr val="black"/>
                </a:solidFill>
                <a:cs typeface="NikoshBAN" panose="02000000000000000000" pitchFamily="2" charset="0"/>
              </a:rPr>
              <a:t>......</a:t>
            </a:r>
            <a:endParaRPr lang="en-US" sz="2400" b="1" kern="0" dirty="0">
              <a:solidFill>
                <a:prstClr val="black"/>
              </a:solidFill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2400" b="1" kern="0" dirty="0">
                <a:solidFill>
                  <a:prstClr val="black"/>
                </a:solidFill>
                <a:cs typeface="NikoshBAN" panose="02000000000000000000" pitchFamily="2" charset="0"/>
              </a:rPr>
              <a:t>সময়ঃ ৫০ মিনিট</a:t>
            </a:r>
            <a:endParaRPr lang="en-US" sz="1400" b="1" kern="0" dirty="0">
              <a:solidFill>
                <a:sysClr val="windowText" lastClr="000000"/>
              </a:solidFill>
              <a:latin typeface="NikushBan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7148" y="877256"/>
            <a:ext cx="2712041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740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3094" y="75612"/>
            <a:ext cx="11887200" cy="6766560"/>
            <a:chOff x="153824" y="138569"/>
            <a:chExt cx="11887200" cy="676656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3824" y="138569"/>
              <a:ext cx="11887200" cy="676656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5530" y="138569"/>
              <a:ext cx="2619375" cy="284424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50556" y="186850"/>
              <a:ext cx="2536643" cy="2747679"/>
            </a:xfrm>
            <a:prstGeom prst="rect">
              <a:avLst/>
            </a:prstGeom>
          </p:spPr>
        </p:pic>
      </p:grpSp>
      <p:sp>
        <p:nvSpPr>
          <p:cNvPr id="11" name="Oval 10"/>
          <p:cNvSpPr/>
          <p:nvPr/>
        </p:nvSpPr>
        <p:spPr>
          <a:xfrm>
            <a:off x="2990415" y="228600"/>
            <a:ext cx="5278581" cy="833718"/>
          </a:xfrm>
          <a:prstGeom prst="ellipse">
            <a:avLst/>
          </a:prstGeom>
          <a:solidFill>
            <a:srgbClr val="FFC000">
              <a:lumMod val="40000"/>
              <a:lumOff val="60000"/>
            </a:srgbClr>
          </a:solidFill>
          <a:ln w="762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7200" b="1" i="1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ushBan"/>
                <a:ea typeface="+mn-ea"/>
              </a:rPr>
              <a:t>ধন্যবাদ</a:t>
            </a:r>
            <a:endParaRPr kumimoji="0" lang="en-US" sz="7200" b="1" i="1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ushB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5895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9"/>
          <a:stretch/>
        </p:blipFill>
        <p:spPr>
          <a:xfrm>
            <a:off x="1645921" y="1789612"/>
            <a:ext cx="9009115" cy="4767943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370219" y="560071"/>
            <a:ext cx="4349930" cy="77070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err="1" smtClean="0"/>
              <a:t>ছবিটি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দেখে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চিন্তা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কর</a:t>
            </a:r>
            <a:endParaRPr lang="en-US" sz="3200" b="1" i="1" dirty="0"/>
          </a:p>
        </p:txBody>
      </p:sp>
      <p:sp>
        <p:nvSpPr>
          <p:cNvPr id="7" name="Rectangle 6"/>
          <p:cNvSpPr/>
          <p:nvPr/>
        </p:nvSpPr>
        <p:spPr>
          <a:xfrm>
            <a:off x="3370219" y="560071"/>
            <a:ext cx="4349930" cy="77070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err="1" smtClean="0"/>
              <a:t>তিনি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কে</a:t>
            </a:r>
            <a:r>
              <a:rPr lang="en-US" sz="3200" b="1" i="1" dirty="0" smtClean="0"/>
              <a:t>?</a:t>
            </a:r>
            <a:endParaRPr lang="en-US" sz="3200" b="1" i="1" dirty="0"/>
          </a:p>
        </p:txBody>
      </p:sp>
      <p:sp>
        <p:nvSpPr>
          <p:cNvPr id="8" name="Rectangle 7"/>
          <p:cNvSpPr/>
          <p:nvPr/>
        </p:nvSpPr>
        <p:spPr>
          <a:xfrm>
            <a:off x="2172839" y="521700"/>
            <a:ext cx="7641769" cy="10384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err="1" smtClean="0">
                <a:solidFill>
                  <a:schemeClr val="tx1"/>
                </a:solidFill>
              </a:rPr>
              <a:t>তিনি</a:t>
            </a:r>
            <a:r>
              <a:rPr lang="en-US" sz="3200" b="1" i="1" dirty="0" smtClean="0">
                <a:solidFill>
                  <a:schemeClr val="tx1"/>
                </a:solidFill>
              </a:rPr>
              <a:t>  </a:t>
            </a:r>
            <a:r>
              <a:rPr lang="en-US" sz="3200" b="1" i="1" dirty="0" err="1" smtClean="0">
                <a:solidFill>
                  <a:schemeClr val="tx1"/>
                </a:solidFill>
              </a:rPr>
              <a:t>জাতির</a:t>
            </a:r>
            <a:r>
              <a:rPr lang="en-US" sz="3200" b="1" i="1" dirty="0" smtClean="0">
                <a:solidFill>
                  <a:schemeClr val="tx1"/>
                </a:solidFill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</a:rPr>
              <a:t>পিতা</a:t>
            </a:r>
            <a:r>
              <a:rPr lang="en-US" sz="3200" b="1" i="1" dirty="0" smtClean="0">
                <a:solidFill>
                  <a:schemeClr val="tx1"/>
                </a:solidFill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</a:rPr>
              <a:t>বঙ্গবন্ধু</a:t>
            </a:r>
            <a:r>
              <a:rPr lang="en-US" sz="3200" b="1" i="1" dirty="0" smtClean="0">
                <a:solidFill>
                  <a:schemeClr val="tx1"/>
                </a:solidFill>
              </a:rPr>
              <a:t>  </a:t>
            </a:r>
            <a:r>
              <a:rPr lang="en-US" sz="3200" b="1" i="1" dirty="0" err="1" smtClean="0">
                <a:solidFill>
                  <a:schemeClr val="tx1"/>
                </a:solidFill>
              </a:rPr>
              <a:t>শেখ</a:t>
            </a:r>
            <a:r>
              <a:rPr lang="en-US" sz="3200" b="1" i="1" dirty="0" smtClean="0">
                <a:solidFill>
                  <a:schemeClr val="tx1"/>
                </a:solidFill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</a:rPr>
              <a:t>মুজিবুর</a:t>
            </a:r>
            <a:r>
              <a:rPr lang="en-US" sz="3200" b="1" i="1" dirty="0" smtClean="0">
                <a:solidFill>
                  <a:schemeClr val="tx1"/>
                </a:solidFill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</a:rPr>
              <a:t>রহমান</a:t>
            </a:r>
            <a:endParaRPr lang="en-US" sz="32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7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403565" y="418012"/>
            <a:ext cx="5656218" cy="96665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i="1" dirty="0"/>
              <a:t>আজকের পাঠ</a:t>
            </a:r>
            <a:endParaRPr lang="en-US" sz="44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839097" y="1529247"/>
            <a:ext cx="31481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i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মুজিব </a:t>
            </a:r>
            <a:endParaRPr lang="en-US" sz="6000" b="1" i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39097" y="2634896"/>
            <a:ext cx="59570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রোকনুজ্জামান</a:t>
            </a:r>
            <a:r>
              <a:rPr lang="en-US" sz="48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i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</a:t>
            </a:r>
            <a:r>
              <a:rPr lang="bn-IN" sz="48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endParaRPr lang="en-US" sz="2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477" y="1712127"/>
            <a:ext cx="4617720" cy="480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1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98158" y="2550059"/>
            <a:ext cx="11560907" cy="4031873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  <a:defRPr/>
            </a:pPr>
            <a:r>
              <a:rPr lang="en-US" sz="3200" b="1" i="1" dirty="0" err="1" smtClean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রোকনুজ্জামান</a:t>
            </a:r>
            <a:r>
              <a:rPr lang="en-US" sz="3200" b="1" i="1" dirty="0" smtClean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i="1" dirty="0" err="1" smtClean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খানের</a:t>
            </a:r>
            <a:r>
              <a:rPr lang="en-US" sz="3200" b="1" i="1" dirty="0" smtClean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i="1" dirty="0" err="1" smtClean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3200" b="1" i="1" dirty="0" smtClean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200" b="1" i="1" dirty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i="1" dirty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i="1" dirty="0" smtClean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b="1" i="1" dirty="0" smtClean="0">
              <a:ln>
                <a:solidFill>
                  <a:srgbClr val="00B050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defRPr/>
            </a:pPr>
            <a:endParaRPr lang="en-US" sz="3200" b="1" i="1" dirty="0">
              <a:ln>
                <a:solidFill>
                  <a:srgbClr val="00B050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lvl="0" indent="-457200">
              <a:buFont typeface="Wingdings" panose="05000000000000000000" pitchFamily="2" charset="2"/>
              <a:buChar char="Ø"/>
              <a:defRPr/>
            </a:pPr>
            <a:r>
              <a:rPr lang="en-US" sz="3200" b="1" i="1" dirty="0" err="1" smtClean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3200" b="1" i="1" dirty="0" smtClean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as-IN" sz="3200" b="1" i="1" dirty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i="1" dirty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i="1" dirty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i="1" dirty="0" err="1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োর</a:t>
            </a:r>
            <a:r>
              <a:rPr lang="en-US" sz="3200" b="1" i="1" dirty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i="1" dirty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b="1" i="1" dirty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i="1" dirty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i="1" dirty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3200" b="1" i="1" dirty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i="1" dirty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 </a:t>
            </a:r>
            <a:r>
              <a:rPr lang="as-IN" sz="3200" b="1" i="1" dirty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i="1" dirty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i="1" dirty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i="1" dirty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i="1" dirty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i="1" dirty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200" b="1" i="1" dirty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i="1" dirty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3200" b="1" i="1" dirty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</a:t>
            </a:r>
            <a:r>
              <a:rPr lang="as-IN" sz="3200" b="1" i="1" dirty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i="1" dirty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i="1" dirty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b="1" i="1" dirty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i="1" dirty="0" err="1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3200" b="1" i="1" dirty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i="1" dirty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i="1" dirty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i="1" dirty="0" smtClean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b="1" i="1" dirty="0" smtClean="0">
              <a:ln>
                <a:solidFill>
                  <a:srgbClr val="00B050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defRPr/>
            </a:pPr>
            <a:endParaRPr lang="en-US" sz="3200" b="1" i="1" dirty="0">
              <a:ln>
                <a:solidFill>
                  <a:srgbClr val="00B050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lvl="0" indent="-457200">
              <a:buFont typeface="Wingdings" panose="05000000000000000000" pitchFamily="2" charset="2"/>
              <a:buChar char="Ø"/>
              <a:defRPr/>
            </a:pPr>
            <a:r>
              <a:rPr lang="bn-IN" sz="3200" b="1" i="1" dirty="0" smtClean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 বন্ধু  শেখ মুজিবুর রহমানকে ভালবাসার মাধ্যমে  শিক্ষার্থীদের  মধ্যে  দেশপ্রেম  ও মানুষের প্রতি মমত্ববোধের  তাৎপর্য বর্ণনা </a:t>
            </a:r>
            <a:r>
              <a:rPr lang="bn-IN" sz="3200" b="1" i="1" dirty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</a:t>
            </a:r>
            <a:endParaRPr lang="en-US" sz="2800" b="1" i="1" dirty="0">
              <a:ln>
                <a:solidFill>
                  <a:srgbClr val="00B050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5680" y="1641181"/>
            <a:ext cx="57406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bn-IN" sz="3600" b="1" i="1" dirty="0">
                <a:solidFill>
                  <a:srgbClr val="70AD47">
                    <a:lumMod val="75000"/>
                  </a:srgbClr>
                </a:solidFill>
                <a:latin typeface="NikushBan"/>
              </a:rPr>
              <a:t>এই পাঠ শেষে শিক্ষার্থীরা...</a:t>
            </a:r>
            <a:endParaRPr lang="en-US" sz="3600" b="1" i="1" dirty="0">
              <a:solidFill>
                <a:srgbClr val="70AD47">
                  <a:lumMod val="75000"/>
                </a:srgbClr>
              </a:solidFill>
              <a:latin typeface="NikushBan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066755" y="486848"/>
            <a:ext cx="5697415" cy="891786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C00000"/>
                </a:solidFill>
              </a:rPr>
              <a:t>শিখন  ফল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33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 rot="1555215">
            <a:off x="6193096" y="310184"/>
            <a:ext cx="2501112" cy="1660612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4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ushBan"/>
                <a:ea typeface="+mn-ea"/>
                <a:cs typeface="+mn-cs"/>
              </a:rPr>
              <a:t>জন্ম </a:t>
            </a:r>
            <a:endParaRPr lang="en-US" sz="2000" b="1" i="1" kern="0" dirty="0">
              <a:solidFill>
                <a:prstClr val="black"/>
              </a:solidFill>
              <a:latin typeface="NikushBan"/>
            </a:endParaRPr>
          </a:p>
          <a:p>
            <a:pPr lvl="0" algn="ctr">
              <a:defRPr/>
            </a:pP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ushBan"/>
                <a:ea typeface="+mn-ea"/>
                <a:cs typeface="+mn-cs"/>
              </a:rPr>
              <a:t>১৯২৫সালে   </a:t>
            </a:r>
            <a:r>
              <a:rPr kumimoji="0" lang="en-US" sz="2000" b="1" i="1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ushBan"/>
                <a:ea typeface="+mn-ea"/>
                <a:cs typeface="+mn-cs"/>
              </a:rPr>
              <a:t> </a:t>
            </a:r>
            <a:r>
              <a:rPr kumimoji="0" lang="en-US" sz="2000" b="1" i="1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ushBan"/>
                <a:ea typeface="+mn-ea"/>
                <a:cs typeface="+mn-cs"/>
              </a:rPr>
              <a:t>ফরিদপুর</a:t>
            </a:r>
            <a:r>
              <a:rPr lang="en-US" sz="2000" b="1" i="1" kern="0" dirty="0">
                <a:solidFill>
                  <a:prstClr val="black"/>
                </a:solidFill>
                <a:latin typeface="NikushBan"/>
              </a:rPr>
              <a:t> </a:t>
            </a:r>
            <a:r>
              <a:rPr lang="en-US" b="1" i="1" kern="0" dirty="0" err="1">
                <a:solidFill>
                  <a:prstClr val="black"/>
                </a:solidFill>
                <a:latin typeface="NikushBan"/>
              </a:rPr>
              <a:t>জেলার</a:t>
            </a:r>
            <a:r>
              <a:rPr lang="en-US" b="1" i="1" kern="0" dirty="0">
                <a:solidFill>
                  <a:prstClr val="black"/>
                </a:solidFill>
                <a:latin typeface="NikushBan"/>
              </a:rPr>
              <a:t> </a:t>
            </a:r>
            <a:r>
              <a:rPr lang="en-US" b="1" i="1" kern="0" dirty="0" err="1">
                <a:solidFill>
                  <a:prstClr val="black"/>
                </a:solidFill>
                <a:latin typeface="NikushBan"/>
              </a:rPr>
              <a:t>পাং</a:t>
            </a:r>
            <a:r>
              <a:rPr lang="en-US" b="1" i="1" kern="0" noProof="0" dirty="0" err="1" smtClean="0">
                <a:solidFill>
                  <a:prstClr val="black"/>
                </a:solidFill>
                <a:latin typeface="NikushBan"/>
              </a:rPr>
              <a:t>শা</a:t>
            </a:r>
            <a:r>
              <a:rPr lang="en-US" b="1" i="1" kern="0" noProof="0" dirty="0" smtClean="0">
                <a:solidFill>
                  <a:prstClr val="black"/>
                </a:solidFill>
                <a:latin typeface="NikushBan"/>
              </a:rPr>
              <a:t> </a:t>
            </a:r>
            <a:r>
              <a:rPr lang="en-US" b="1" i="1" kern="0" noProof="0" dirty="0" err="1" smtClean="0">
                <a:solidFill>
                  <a:prstClr val="black"/>
                </a:solidFill>
                <a:latin typeface="NikushBan"/>
              </a:rPr>
              <a:t>উপজেলায়</a:t>
            </a:r>
            <a:endParaRPr kumimoji="0" lang="bn-IN" sz="20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ushBan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 rot="21021492">
            <a:off x="7960632" y="2050629"/>
            <a:ext cx="1727110" cy="2419834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0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ushBan"/>
                <a:ea typeface="+mn-ea"/>
                <a:cs typeface="+mn-cs"/>
              </a:rPr>
              <a:t>তিনি সমধিক</a:t>
            </a:r>
            <a:r>
              <a:rPr kumimoji="0" lang="bn-IN" sz="2000" b="1" i="1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ushBan"/>
                <a:ea typeface="+mn-ea"/>
                <a:cs typeface="+mn-cs"/>
              </a:rPr>
              <a:t> </a:t>
            </a:r>
            <a:r>
              <a:rPr kumimoji="0" lang="bn-IN" sz="20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ushBan"/>
                <a:ea typeface="+mn-ea"/>
                <a:cs typeface="+mn-cs"/>
              </a:rPr>
              <a:t>পরিচিত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2000" b="1" i="1" kern="0" noProof="0" dirty="0" smtClean="0">
                <a:solidFill>
                  <a:prstClr val="black"/>
                </a:solidFill>
                <a:latin typeface="NikushBan"/>
              </a:rPr>
              <a:t>“দাদা ভাই”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000" b="1" i="1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ushBan"/>
                <a:ea typeface="+mn-ea"/>
                <a:cs typeface="+mn-cs"/>
              </a:rPr>
              <a:t>নামে</a:t>
            </a:r>
            <a:endParaRPr kumimoji="0" lang="en-US" sz="20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ushBan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 rot="1505290">
            <a:off x="3440500" y="4664632"/>
            <a:ext cx="3008639" cy="1900043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0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ushBan"/>
                <a:ea typeface="+mn-ea"/>
                <a:cs typeface="+mn-cs"/>
              </a:rPr>
              <a:t>রচনাবলী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600" b="1" i="1" kern="0" dirty="0" smtClean="0">
                <a:solidFill>
                  <a:prstClr val="black"/>
                </a:solidFill>
                <a:latin typeface="NikushBan"/>
              </a:rPr>
              <a:t>‘হাট্টিমা টিম’ ‘খোকন  খোকন ডাক পাড়ি’ ‘ঝিকিমিকি’  ‘বার্ষিক কচি ও কাচা’ ‘ছোটদের আবৃতি</a:t>
            </a:r>
            <a:endParaRPr kumimoji="0" lang="bn-IN" sz="16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ushBan"/>
            </a:endParaRPr>
          </a:p>
        </p:txBody>
      </p:sp>
      <p:sp>
        <p:nvSpPr>
          <p:cNvPr id="18" name="Oval 17"/>
          <p:cNvSpPr/>
          <p:nvPr/>
        </p:nvSpPr>
        <p:spPr>
          <a:xfrm rot="20096473">
            <a:off x="6516071" y="4617195"/>
            <a:ext cx="2528033" cy="1710476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kumimoji="0" lang="bn-IN" sz="20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ushBan"/>
                <a:ea typeface="+mn-ea"/>
                <a:cs typeface="+mn-cs"/>
              </a:rPr>
              <a:t>পেশায়</a:t>
            </a:r>
            <a:r>
              <a:rPr kumimoji="0" lang="bn-IN" sz="2000" b="1" i="1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ushBan"/>
                <a:ea typeface="+mn-ea"/>
                <a:cs typeface="+mn-cs"/>
              </a:rPr>
              <a:t>  তিনি একজন সাংবাদিক</a:t>
            </a:r>
            <a:endParaRPr kumimoji="0" lang="en-US" sz="20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ushBan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 rot="15884382">
            <a:off x="1848251" y="2267002"/>
            <a:ext cx="2795403" cy="2108557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IN" sz="24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ushBan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IN" sz="24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ushBan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IN" sz="24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ushBan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IN" sz="24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ushBan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0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ushBan"/>
                <a:ea typeface="+mn-ea"/>
                <a:cs typeface="+mn-cs"/>
              </a:rPr>
              <a:t>পুরস্কার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8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ushBan"/>
                <a:ea typeface="+mn-ea"/>
                <a:cs typeface="+mn-cs"/>
              </a:rPr>
              <a:t>‘</a:t>
            </a:r>
            <a:r>
              <a:rPr kumimoji="0" lang="bn-IN" sz="16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ushBan"/>
                <a:ea typeface="+mn-ea"/>
                <a:cs typeface="+mn-cs"/>
              </a:rPr>
              <a:t>বাংলাদেশ</a:t>
            </a:r>
            <a:r>
              <a:rPr kumimoji="0" lang="bn-IN" sz="1600" b="1" i="1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ushBan"/>
                <a:ea typeface="+mn-ea"/>
                <a:cs typeface="+mn-cs"/>
              </a:rPr>
              <a:t>  শিশু</a:t>
            </a:r>
            <a:r>
              <a:rPr kumimoji="0" lang="bn-IN" sz="16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ushBan"/>
                <a:ea typeface="+mn-ea"/>
                <a:cs typeface="+mn-cs"/>
              </a:rPr>
              <a:t> একাডেমী পুরস্কার’ রাষ্ট্রীয়‘একুশে</a:t>
            </a:r>
            <a:r>
              <a:rPr kumimoji="0" lang="bn-IN" sz="1600" b="1" i="1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ushBan"/>
                <a:ea typeface="+mn-ea"/>
                <a:cs typeface="+mn-cs"/>
              </a:rPr>
              <a:t> পদক’ জসী্ম উদ্দীন স্বর্নপদক’ ও</a:t>
            </a:r>
            <a:r>
              <a:rPr kumimoji="0" lang="bn-IN" sz="16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ushBan"/>
                <a:ea typeface="+mn-ea"/>
                <a:cs typeface="+mn-cs"/>
              </a:rPr>
              <a:t>  ‘স্বাধীনতা‘পুরস্কার’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IN" sz="18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ushBan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IN" sz="20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ushBan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IN" sz="20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ushBan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IN" sz="20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ushBan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ushBan"/>
              <a:ea typeface="+mn-ea"/>
              <a:cs typeface="+mn-cs"/>
            </a:endParaRPr>
          </a:p>
        </p:txBody>
      </p:sp>
      <p:sp>
        <p:nvSpPr>
          <p:cNvPr id="20" name="Right Arrow 19"/>
          <p:cNvSpPr/>
          <p:nvPr/>
        </p:nvSpPr>
        <p:spPr>
          <a:xfrm rot="10800000">
            <a:off x="4339485" y="2903730"/>
            <a:ext cx="484950" cy="735559"/>
          </a:xfrm>
          <a:prstGeom prst="rightArrow">
            <a:avLst>
              <a:gd name="adj1" fmla="val 31165"/>
              <a:gd name="adj2" fmla="val 36814"/>
            </a:avLst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ushBan"/>
              <a:ea typeface="+mn-ea"/>
              <a:cs typeface="+mn-cs"/>
            </a:endParaRPr>
          </a:p>
        </p:txBody>
      </p:sp>
      <p:sp>
        <p:nvSpPr>
          <p:cNvPr id="21" name="Right Arrow 20"/>
          <p:cNvSpPr/>
          <p:nvPr/>
        </p:nvSpPr>
        <p:spPr>
          <a:xfrm rot="18170956">
            <a:off x="6559483" y="1762344"/>
            <a:ext cx="452288" cy="735559"/>
          </a:xfrm>
          <a:prstGeom prst="rightArrow">
            <a:avLst>
              <a:gd name="adj1" fmla="val 31165"/>
              <a:gd name="adj2" fmla="val 36814"/>
            </a:avLst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ushBan"/>
              <a:ea typeface="+mn-ea"/>
              <a:cs typeface="+mn-cs"/>
            </a:endParaRPr>
          </a:p>
        </p:txBody>
      </p:sp>
      <p:sp>
        <p:nvSpPr>
          <p:cNvPr id="22" name="Right Arrow 21"/>
          <p:cNvSpPr/>
          <p:nvPr/>
        </p:nvSpPr>
        <p:spPr>
          <a:xfrm rot="21386999">
            <a:off x="7254551" y="2915684"/>
            <a:ext cx="623401" cy="735559"/>
          </a:xfrm>
          <a:prstGeom prst="rightArrow">
            <a:avLst>
              <a:gd name="adj1" fmla="val 31165"/>
              <a:gd name="adj2" fmla="val 36814"/>
            </a:avLst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ushBan"/>
              <a:ea typeface="+mn-ea"/>
              <a:cs typeface="+mn-cs"/>
            </a:endParaRPr>
          </a:p>
        </p:txBody>
      </p:sp>
      <p:sp>
        <p:nvSpPr>
          <p:cNvPr id="23" name="Right Arrow 22"/>
          <p:cNvSpPr/>
          <p:nvPr/>
        </p:nvSpPr>
        <p:spPr>
          <a:xfrm rot="2745518">
            <a:off x="6772738" y="4241486"/>
            <a:ext cx="375826" cy="735559"/>
          </a:xfrm>
          <a:prstGeom prst="rightArrow">
            <a:avLst>
              <a:gd name="adj1" fmla="val 39099"/>
              <a:gd name="adj2" fmla="val 36814"/>
            </a:avLst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ushBan"/>
              <a:ea typeface="+mn-ea"/>
              <a:cs typeface="+mn-cs"/>
            </a:endParaRPr>
          </a:p>
        </p:txBody>
      </p:sp>
      <p:sp>
        <p:nvSpPr>
          <p:cNvPr id="24" name="Right Arrow 23"/>
          <p:cNvSpPr/>
          <p:nvPr/>
        </p:nvSpPr>
        <p:spPr>
          <a:xfrm rot="7243395">
            <a:off x="5277662" y="4197162"/>
            <a:ext cx="405824" cy="735559"/>
          </a:xfrm>
          <a:prstGeom prst="rightArrow">
            <a:avLst>
              <a:gd name="adj1" fmla="val 31165"/>
              <a:gd name="adj2" fmla="val 36814"/>
            </a:avLst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ushBan"/>
              <a:ea typeface="+mn-ea"/>
              <a:cs typeface="+mn-cs"/>
            </a:endParaRPr>
          </a:p>
        </p:txBody>
      </p:sp>
      <p:sp>
        <p:nvSpPr>
          <p:cNvPr id="25" name="Right Arrow 24"/>
          <p:cNvSpPr/>
          <p:nvPr/>
        </p:nvSpPr>
        <p:spPr>
          <a:xfrm rot="14050551">
            <a:off x="4951625" y="1737547"/>
            <a:ext cx="623401" cy="735559"/>
          </a:xfrm>
          <a:prstGeom prst="rightArrow">
            <a:avLst>
              <a:gd name="adj1" fmla="val 31165"/>
              <a:gd name="adj2" fmla="val 36814"/>
            </a:avLst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ushBan"/>
              <a:ea typeface="+mn-ea"/>
              <a:cs typeface="+mn-cs"/>
            </a:endParaRPr>
          </a:p>
        </p:txBody>
      </p:sp>
      <p:sp>
        <p:nvSpPr>
          <p:cNvPr id="26" name="Oval 25"/>
          <p:cNvSpPr/>
          <p:nvPr/>
        </p:nvSpPr>
        <p:spPr>
          <a:xfrm rot="19766846">
            <a:off x="3515624" y="314466"/>
            <a:ext cx="2403203" cy="1526443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kumimoji="0" lang="bn-IN" sz="20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ushBan"/>
                <a:ea typeface="+mn-ea"/>
                <a:cs typeface="+mn-cs"/>
              </a:rPr>
              <a:t>মৃত্যু</a:t>
            </a:r>
            <a:r>
              <a:rPr kumimoji="0" lang="bn-IN" sz="2000" b="1" i="1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ushBan"/>
                <a:ea typeface="+mn-ea"/>
                <a:cs typeface="+mn-cs"/>
              </a:rPr>
              <a:t> ১৯৯৯সালে </a:t>
            </a:r>
            <a:endParaRPr kumimoji="0" lang="en-US" sz="20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ushBan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242" t="-1347" r="18740" b="2117"/>
          <a:stretch/>
        </p:blipFill>
        <p:spPr>
          <a:xfrm>
            <a:off x="4796347" y="1935524"/>
            <a:ext cx="2560321" cy="2610979"/>
          </a:xfrm>
          <a:prstGeom prst="ellipse">
            <a:avLst/>
          </a:prstGeom>
          <a:ln w="190500" cap="rnd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Horizontal Scroll 3"/>
          <p:cNvSpPr/>
          <p:nvPr/>
        </p:nvSpPr>
        <p:spPr>
          <a:xfrm rot="18720158">
            <a:off x="-5617" y="1088608"/>
            <a:ext cx="2945655" cy="1097449"/>
          </a:xfrm>
          <a:prstGeom prst="horizontalScroll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i="1" dirty="0" smtClean="0">
                <a:solidFill>
                  <a:schemeClr val="tx1"/>
                </a:solidFill>
              </a:rPr>
              <a:t>কবি পরিচিতি</a:t>
            </a:r>
            <a:endParaRPr lang="en-US" sz="32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95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413353" y="680133"/>
            <a:ext cx="4642338" cy="998805"/>
          </a:xfrm>
          <a:prstGeom prst="ellipse">
            <a:avLst/>
          </a:prstGeom>
          <a:solidFill>
            <a:srgbClr val="FFFF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i="1" dirty="0" smtClean="0">
                <a:solidFill>
                  <a:srgbClr val="002060"/>
                </a:solidFill>
              </a:rPr>
              <a:t>একক কাজ</a:t>
            </a:r>
            <a:endParaRPr lang="en-US" sz="4000" b="1" i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4621" y="3280305"/>
            <a:ext cx="1078951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i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i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</a:t>
            </a:r>
            <a:r>
              <a:rPr lang="en-US" sz="4400" b="1" i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রোকনুজ্জামান</a:t>
            </a:r>
            <a:r>
              <a:rPr lang="en-US" sz="4400" b="1" i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i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</a:t>
            </a:r>
            <a:r>
              <a:rPr lang="bn-IN" sz="4400" b="1" i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 এর জীবনী সম্পর্কে  </a:t>
            </a:r>
            <a:r>
              <a:rPr lang="bn-IN" sz="44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 লিখ</a:t>
            </a:r>
            <a:r>
              <a:rPr lang="bn-IN" sz="4400" b="1" i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1120" y="404142"/>
            <a:ext cx="2730137" cy="25495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9253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742006" y="281354"/>
            <a:ext cx="4487594" cy="97067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i="1" dirty="0" smtClean="0">
                <a:solidFill>
                  <a:srgbClr val="002060"/>
                </a:solidFill>
              </a:rPr>
              <a:t>আদর্শ  পাঠ</a:t>
            </a:r>
            <a:endParaRPr lang="en-US" sz="3600" b="1" i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849" y="1606732"/>
            <a:ext cx="8085908" cy="4323805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535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44582" y="1841515"/>
            <a:ext cx="3239589" cy="119198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i="1" dirty="0" smtClean="0"/>
              <a:t>বনভূমি</a:t>
            </a:r>
            <a:endParaRPr lang="en-US" sz="4000" b="1" i="1" dirty="0"/>
          </a:p>
        </p:txBody>
      </p:sp>
      <p:sp>
        <p:nvSpPr>
          <p:cNvPr id="4" name="Rectangle 3"/>
          <p:cNvSpPr/>
          <p:nvPr/>
        </p:nvSpPr>
        <p:spPr>
          <a:xfrm>
            <a:off x="7675512" y="1823207"/>
            <a:ext cx="4323805" cy="108421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i="1" dirty="0" smtClean="0"/>
              <a:t>গাছ পালায় ঘেরা জঙ্গল এলাকা</a:t>
            </a:r>
            <a:endParaRPr lang="en-US" sz="3600" b="1" i="1" dirty="0"/>
          </a:p>
        </p:txBody>
      </p:sp>
      <p:sp>
        <p:nvSpPr>
          <p:cNvPr id="5" name="Rectangle 4"/>
          <p:cNvSpPr/>
          <p:nvPr/>
        </p:nvSpPr>
        <p:spPr>
          <a:xfrm>
            <a:off x="744582" y="4578934"/>
            <a:ext cx="3239589" cy="117565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i="1" dirty="0" smtClean="0"/>
              <a:t>বালুচর</a:t>
            </a:r>
            <a:endParaRPr lang="en-US" sz="4400" b="1" i="1" dirty="0"/>
          </a:p>
        </p:txBody>
      </p:sp>
      <p:sp>
        <p:nvSpPr>
          <p:cNvPr id="8" name="Rectangle 7"/>
          <p:cNvSpPr/>
          <p:nvPr/>
        </p:nvSpPr>
        <p:spPr>
          <a:xfrm>
            <a:off x="7675513" y="4578934"/>
            <a:ext cx="4323805" cy="108421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i="1" dirty="0" smtClean="0"/>
              <a:t>বালুর পলি জমে উৎপন্ন যে চর</a:t>
            </a:r>
            <a:endParaRPr lang="en-US" sz="3600" b="1" i="1" dirty="0"/>
          </a:p>
        </p:txBody>
      </p:sp>
      <p:sp>
        <p:nvSpPr>
          <p:cNvPr id="11" name="Oval 10"/>
          <p:cNvSpPr/>
          <p:nvPr/>
        </p:nvSpPr>
        <p:spPr>
          <a:xfrm>
            <a:off x="3762099" y="365417"/>
            <a:ext cx="4402187" cy="73315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kern="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ushBan"/>
                <a:cs typeface="NikoshBAN" panose="02000000000000000000" pitchFamily="2" charset="0"/>
              </a:rPr>
              <a:t>শব্দ</a:t>
            </a:r>
            <a:r>
              <a:rPr lang="as-IN" sz="3200" b="1" kern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ushBan"/>
                <a:cs typeface="NikoshBAN" panose="02000000000000000000" pitchFamily="2" charset="0"/>
              </a:rPr>
              <a:t>া</a:t>
            </a:r>
            <a:r>
              <a:rPr lang="en-US" sz="3200" b="1" kern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ushBan"/>
                <a:cs typeface="NikoshBAN" panose="02000000000000000000" pitchFamily="2" charset="0"/>
              </a:rPr>
              <a:t>র</a:t>
            </a:r>
            <a:r>
              <a:rPr lang="as-IN" sz="3200" b="1" kern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ushBan"/>
                <a:cs typeface="NikoshBAN" panose="02000000000000000000" pitchFamily="2" charset="0"/>
              </a:rPr>
              <a:t>্</a:t>
            </a:r>
            <a:r>
              <a:rPr lang="en-US" sz="3200" b="1" kern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ushBan"/>
                <a:cs typeface="NikoshBAN" panose="02000000000000000000" pitchFamily="2" charset="0"/>
              </a:rPr>
              <a:t>থ </a:t>
            </a:r>
            <a:r>
              <a:rPr lang="as-IN" sz="3200" b="1" kern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ushBan"/>
                <a:cs typeface="NikoshBAN" panose="02000000000000000000" pitchFamily="2" charset="0"/>
              </a:rPr>
              <a:t>ব</a:t>
            </a:r>
            <a:r>
              <a:rPr lang="en-US" sz="3200" b="1" kern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ushBan"/>
                <a:cs typeface="NikoshBAN" panose="02000000000000000000" pitchFamily="2" charset="0"/>
              </a:rPr>
              <a:t>ি</a:t>
            </a:r>
            <a:r>
              <a:rPr lang="as-IN" sz="3200" b="1" kern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ushBan"/>
                <a:cs typeface="NikoshBAN" panose="02000000000000000000" pitchFamily="2" charset="0"/>
              </a:rPr>
              <a:t>শ</a:t>
            </a:r>
            <a:r>
              <a:rPr lang="en-US" sz="3200" b="1" kern="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ushBan"/>
                <a:cs typeface="NikoshBAN" panose="02000000000000000000" pitchFamily="2" charset="0"/>
              </a:rPr>
              <a:t>্লেষ</a:t>
            </a:r>
            <a:r>
              <a:rPr lang="as-IN" sz="3200" b="1" kern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ushBan"/>
                <a:cs typeface="NikoshBAN" panose="02000000000000000000" pitchFamily="2" charset="0"/>
              </a:rPr>
              <a:t>ণ</a:t>
            </a:r>
            <a:endParaRPr lang="en-US" sz="3200" b="1" kern="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ushBan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367" y="1420582"/>
            <a:ext cx="3028950" cy="22108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367" y="3944983"/>
            <a:ext cx="3028950" cy="20508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064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ikoshBan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482</Words>
  <Application>Microsoft Office PowerPoint</Application>
  <PresentationFormat>Widescreen</PresentationFormat>
  <Paragraphs>93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NikoshBan</vt:lpstr>
      <vt:lpstr>NikoshBan</vt:lpstr>
      <vt:lpstr>NikushBan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User</cp:lastModifiedBy>
  <cp:revision>59</cp:revision>
  <dcterms:created xsi:type="dcterms:W3CDTF">2019-11-30T01:36:15Z</dcterms:created>
  <dcterms:modified xsi:type="dcterms:W3CDTF">2019-12-12T09:58:52Z</dcterms:modified>
</cp:coreProperties>
</file>