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5" r:id="rId6"/>
    <p:sldId id="259" r:id="rId7"/>
    <p:sldId id="260" r:id="rId8"/>
    <p:sldId id="262" r:id="rId9"/>
    <p:sldId id="261" r:id="rId10"/>
    <p:sldId id="269" r:id="rId11"/>
    <p:sldId id="270" r:id="rId12"/>
    <p:sldId id="271" r:id="rId13"/>
    <p:sldId id="267" r:id="rId14"/>
    <p:sldId id="272" r:id="rId15"/>
    <p:sldId id="268" r:id="rId16"/>
    <p:sldId id="263" r:id="rId17"/>
    <p:sldId id="274" r:id="rId18"/>
    <p:sldId id="276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5CF"/>
    <a:srgbClr val="E67C71"/>
    <a:srgbClr val="B95D5C"/>
    <a:srgbClr val="FFC1A8"/>
    <a:srgbClr val="F1A291"/>
    <a:srgbClr val="532A78"/>
    <a:srgbClr val="F9A87C"/>
    <a:srgbClr val="C3A58F"/>
    <a:srgbClr val="A26663"/>
    <a:srgbClr val="C0A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646-A3CF-4809-B919-7FA7A3CFA1BF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0F0-D17C-4D1A-A8A9-69CBC4AA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646-A3CF-4809-B919-7FA7A3CFA1BF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0F0-D17C-4D1A-A8A9-69CBC4AA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0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646-A3CF-4809-B919-7FA7A3CFA1BF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0F0-D17C-4D1A-A8A9-69CBC4AA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1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646-A3CF-4809-B919-7FA7A3CFA1BF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0F0-D17C-4D1A-A8A9-69CBC4AA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1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646-A3CF-4809-B919-7FA7A3CFA1BF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0F0-D17C-4D1A-A8A9-69CBC4AA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7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646-A3CF-4809-B919-7FA7A3CFA1BF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0F0-D17C-4D1A-A8A9-69CBC4AA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7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646-A3CF-4809-B919-7FA7A3CFA1BF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0F0-D17C-4D1A-A8A9-69CBC4AA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6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646-A3CF-4809-B919-7FA7A3CFA1BF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0F0-D17C-4D1A-A8A9-69CBC4AA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9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646-A3CF-4809-B919-7FA7A3CFA1BF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0F0-D17C-4D1A-A8A9-69CBC4AA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2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646-A3CF-4809-B919-7FA7A3CFA1BF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0F0-D17C-4D1A-A8A9-69CBC4AA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0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646-A3CF-4809-B919-7FA7A3CFA1BF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0F0-D17C-4D1A-A8A9-69CBC4AA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7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5E646-A3CF-4809-B919-7FA7A3CFA1BF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770F0-D17C-4D1A-A8A9-69CBC4AA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2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3" y="613956"/>
            <a:ext cx="10249861" cy="6008914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32390" y="1939777"/>
            <a:ext cx="3905795" cy="330502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D63859"/>
                </a:solidFill>
                <a:latin typeface="Arial Rounded MT Bold" panose="020F0704030504030204" pitchFamily="34" charset="0"/>
              </a:rPr>
              <a:t>Welcome </a:t>
            </a:r>
          </a:p>
          <a:p>
            <a:r>
              <a:rPr lang="en-US" sz="4800" dirty="0" smtClean="0">
                <a:solidFill>
                  <a:srgbClr val="D63859"/>
                </a:solidFill>
                <a:latin typeface="Arial Rounded MT Bold" panose="020F0704030504030204" pitchFamily="34" charset="0"/>
              </a:rPr>
              <a:t>To Multimedia</a:t>
            </a:r>
          </a:p>
          <a:p>
            <a:r>
              <a:rPr lang="en-US" sz="4800" dirty="0" smtClean="0">
                <a:solidFill>
                  <a:srgbClr val="D63859"/>
                </a:solidFill>
                <a:latin typeface="Arial Rounded MT Bold" panose="020F0704030504030204" pitchFamily="34" charset="0"/>
              </a:rPr>
              <a:t>class</a:t>
            </a:r>
          </a:p>
          <a:p>
            <a:endParaRPr lang="en-US" sz="4800" dirty="0">
              <a:solidFill>
                <a:srgbClr val="D63859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CC"/>
                </a:solidFill>
                <a:latin typeface="Arial Rounded MT Bold" panose="020F0704030504030204" pitchFamily="34" charset="0"/>
              </a:rPr>
              <a:t>               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3A58F"/>
                </a:solidFill>
                <a:latin typeface="Arial Rounded MT Bold" panose="020F0704030504030204" pitchFamily="34" charset="0"/>
              </a:rPr>
              <a:t>Digestion in mouth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3A58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54" y="2151841"/>
            <a:ext cx="5587775" cy="4185438"/>
          </a:xfrm>
          <a:prstGeom prst="rect">
            <a:avLst/>
          </a:prstGeom>
          <a:ln w="28575" cap="sq" cmpd="thickThin">
            <a:solidFill>
              <a:srgbClr val="995F5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274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384" y="365125"/>
            <a:ext cx="7994468" cy="1325563"/>
          </a:xfrm>
        </p:spPr>
        <p:txBody>
          <a:bodyPr/>
          <a:lstStyle/>
          <a:p>
            <a:r>
              <a:rPr lang="en-US" dirty="0" smtClean="0">
                <a:solidFill>
                  <a:srgbClr val="983132"/>
                </a:solidFill>
                <a:latin typeface="Arial Rounded MT Bold" panose="020F0704030504030204" pitchFamily="34" charset="0"/>
              </a:rPr>
              <a:t>  </a:t>
            </a:r>
            <a:r>
              <a:rPr lang="en-US" dirty="0" smtClean="0">
                <a:solidFill>
                  <a:srgbClr val="677A2F"/>
                </a:solidFill>
                <a:latin typeface="Arial Rounded MT Bold" panose="020F0704030504030204" pitchFamily="34" charset="0"/>
              </a:rPr>
              <a:t>Digestion in stomach</a:t>
            </a:r>
            <a:endParaRPr lang="en-US" dirty="0">
              <a:solidFill>
                <a:srgbClr val="677A2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99" y="1821346"/>
            <a:ext cx="4963478" cy="4648891"/>
          </a:xfrm>
          <a:prstGeom prst="roundRect">
            <a:avLst>
              <a:gd name="adj" fmla="val 16667"/>
            </a:avLst>
          </a:prstGeom>
          <a:ln w="57150">
            <a:solidFill>
              <a:srgbClr val="99323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762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CC"/>
                </a:solidFill>
                <a:latin typeface="Arial Rounded MT Bold" panose="020F0704030504030204" pitchFamily="34" charset="0"/>
              </a:rPr>
              <a:t>             </a:t>
            </a:r>
            <a:r>
              <a:rPr lang="en-US" dirty="0" smtClean="0">
                <a:solidFill>
                  <a:srgbClr val="A16D0B"/>
                </a:solidFill>
                <a:latin typeface="Arial Rounded MT Bold" panose="020F0704030504030204" pitchFamily="34" charset="0"/>
              </a:rPr>
              <a:t>Digestion in duodenum</a:t>
            </a:r>
            <a:endParaRPr lang="en-US" dirty="0">
              <a:solidFill>
                <a:srgbClr val="A16D0B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00" y="1836862"/>
            <a:ext cx="5378768" cy="4028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39B07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32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dirty="0" smtClean="0">
                <a:solidFill>
                  <a:srgbClr val="B95D5C"/>
                </a:solidFill>
                <a:latin typeface="Arial Rounded MT Bold" panose="020F0704030504030204" pitchFamily="34" charset="0"/>
              </a:rPr>
              <a:t>Digestion in small intestine</a:t>
            </a:r>
            <a:endParaRPr lang="en-US" dirty="0">
              <a:solidFill>
                <a:srgbClr val="B95D5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0" y="1825624"/>
            <a:ext cx="4653553" cy="46535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55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CC"/>
                </a:solidFill>
                <a:latin typeface="Arial Rounded MT Bold" panose="020F0704030504030204" pitchFamily="34" charset="0"/>
              </a:rPr>
              <a:t>     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Digestion in large intestine</a:t>
            </a:r>
            <a:endParaRPr lang="en-US" dirty="0">
              <a:solidFill>
                <a:srgbClr val="E67C7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73" y="1853095"/>
            <a:ext cx="6246310" cy="46896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993C3A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7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805CF"/>
                </a:solidFill>
                <a:latin typeface="Arial Rounded MT Bold" panose="020F0704030504030204" pitchFamily="34" charset="0"/>
              </a:rPr>
              <a:t>     Enzymes needed for digestion</a:t>
            </a:r>
            <a:endParaRPr lang="en-US" dirty="0">
              <a:solidFill>
                <a:srgbClr val="0805C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3" y="1799498"/>
            <a:ext cx="6435997" cy="3803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520" y="1838443"/>
            <a:ext cx="4290887" cy="3764144"/>
          </a:xfrm>
          <a:prstGeom prst="rect">
            <a:avLst/>
          </a:prstGeom>
          <a:ln w="28575" cap="sq" cmpd="thickThin">
            <a:solidFill>
              <a:srgbClr val="2BA25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8835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Digestion in </a:t>
            </a:r>
            <a:r>
              <a:rPr lang="en-US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Human </a:t>
            </a:r>
            <a:r>
              <a:rPr lang="en-US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body</a:t>
            </a:r>
            <a:endParaRPr lang="en-US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en-US" sz="9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</a:rPr>
              <a:t>          Video</a:t>
            </a:r>
            <a:endParaRPr lang="en-US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312874"/>
            <a:ext cx="395804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                    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air work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246" y="2230574"/>
            <a:ext cx="10515600" cy="272024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1. Discuss  digestion in stomach.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2. Discuss the glands.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3. Discuss digestion in intestine.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4.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Discuss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about the teeth.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27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</a:t>
            </a:r>
            <a:r>
              <a:rPr lang="en-US" sz="5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Evaluation</a:t>
            </a:r>
            <a:endParaRPr lang="en-US" sz="5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7805"/>
            <a:ext cx="10515600" cy="413915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sz="32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What do you mean by digestive system?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32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</a:t>
            </a:r>
            <a:r>
              <a:rPr lang="en-US" dirty="0" smtClean="0">
                <a:solidFill>
                  <a:srgbClr val="660066"/>
                </a:solidFill>
                <a:latin typeface="Arial Rounded MT Bold" panose="020F0704030504030204" pitchFamily="34" charset="0"/>
              </a:rPr>
              <a:t>Home work</a:t>
            </a:r>
            <a:endParaRPr lang="en-US" dirty="0">
              <a:solidFill>
                <a:srgbClr val="66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6377" y="2286000"/>
            <a:ext cx="42193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>
                <a:solidFill>
                  <a:srgbClr val="1E3D1D"/>
                </a:solidFill>
                <a:latin typeface="Arial Narrow" panose="020B0606020202030204" pitchFamily="34" charset="0"/>
              </a:rPr>
              <a:t>Draw the organs of the digestive system and label them.</a:t>
            </a:r>
          </a:p>
          <a:p>
            <a:pPr marL="342900" indent="-342900">
              <a:buAutoNum type="arabicPeriod"/>
            </a:pPr>
            <a:r>
              <a:rPr lang="en-US" sz="4000" dirty="0" smtClean="0">
                <a:solidFill>
                  <a:srgbClr val="1E3D1D"/>
                </a:solidFill>
                <a:latin typeface="Arial Narrow" panose="020B0606020202030204" pitchFamily="34" charset="0"/>
              </a:rPr>
              <a:t>Describe digestion in stomach.</a:t>
            </a:r>
            <a:endParaRPr lang="en-US" sz="4000" dirty="0">
              <a:solidFill>
                <a:srgbClr val="1E3D1D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 descr="House-outline-clipart-black-and-white-f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1" y="2286000"/>
            <a:ext cx="4094264" cy="34094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ight Arrow 6"/>
          <p:cNvSpPr/>
          <p:nvPr/>
        </p:nvSpPr>
        <p:spPr>
          <a:xfrm>
            <a:off x="5499463" y="3670663"/>
            <a:ext cx="1436914" cy="666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0315" y="453398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         </a:t>
            </a:r>
            <a:r>
              <a:rPr lang="en-US" sz="5400" dirty="0" smtClean="0">
                <a:ln w="28575">
                  <a:solidFill>
                    <a:srgbClr val="0070C0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Introduction </a:t>
            </a:r>
            <a:endParaRPr lang="en-US" sz="5400" dirty="0">
              <a:ln w="28575">
                <a:solidFill>
                  <a:srgbClr val="0070C0"/>
                </a:solidFill>
              </a:ln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73824" y="2153026"/>
            <a:ext cx="5521037" cy="29806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Name       </a:t>
            </a:r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Amina </a:t>
            </a:r>
            <a:r>
              <a:rPr lang="en-US" sz="3200" b="1" dirty="0" err="1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Afroze</a:t>
            </a:r>
            <a:endParaRPr lang="en-US" sz="32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Title           : Assistant teacher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Institution  : </a:t>
            </a:r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Foundation </a:t>
            </a:r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School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Block- F, </a:t>
            </a:r>
            <a:r>
              <a:rPr lang="en-US" sz="32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Lalmatia</a:t>
            </a:r>
            <a:endParaRPr lang="en-US" sz="3200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2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Muhammadpur</a:t>
            </a:r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Thana</a:t>
            </a:r>
            <a:endParaRPr lang="en-US" sz="32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73824" y="4937759"/>
            <a:ext cx="4643254" cy="16192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         </a:t>
            </a:r>
            <a:r>
              <a:rPr lang="en-US" sz="32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Class     : </a:t>
            </a:r>
            <a:r>
              <a:rPr lang="en-US" sz="3200" b="1" dirty="0">
                <a:solidFill>
                  <a:srgbClr val="00B050"/>
                </a:solidFill>
                <a:latin typeface="Arial Narrow" panose="020B0606020202030204" pitchFamily="34" charset="0"/>
              </a:rPr>
              <a:t>Nine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        Subject  : </a:t>
            </a:r>
            <a:r>
              <a:rPr lang="en-US" sz="3200" b="1" dirty="0">
                <a:solidFill>
                  <a:srgbClr val="00B050"/>
                </a:solidFill>
                <a:latin typeface="Arial Narrow" panose="020B0606020202030204" pitchFamily="34" charset="0"/>
              </a:rPr>
              <a:t>Biology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        Time      : </a:t>
            </a:r>
            <a:r>
              <a:rPr lang="en-US" sz="3200" b="1" dirty="0">
                <a:solidFill>
                  <a:srgbClr val="00B050"/>
                </a:solidFill>
                <a:latin typeface="Arial Narrow" panose="020B0606020202030204" pitchFamily="34" charset="0"/>
              </a:rPr>
              <a:t>35 minutes</a:t>
            </a:r>
            <a:r>
              <a:rPr lang="en-US" sz="32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6" y="2321857"/>
            <a:ext cx="3048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09036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568642"/>
            <a:ext cx="9757953" cy="6086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926829"/>
            <a:ext cx="4323805" cy="1006474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4800" dirty="0" smtClean="0">
                <a:solidFill>
                  <a:srgbClr val="F36200"/>
                </a:solidFill>
                <a:latin typeface="Arial Rounded MT Bold" panose="020F0704030504030204" pitchFamily="34" charset="0"/>
              </a:rPr>
              <a:t>Thanks to all </a:t>
            </a:r>
            <a:endParaRPr lang="en-US" sz="4800" dirty="0">
              <a:solidFill>
                <a:srgbClr val="F362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4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73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 </a:t>
            </a:r>
            <a:r>
              <a:rPr lang="en-US" sz="4000" dirty="0" smtClean="0">
                <a:solidFill>
                  <a:srgbClr val="532A78"/>
                </a:solidFill>
                <a:latin typeface="Arial Narrow" panose="020B0606020202030204" pitchFamily="34" charset="0"/>
              </a:rPr>
              <a:t>Observe the following pictures. </a:t>
            </a:r>
            <a:br>
              <a:rPr lang="en-US" sz="4000" dirty="0" smtClean="0">
                <a:solidFill>
                  <a:srgbClr val="532A78"/>
                </a:solidFill>
                <a:latin typeface="Arial Narrow" panose="020B0606020202030204" pitchFamily="34" charset="0"/>
              </a:rPr>
            </a:br>
            <a:r>
              <a:rPr lang="en-US" sz="4000" dirty="0">
                <a:solidFill>
                  <a:srgbClr val="532A78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smtClean="0">
                <a:solidFill>
                  <a:srgbClr val="532A78"/>
                </a:solidFill>
                <a:latin typeface="Arial Narrow" panose="020B0606020202030204" pitchFamily="34" charset="0"/>
              </a:rPr>
              <a:t>      Do you know what are these?</a:t>
            </a:r>
            <a:br>
              <a:rPr lang="en-US" sz="4000" dirty="0" smtClean="0">
                <a:solidFill>
                  <a:srgbClr val="532A78"/>
                </a:solidFill>
                <a:latin typeface="Arial Narrow" panose="020B0606020202030204" pitchFamily="34" charset="0"/>
              </a:rPr>
            </a:br>
            <a:r>
              <a:rPr lang="en-US" sz="4000" dirty="0" smtClean="0">
                <a:solidFill>
                  <a:srgbClr val="532A78"/>
                </a:solidFill>
                <a:latin typeface="Arial Narrow" panose="020B0606020202030204" pitchFamily="34" charset="0"/>
              </a:rPr>
              <a:t>Do you know how these will be digested in our body?</a:t>
            </a:r>
            <a:endParaRPr lang="en-US" sz="4000" dirty="0">
              <a:solidFill>
                <a:srgbClr val="532A78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75" y="2346512"/>
            <a:ext cx="3497563" cy="19586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58" y="2197352"/>
            <a:ext cx="2050881" cy="2050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459" y="2346511"/>
            <a:ext cx="2853710" cy="1958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68" y="4679181"/>
            <a:ext cx="2143125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58" y="4763160"/>
            <a:ext cx="1760771" cy="1975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97" y="4706219"/>
            <a:ext cx="2064132" cy="2064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78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073"/>
            <a:ext cx="10515600" cy="1325563"/>
          </a:xfrm>
        </p:spPr>
        <p:txBody>
          <a:bodyPr/>
          <a:lstStyle/>
          <a:p>
            <a:r>
              <a:rPr lang="en-US" sz="5400" dirty="0" smtClean="0">
                <a:ln w="28575">
                  <a:solidFill>
                    <a:srgbClr val="D30C7A"/>
                  </a:solidFill>
                </a:ln>
                <a:solidFill>
                  <a:srgbClr val="00B0F0"/>
                </a:solidFill>
                <a:latin typeface="Arial Rounded MT Bold" panose="020F0704030504030204" pitchFamily="34" charset="0"/>
              </a:rPr>
              <a:t>                 </a:t>
            </a:r>
            <a:r>
              <a:rPr lang="en-US" sz="4800" dirty="0" smtClean="0">
                <a:ln w="28575">
                  <a:solidFill>
                    <a:srgbClr val="D30C7A"/>
                  </a:solidFill>
                </a:ln>
                <a:solidFill>
                  <a:srgbClr val="00B0F0"/>
                </a:solidFill>
                <a:latin typeface="Arial Rounded MT Bold" panose="020F0704030504030204" pitchFamily="34" charset="0"/>
              </a:rPr>
              <a:t>Today’s topic</a:t>
            </a:r>
            <a:endParaRPr lang="en-US" sz="4800" dirty="0">
              <a:ln w="28575">
                <a:solidFill>
                  <a:srgbClr val="D30C7A"/>
                </a:solidFill>
              </a:ln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2"/>
            <a:ext cx="10515600" cy="4986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             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8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                  </a:t>
            </a:r>
            <a:r>
              <a:rPr lang="en-US" sz="4400" dirty="0" smtClean="0">
                <a:solidFill>
                  <a:srgbClr val="FF0066"/>
                </a:solidFill>
                <a:latin typeface="Arial Narrow" panose="020B0606020202030204" pitchFamily="34" charset="0"/>
              </a:rPr>
              <a:t>Digestive system</a:t>
            </a:r>
          </a:p>
          <a:p>
            <a:pPr marL="0" indent="0">
              <a:buNone/>
            </a:pPr>
            <a:endParaRPr lang="en-US" sz="4800" dirty="0">
              <a:solidFill>
                <a:srgbClr val="FF0066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0066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1.Alimentary canal                   2. Digestive gland</a:t>
            </a:r>
            <a:endParaRPr lang="en-US" sz="44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527963" y="3017521"/>
            <a:ext cx="568037" cy="967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1" y="4003963"/>
            <a:ext cx="6761018" cy="0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2230581" y="4003964"/>
            <a:ext cx="207817" cy="52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858401" y="4017821"/>
            <a:ext cx="235528" cy="540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7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sz="4000" dirty="0">
                <a:solidFill>
                  <a:srgbClr val="4B731F"/>
                </a:solidFill>
                <a:latin typeface="Arial Rounded MT Bold" panose="020F0704030504030204" pitchFamily="34" charset="0"/>
              </a:rPr>
              <a:t>W</a:t>
            </a:r>
            <a:r>
              <a:rPr lang="en-US" sz="4000" dirty="0" smtClean="0">
                <a:solidFill>
                  <a:srgbClr val="4B731F"/>
                </a:solidFill>
                <a:latin typeface="Arial Rounded MT Bold" panose="020F0704030504030204" pitchFamily="34" charset="0"/>
              </a:rPr>
              <a:t>hat will the students will learn from this</a:t>
            </a:r>
            <a:br>
              <a:rPr lang="en-US" sz="4000" dirty="0" smtClean="0">
                <a:solidFill>
                  <a:srgbClr val="4B731F"/>
                </a:solidFill>
                <a:latin typeface="Arial Rounded MT Bold" panose="020F0704030504030204" pitchFamily="34" charset="0"/>
              </a:rPr>
            </a:br>
            <a:r>
              <a:rPr lang="en-US" sz="4000" dirty="0">
                <a:solidFill>
                  <a:srgbClr val="4B731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smtClean="0">
                <a:solidFill>
                  <a:srgbClr val="4B731F"/>
                </a:solidFill>
                <a:latin typeface="Arial Rounded MT Bold" panose="020F0704030504030204" pitchFamily="34" charset="0"/>
              </a:rPr>
              <a:t> chapter?</a:t>
            </a:r>
            <a:endParaRPr lang="en-US" sz="4000" dirty="0">
              <a:solidFill>
                <a:srgbClr val="4B731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>
                <a:solidFill>
                  <a:srgbClr val="AC0B1B"/>
                </a:solidFill>
                <a:latin typeface="Arial Narrow" panose="020B0606020202030204" pitchFamily="34" charset="0"/>
              </a:rPr>
              <a:t>1. They will be able to know the organs of the digestive system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AC0B1B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solidFill>
                  <a:srgbClr val="AC0B1B"/>
                </a:solidFill>
                <a:latin typeface="Arial Narrow" panose="020B0606020202030204" pitchFamily="34" charset="0"/>
              </a:rPr>
              <a:t>      of human being.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AC0B1B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solidFill>
                  <a:srgbClr val="AC0B1B"/>
                </a:solidFill>
                <a:latin typeface="Arial Narrow" panose="020B0606020202030204" pitchFamily="34" charset="0"/>
              </a:rPr>
              <a:t>2. They will be able to draw a labeled diagram of </a:t>
            </a:r>
            <a:r>
              <a:rPr lang="en-US" sz="3200" dirty="0">
                <a:solidFill>
                  <a:srgbClr val="AC0B1B"/>
                </a:solidFill>
                <a:latin typeface="Arial Narrow" panose="020B0606020202030204" pitchFamily="34" charset="0"/>
              </a:rPr>
              <a:t>digestive </a:t>
            </a:r>
            <a:r>
              <a:rPr lang="en-US" sz="3200" dirty="0" smtClean="0">
                <a:solidFill>
                  <a:srgbClr val="AC0B1B"/>
                </a:solidFill>
                <a:latin typeface="Arial Narrow" panose="020B0606020202030204" pitchFamily="34" charset="0"/>
              </a:rPr>
              <a:t>system.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AC0B1B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solidFill>
                  <a:srgbClr val="AC0B1B"/>
                </a:solidFill>
                <a:latin typeface="Arial Narrow" panose="020B0606020202030204" pitchFamily="34" charset="0"/>
              </a:rPr>
              <a:t>3. They will be able to know the parts of teeth and the names of the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AC0B1B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solidFill>
                  <a:srgbClr val="AC0B1B"/>
                </a:solidFill>
                <a:latin typeface="Arial Narrow" panose="020B0606020202030204" pitchFamily="34" charset="0"/>
              </a:rPr>
              <a:t>     parts.</a:t>
            </a:r>
            <a:endParaRPr lang="en-US" sz="3200" dirty="0">
              <a:solidFill>
                <a:srgbClr val="AC0B1B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AC0B1B"/>
                </a:solidFill>
                <a:latin typeface="Arial Narrow" panose="020B0606020202030204" pitchFamily="34" charset="0"/>
              </a:rPr>
              <a:t> 4. They will know about digestion of food in human body.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AC0B1B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solidFill>
                  <a:srgbClr val="AC0B1B"/>
                </a:solidFill>
                <a:latin typeface="Arial Narrow" panose="020B0606020202030204" pitchFamily="34" charset="0"/>
              </a:rPr>
              <a:t>5. They will know about digestive glands and enzymes. </a:t>
            </a:r>
            <a:endParaRPr lang="en-US" sz="3200" dirty="0">
              <a:solidFill>
                <a:srgbClr val="AC0B1B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8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1055"/>
            <a:ext cx="10515600" cy="9005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42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1. Alimentary system or Alimentary canal</a:t>
            </a:r>
            <a:endParaRPr lang="en-US" sz="42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171"/>
            <a:ext cx="10515600" cy="47857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 Mouth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 Buccal cavity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 Tooth: a) Incisor b) Canine c) Premolar d) Molar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 Pharynx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 Narrow" panose="020B0606020202030204" pitchFamily="34" charset="0"/>
              </a:rPr>
              <a:t>Oesophagus</a:t>
            </a:r>
            <a:endParaRPr lang="en-US" sz="3600" dirty="0" smtClean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 Stomach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 Intestine: a) small intestine b) large intestine 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accent6"/>
              </a:solidFill>
            </a:endParaRPr>
          </a:p>
          <a:p>
            <a:pPr marL="514350" indent="-514350">
              <a:buFont typeface="+mj-lt"/>
              <a:buAutoNum type="alphaLcParenR"/>
            </a:pPr>
            <a:endParaRPr lang="en-US" sz="32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3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291" y="960871"/>
            <a:ext cx="7889966" cy="1020329"/>
          </a:xfrm>
        </p:spPr>
        <p:txBody>
          <a:bodyPr/>
          <a:lstStyle/>
          <a:p>
            <a:r>
              <a:rPr lang="en-US" dirty="0" smtClean="0">
                <a:solidFill>
                  <a:srgbClr val="5B9BD5"/>
                </a:solidFill>
                <a:latin typeface="Arial Rounded MT Bold" panose="020F0704030504030204" pitchFamily="34" charset="0"/>
              </a:rPr>
              <a:t>2.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Digestive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 glands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96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sz="4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Salivary glands</a:t>
            </a:r>
          </a:p>
          <a:p>
            <a:pPr marL="1657350" lvl="2" indent="-742950">
              <a:buFont typeface="+mj-lt"/>
              <a:buAutoNum type="alphaLcParenR"/>
            </a:pPr>
            <a:r>
              <a:rPr lang="en-US" sz="4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Liver</a:t>
            </a:r>
          </a:p>
          <a:p>
            <a:pPr marL="1657350" lvl="2" indent="-742950">
              <a:buFont typeface="+mj-lt"/>
              <a:buAutoNum type="alphaLcParenR"/>
            </a:pPr>
            <a:r>
              <a:rPr lang="en-US" sz="4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Pancreatic glands </a:t>
            </a:r>
          </a:p>
          <a:p>
            <a:pPr marL="1657350" lvl="2" indent="-742950">
              <a:buFont typeface="+mj-lt"/>
              <a:buAutoNum type="alphaLcParenR"/>
            </a:pPr>
            <a:r>
              <a:rPr lang="en-US" sz="4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Gastric glands</a:t>
            </a:r>
          </a:p>
          <a:p>
            <a:pPr marL="1657350" lvl="2" indent="-742950">
              <a:buFont typeface="+mj-lt"/>
              <a:buAutoNum type="alphaLcParenR"/>
            </a:pPr>
            <a:r>
              <a:rPr lang="en-US" sz="4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Intestinal glands</a:t>
            </a:r>
          </a:p>
          <a:p>
            <a:pPr marL="742950" indent="-742950">
              <a:buFont typeface="+mj-lt"/>
              <a:buAutoNum type="alphaLcParenR"/>
            </a:pPr>
            <a:endParaRPr lang="en-US" sz="40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2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218" y="365125"/>
            <a:ext cx="7689273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</a:t>
            </a:r>
            <a:r>
              <a:rPr lang="en-US" sz="4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9A87C"/>
                </a:solidFill>
                <a:latin typeface="Arial Black" panose="020B0A04020102020204" pitchFamily="34" charset="0"/>
              </a:rPr>
              <a:t>Teeth are needed to</a:t>
            </a:r>
            <a:br>
              <a:rPr lang="en-US" sz="4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9A87C"/>
                </a:solidFill>
                <a:latin typeface="Arial Black" panose="020B0A04020102020204" pitchFamily="34" charset="0"/>
              </a:rPr>
            </a:br>
            <a:r>
              <a:rPr lang="en-US" sz="4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9A87C"/>
                </a:solidFill>
                <a:latin typeface="Arial Black" panose="020B0A04020102020204" pitchFamily="34" charset="0"/>
              </a:rPr>
              <a:t>     break down food</a:t>
            </a:r>
            <a:endParaRPr lang="en-US" sz="49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9A87C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83" y="2017421"/>
            <a:ext cx="4329547" cy="33450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54" y="2017421"/>
            <a:ext cx="4135582" cy="4135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444947" y="5702297"/>
            <a:ext cx="2092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5846" y="5504568"/>
            <a:ext cx="187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Teeth</a:t>
            </a:r>
            <a:endParaRPr lang="en-US" sz="320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063" y="285330"/>
            <a:ext cx="5328062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                           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Digestive system  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949" y="18778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1" y="2090453"/>
            <a:ext cx="5666509" cy="440574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80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315</Words>
  <Application>Microsoft Office PowerPoint</Application>
  <PresentationFormat>Widescreen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Arial Narrow</vt:lpstr>
      <vt:lpstr>Arial Rounded MT Bold</vt:lpstr>
      <vt:lpstr>Bahnschrift SemiBold</vt:lpstr>
      <vt:lpstr>Calibri</vt:lpstr>
      <vt:lpstr>Calibri Light</vt:lpstr>
      <vt:lpstr>Office Theme</vt:lpstr>
      <vt:lpstr>PowerPoint Presentation</vt:lpstr>
      <vt:lpstr>                           Introduction </vt:lpstr>
      <vt:lpstr>        Observe the following pictures.         Do you know what are these? Do you know how these will be digested in our body?</vt:lpstr>
      <vt:lpstr>                 Today’s topic</vt:lpstr>
      <vt:lpstr> What will the students will learn from this   chapter?</vt:lpstr>
      <vt:lpstr>  1. Alimentary system or Alimentary canal</vt:lpstr>
      <vt:lpstr>2.Digestive glands</vt:lpstr>
      <vt:lpstr>       Teeth are needed to      break down food</vt:lpstr>
      <vt:lpstr>                             Digestive system   </vt:lpstr>
      <vt:lpstr>                Digestion in mouth</vt:lpstr>
      <vt:lpstr>  Digestion in stomach</vt:lpstr>
      <vt:lpstr>             Digestion in duodenum</vt:lpstr>
      <vt:lpstr>          Digestion in small intestine</vt:lpstr>
      <vt:lpstr>      Digestion in large intestine</vt:lpstr>
      <vt:lpstr>     Enzymes needed for digestion</vt:lpstr>
      <vt:lpstr>       Digestion in Human body</vt:lpstr>
      <vt:lpstr>                           Pair work </vt:lpstr>
      <vt:lpstr>                            Evaluation</vt:lpstr>
      <vt:lpstr>                             Home work</vt:lpstr>
      <vt:lpstr>   Thanks to all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Amina</dc:creator>
  <cp:lastModifiedBy>Amina</cp:lastModifiedBy>
  <cp:revision>99</cp:revision>
  <dcterms:created xsi:type="dcterms:W3CDTF">2018-12-05T15:01:30Z</dcterms:created>
  <dcterms:modified xsi:type="dcterms:W3CDTF">2019-12-12T01:18:17Z</dcterms:modified>
</cp:coreProperties>
</file>