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7" r:id="rId2"/>
    <p:sldId id="258" r:id="rId3"/>
    <p:sldId id="271" r:id="rId4"/>
    <p:sldId id="259" r:id="rId5"/>
    <p:sldId id="260" r:id="rId6"/>
    <p:sldId id="261" r:id="rId7"/>
    <p:sldId id="262" r:id="rId8"/>
    <p:sldId id="264" r:id="rId9"/>
    <p:sldId id="272" r:id="rId10"/>
    <p:sldId id="273" r:id="rId11"/>
    <p:sldId id="265" r:id="rId12"/>
    <p:sldId id="267" r:id="rId13"/>
    <p:sldId id="266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1110" y="-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09B15B78-4F38-480E-8395-07DEF6031C60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543FA953-20DC-4C37-87D1-14A61D18AA0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54233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5B78-4F38-480E-8395-07DEF6031C60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A953-20DC-4C37-87D1-14A61D18A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912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5B78-4F38-480E-8395-07DEF6031C60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A953-20DC-4C37-87D1-14A61D18AA0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27098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5B78-4F38-480E-8395-07DEF6031C60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A953-20DC-4C37-87D1-14A61D18AA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90552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5B78-4F38-480E-8395-07DEF6031C60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A953-20DC-4C37-87D1-14A61D18A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0054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5B78-4F38-480E-8395-07DEF6031C60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A953-20DC-4C37-87D1-14A61D18AA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37081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5B78-4F38-480E-8395-07DEF6031C60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A953-20DC-4C37-87D1-14A61D18AA0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63303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5B78-4F38-480E-8395-07DEF6031C60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A953-20DC-4C37-87D1-14A61D18AA0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4681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5B78-4F38-480E-8395-07DEF6031C60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A953-20DC-4C37-87D1-14A61D18AA0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34124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5B78-4F38-480E-8395-07DEF6031C60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A953-20DC-4C37-87D1-14A61D18A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3383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5B78-4F38-480E-8395-07DEF6031C60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A953-20DC-4C37-87D1-14A61D18AA0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17610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5B78-4F38-480E-8395-07DEF6031C60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A953-20DC-4C37-87D1-14A61D18A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5784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5B78-4F38-480E-8395-07DEF6031C60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A953-20DC-4C37-87D1-14A61D18AA0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81147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5B78-4F38-480E-8395-07DEF6031C60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A953-20DC-4C37-87D1-14A61D18AA0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31132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5B78-4F38-480E-8395-07DEF6031C60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A953-20DC-4C37-87D1-14A61D18A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9052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5B78-4F38-480E-8395-07DEF6031C60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A953-20DC-4C37-87D1-14A61D18AA0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66792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5B78-4F38-480E-8395-07DEF6031C60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A953-20DC-4C37-87D1-14A61D18A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4317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9B15B78-4F38-480E-8395-07DEF6031C60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43FA953-20DC-4C37-87D1-14A61D18A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5445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1981200"/>
            <a:ext cx="7620000" cy="4267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33600" y="1044714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4000" dirty="0" smtClean="0"/>
              <a:t>সবাইকে শুভেচ্ছা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982534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976207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4000" dirty="0" smtClean="0">
                <a:solidFill>
                  <a:schemeClr val="tx2"/>
                </a:solidFill>
              </a:rPr>
              <a:t>চিত্রগুলো লক্ষ কর  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1945493"/>
            <a:ext cx="3200400" cy="22062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0" y="1839813"/>
            <a:ext cx="2971800" cy="2397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48000" y="434340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2200" y="4381126"/>
            <a:ext cx="4191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0349083"/>
      </p:ext>
    </p:extLst>
  </p:cSld>
  <p:clrMapOvr>
    <a:masterClrMapping/>
  </p:clrMapOvr>
  <p:transition spd="slow" advTm="0"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57199" y="4724400"/>
            <a:ext cx="8382000" cy="11429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1775" algn="just">
              <a:spcBef>
                <a:spcPct val="0"/>
              </a:spcBef>
            </a:pP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শব্দের সঞ্চালণের মাধ্যমগুলো আলোচনা করে উপস্থাপণ কর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।</a:t>
            </a:r>
            <a:endParaRPr lang="bn-BD" sz="2800" dirty="0">
              <a:solidFill>
                <a:schemeClr val="tx1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3280" y="1447526"/>
            <a:ext cx="285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00399" y="500929"/>
            <a:ext cx="2895601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bn-IN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BD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5999" y="1470272"/>
            <a:ext cx="4724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8651061"/>
      </p:ext>
    </p:extLst>
  </p:cSld>
  <p:clrMapOvr>
    <a:masterClrMapping/>
  </p:clrMapOvr>
  <p:transition spd="slow" advTm="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10" grpId="0"/>
      <p:bldP spid="1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83280" y="1447526"/>
            <a:ext cx="285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14601" y="862751"/>
            <a:ext cx="43434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bn-IN" sz="4000" u="sng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 দিকে লক্ষ করি</a:t>
            </a:r>
            <a:endParaRPr lang="en-US" sz="3200" u="sng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1828800"/>
            <a:ext cx="5879522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68651061"/>
      </p:ext>
    </p:extLst>
  </p:cSld>
  <p:clrMapOvr>
    <a:masterClrMapping/>
  </p:clrMapOvr>
  <p:transition spd="slow" advTm="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81000" y="4648200"/>
            <a:ext cx="8382000" cy="11429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1775" algn="just">
              <a:spcBef>
                <a:spcPct val="0"/>
              </a:spcBef>
            </a:pP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শব্দ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দূষণের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কারণগুলো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নিজেদের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মধ্যে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আলোচনা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খাতায়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লিখ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।</a:t>
            </a:r>
            <a:endParaRPr lang="bn-BD" sz="2800" b="1" dirty="0">
              <a:solidFill>
                <a:schemeClr val="tx1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3280" y="1447526"/>
            <a:ext cx="285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95600" y="403746"/>
            <a:ext cx="2819401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bn-IN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</a:t>
            </a:r>
            <a:r>
              <a:rPr lang="bn-BD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9929" y="1441530"/>
            <a:ext cx="4484141" cy="252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8651061"/>
      </p:ext>
    </p:extLst>
  </p:cSld>
  <p:clrMapOvr>
    <a:masterClrMapping/>
  </p:clrMapOvr>
  <p:transition spd="slow" advTm="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81000" y="1600201"/>
            <a:ext cx="8534400" cy="45719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1775" algn="ctr">
              <a:spcBef>
                <a:spcPct val="0"/>
              </a:spcBef>
            </a:pP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শব্দ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কী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? (ক)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এক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প্রকার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শক্তি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(খ)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আলো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তাপ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(ঘ)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বিদ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ু্ৎ</a:t>
            </a:r>
          </a:p>
          <a:p>
            <a:pPr marL="231775" algn="ctr">
              <a:spcBef>
                <a:spcPct val="0"/>
              </a:spcBef>
            </a:pP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উত্তর- ক</a:t>
            </a:r>
          </a:p>
          <a:p>
            <a:pPr marL="231775" algn="ctr">
              <a:spcBef>
                <a:spcPct val="0"/>
              </a:spcBef>
            </a:pP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২। শব্দ সঞ্চালণ কী ? (ক)  স্কুল  (খ) কলেজ (গ) হাসপাতাল (ঘ) শব্দের এক স্থান থেকে অন্যস্থানের যাতায়াতকে শব্দ সঞ্চালণ বলে ।</a:t>
            </a:r>
          </a:p>
          <a:p>
            <a:pPr marL="231775" algn="ctr">
              <a:spcBef>
                <a:spcPct val="0"/>
              </a:spcBef>
            </a:pP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উত্তর- ঘ</a:t>
            </a:r>
          </a:p>
          <a:p>
            <a:pPr marL="231775" algn="ctr">
              <a:spcBef>
                <a:spcPct val="0"/>
              </a:spcBef>
            </a:pP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৩। শব্দ সঞ্চালণের মাধ্যম কয়টি ? (ক) ২টি (খ) ৪টি (গ) ৫টি (ঘ) ৩টি</a:t>
            </a:r>
          </a:p>
          <a:p>
            <a:pPr marL="231775" algn="ctr">
              <a:spcBef>
                <a:spcPct val="0"/>
              </a:spcBef>
            </a:pP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উত্তর- ঘ</a:t>
            </a:r>
          </a:p>
          <a:p>
            <a:pPr marL="231775" algn="ctr">
              <a:spcBef>
                <a:spcPct val="0"/>
              </a:spcBef>
            </a:pPr>
            <a:endParaRPr lang="bn-BD" sz="2800" dirty="0">
              <a:solidFill>
                <a:schemeClr val="tx1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3280" y="1447526"/>
            <a:ext cx="285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05199" y="500929"/>
            <a:ext cx="2438401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bn-IN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8651061"/>
      </p:ext>
    </p:extLst>
  </p:cSld>
  <p:clrMapOvr>
    <a:masterClrMapping/>
  </p:clrMapOvr>
  <p:transition spd="slow" advTm="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57200" y="1524001"/>
            <a:ext cx="8153400" cy="441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1775" algn="ctr">
              <a:spcBef>
                <a:spcPct val="0"/>
              </a:spcBef>
            </a:pP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endParaRPr lang="bn-BD" sz="2800" dirty="0">
              <a:solidFill>
                <a:schemeClr val="tx1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3280" y="1447526"/>
            <a:ext cx="285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38400" y="789058"/>
            <a:ext cx="38100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bn-IN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</a:t>
            </a:r>
            <a:r>
              <a:rPr lang="bn-BD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53340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4572000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/>
              <a:t>কয়েকটি সুরেলা যন্ত্র ও বেসুরো যন্ত্রের নাম লিখে আনবে । </a:t>
            </a:r>
            <a:r>
              <a:rPr lang="bn-IN" dirty="0" smtClean="0"/>
              <a:t>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1365" y="2062678"/>
            <a:ext cx="4408869" cy="1993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68651061"/>
      </p:ext>
    </p:extLst>
  </p:cSld>
  <p:clrMapOvr>
    <a:masterClrMapping/>
  </p:clrMapOvr>
  <p:transition spd="slow" advTm="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57200" y="1524001"/>
            <a:ext cx="8153400" cy="441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1775" algn="ctr">
              <a:spcBef>
                <a:spcPct val="0"/>
              </a:spcBef>
            </a:pPr>
            <a:endParaRPr lang="bn-BD" sz="2800" dirty="0">
              <a:solidFill>
                <a:schemeClr val="tx1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3280" y="1447526"/>
            <a:ext cx="285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67000" y="739640"/>
            <a:ext cx="3048001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bn-IN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8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600200"/>
            <a:ext cx="8077200" cy="434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8651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/>
          <p:nvPr/>
        </p:nvSpPr>
        <p:spPr>
          <a:xfrm>
            <a:off x="242997" y="3203224"/>
            <a:ext cx="3582901" cy="7582495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রাজিব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মিয়া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গজারিয়া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বাতেনিয়া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মাদ্রাসা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গজারিয়া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মুন্সীগঞ্জ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মোবাঃ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01842-529926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4000" dirty="0"/>
          </a:p>
        </p:txBody>
      </p:sp>
      <p:sp>
        <p:nvSpPr>
          <p:cNvPr id="3" name="Rectangle 6"/>
          <p:cNvSpPr/>
          <p:nvPr/>
        </p:nvSpPr>
        <p:spPr>
          <a:xfrm>
            <a:off x="5006629" y="2755965"/>
            <a:ext cx="3268085" cy="3341668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en-US" sz="2400" dirty="0" smtClean="0">
              <a:solidFill>
                <a:srgbClr val="00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সপ্তম শ্রেণী</a:t>
            </a:r>
            <a:endParaRPr lang="en-US" sz="280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 কথা</a:t>
            </a:r>
          </a:p>
          <a:p>
            <a:pPr algn="ctr">
              <a:defRPr/>
            </a:pP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 অধ্যায় </a:t>
            </a:r>
          </a:p>
          <a:p>
            <a:pPr algn="ctr">
              <a:defRPr/>
            </a:pP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</a:p>
          <a:p>
            <a:pPr algn="ctr">
              <a:defRPr/>
            </a:pP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213641" y="474747"/>
            <a:ext cx="2558759" cy="5158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600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36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96173" y="485128"/>
            <a:ext cx="3103874" cy="7777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6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600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3"/>
          <p:cNvGrpSpPr/>
          <p:nvPr/>
        </p:nvGrpSpPr>
        <p:grpSpPr>
          <a:xfrm>
            <a:off x="4283469" y="625526"/>
            <a:ext cx="616525" cy="5669280"/>
            <a:chOff x="5670191" y="625526"/>
            <a:chExt cx="904236" cy="566928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8" name="Rectangle 7"/>
            <p:cNvSpPr/>
            <p:nvPr/>
          </p:nvSpPr>
          <p:spPr>
            <a:xfrm>
              <a:off x="5684742" y="625526"/>
              <a:ext cx="175847" cy="4797083"/>
            </a:xfrm>
            <a:prstGeom prst="rect">
              <a:avLst/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024329" y="1086112"/>
              <a:ext cx="175847" cy="4797083"/>
            </a:xfrm>
            <a:prstGeom prst="rect">
              <a:avLst/>
            </a:prstGeom>
            <a:grpFill/>
            <a:ln>
              <a:solidFill>
                <a:srgbClr val="FEBE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389896" y="1359415"/>
              <a:ext cx="175847" cy="4935391"/>
            </a:xfrm>
            <a:prstGeom prst="rect">
              <a:avLst/>
            </a:prstGeom>
            <a:grpFill/>
            <a:ln>
              <a:solidFill>
                <a:srgbClr val="FF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2" name="Group 29"/>
            <p:cNvGrpSpPr/>
            <p:nvPr/>
          </p:nvGrpSpPr>
          <p:grpSpPr>
            <a:xfrm>
              <a:off x="5670191" y="1162485"/>
              <a:ext cx="904236" cy="4644335"/>
              <a:chOff x="5596099" y="1272337"/>
              <a:chExt cx="966673" cy="4746380"/>
            </a:xfrm>
            <a:grpFill/>
          </p:grpSpPr>
          <p:sp>
            <p:nvSpPr>
              <p:cNvPr id="31" name="Quad Arrow Callout 30"/>
              <p:cNvSpPr/>
              <p:nvPr/>
            </p:nvSpPr>
            <p:spPr>
              <a:xfrm>
                <a:off x="5596099" y="1272337"/>
                <a:ext cx="966673" cy="949276"/>
              </a:xfrm>
              <a:prstGeom prst="quadArrowCallout">
                <a:avLst>
                  <a:gd name="adj1" fmla="val 35198"/>
                  <a:gd name="adj2" fmla="val 18515"/>
                  <a:gd name="adj3" fmla="val 18515"/>
                  <a:gd name="adj4" fmla="val 48123"/>
                </a:avLst>
              </a:prstGeom>
              <a:grp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Donut 31"/>
              <p:cNvSpPr/>
              <p:nvPr/>
            </p:nvSpPr>
            <p:spPr>
              <a:xfrm>
                <a:off x="5898523" y="1545467"/>
                <a:ext cx="404368" cy="387985"/>
              </a:xfrm>
              <a:prstGeom prst="donut">
                <a:avLst>
                  <a:gd name="adj" fmla="val 17383"/>
                </a:avLst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  <a:scene3d>
                <a:camera prst="perspectiveHeroicExtremeRightFacing"/>
                <a:lightRig rig="chilly" dir="t">
                  <a:rot lat="0" lon="0" rev="18480000"/>
                </a:lightRig>
              </a:scene3d>
              <a:sp3d prstMaterial="clear">
                <a:bevelT h="635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Quad Arrow Callout 32"/>
              <p:cNvSpPr/>
              <p:nvPr/>
            </p:nvSpPr>
            <p:spPr>
              <a:xfrm>
                <a:off x="5596099" y="2221613"/>
                <a:ext cx="966673" cy="949276"/>
              </a:xfrm>
              <a:prstGeom prst="quadArrowCallout">
                <a:avLst>
                  <a:gd name="adj1" fmla="val 35198"/>
                  <a:gd name="adj2" fmla="val 18515"/>
                  <a:gd name="adj3" fmla="val 18515"/>
                  <a:gd name="adj4" fmla="val 48123"/>
                </a:avLst>
              </a:prstGeom>
              <a:grp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Donut 33"/>
              <p:cNvSpPr/>
              <p:nvPr/>
            </p:nvSpPr>
            <p:spPr>
              <a:xfrm>
                <a:off x="5898523" y="2494743"/>
                <a:ext cx="404368" cy="387985"/>
              </a:xfrm>
              <a:prstGeom prst="donut">
                <a:avLst>
                  <a:gd name="adj" fmla="val 17383"/>
                </a:avLst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  <a:scene3d>
                <a:camera prst="perspectiveHeroicExtremeRightFacing"/>
                <a:lightRig rig="chilly" dir="t">
                  <a:rot lat="0" lon="0" rev="18480000"/>
                </a:lightRig>
              </a:scene3d>
              <a:sp3d prstMaterial="clear">
                <a:bevelT h="635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Quad Arrow Callout 34"/>
              <p:cNvSpPr/>
              <p:nvPr/>
            </p:nvSpPr>
            <p:spPr>
              <a:xfrm>
                <a:off x="5596099" y="3170889"/>
                <a:ext cx="966673" cy="949276"/>
              </a:xfrm>
              <a:prstGeom prst="quadArrowCallout">
                <a:avLst>
                  <a:gd name="adj1" fmla="val 35198"/>
                  <a:gd name="adj2" fmla="val 18515"/>
                  <a:gd name="adj3" fmla="val 18515"/>
                  <a:gd name="adj4" fmla="val 48123"/>
                </a:avLst>
              </a:prstGeom>
              <a:grp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Donut 35"/>
              <p:cNvSpPr/>
              <p:nvPr/>
            </p:nvSpPr>
            <p:spPr>
              <a:xfrm>
                <a:off x="5898523" y="3444019"/>
                <a:ext cx="404368" cy="387985"/>
              </a:xfrm>
              <a:prstGeom prst="donut">
                <a:avLst>
                  <a:gd name="adj" fmla="val 17383"/>
                </a:avLst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  <a:scene3d>
                <a:camera prst="perspectiveHeroicExtremeRightFacing"/>
                <a:lightRig rig="chilly" dir="t">
                  <a:rot lat="0" lon="0" rev="18480000"/>
                </a:lightRig>
              </a:scene3d>
              <a:sp3d prstMaterial="clear">
                <a:bevelT h="635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Quad Arrow Callout 36"/>
              <p:cNvSpPr/>
              <p:nvPr/>
            </p:nvSpPr>
            <p:spPr>
              <a:xfrm>
                <a:off x="5596099" y="4120165"/>
                <a:ext cx="966673" cy="949276"/>
              </a:xfrm>
              <a:prstGeom prst="quadArrowCallout">
                <a:avLst>
                  <a:gd name="adj1" fmla="val 35198"/>
                  <a:gd name="adj2" fmla="val 18515"/>
                  <a:gd name="adj3" fmla="val 18515"/>
                  <a:gd name="adj4" fmla="val 48123"/>
                </a:avLst>
              </a:prstGeom>
              <a:grp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Donut 37"/>
              <p:cNvSpPr/>
              <p:nvPr/>
            </p:nvSpPr>
            <p:spPr>
              <a:xfrm>
                <a:off x="5898523" y="4393295"/>
                <a:ext cx="404368" cy="387985"/>
              </a:xfrm>
              <a:prstGeom prst="donut">
                <a:avLst>
                  <a:gd name="adj" fmla="val 17383"/>
                </a:avLst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  <a:scene3d>
                <a:camera prst="perspectiveHeroicExtremeRightFacing"/>
                <a:lightRig rig="chilly" dir="t">
                  <a:rot lat="0" lon="0" rev="18480000"/>
                </a:lightRig>
              </a:scene3d>
              <a:sp3d prstMaterial="clear">
                <a:bevelT h="635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Quad Arrow Callout 38"/>
              <p:cNvSpPr/>
              <p:nvPr/>
            </p:nvSpPr>
            <p:spPr>
              <a:xfrm>
                <a:off x="5596099" y="5069441"/>
                <a:ext cx="966673" cy="949276"/>
              </a:xfrm>
              <a:prstGeom prst="quadArrowCallout">
                <a:avLst>
                  <a:gd name="adj1" fmla="val 35198"/>
                  <a:gd name="adj2" fmla="val 18515"/>
                  <a:gd name="adj3" fmla="val 18515"/>
                  <a:gd name="adj4" fmla="val 48123"/>
                </a:avLst>
              </a:prstGeom>
              <a:grp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Donut 39"/>
              <p:cNvSpPr/>
              <p:nvPr/>
            </p:nvSpPr>
            <p:spPr>
              <a:xfrm>
                <a:off x="5898523" y="5342571"/>
                <a:ext cx="404368" cy="387985"/>
              </a:xfrm>
              <a:prstGeom prst="donut">
                <a:avLst>
                  <a:gd name="adj" fmla="val 17383"/>
                </a:avLst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  <a:scene3d>
                <a:camera prst="perspectiveHeroicExtremeRightFacing"/>
                <a:lightRig rig="chilly" dir="t">
                  <a:rot lat="0" lon="0" rev="18480000"/>
                </a:lightRig>
              </a:scene3d>
              <a:sp3d prstMaterial="clear">
                <a:bevelT h="635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25" name="Picture 2" descr="C:\Users\HP\Downloads\received_940441939627123.jpe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06712" y="1316019"/>
            <a:ext cx="1586975" cy="1600200"/>
          </a:xfrm>
          <a:prstGeom prst="rect">
            <a:avLst/>
          </a:prstGeom>
          <a:noFill/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5274" y="1032756"/>
            <a:ext cx="2152066" cy="155326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078114" y="3244334"/>
            <a:ext cx="987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dirty="0" smtClean="0"/>
              <a:t>রসুলপুর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19800226"/>
      </p:ext>
    </p:extLst>
  </p:cSld>
  <p:clrMapOvr>
    <a:masterClrMapping/>
  </p:clrMapOvr>
  <p:transition spd="slow" advTm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8660" y="3902899"/>
            <a:ext cx="1570204" cy="1828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2072" y="1290700"/>
            <a:ext cx="2224747" cy="17531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0458" y="3902899"/>
            <a:ext cx="2097114" cy="19209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738" y="4038600"/>
            <a:ext cx="1746062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3762" y="1600200"/>
            <a:ext cx="2381250" cy="13721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99069" y="4038600"/>
            <a:ext cx="1507750" cy="182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335" y="1723340"/>
            <a:ext cx="2075866" cy="15532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43200" y="873870"/>
            <a:ext cx="3886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/>
              <a:t>চিত্রগুলো</a:t>
            </a:r>
            <a:r>
              <a:rPr lang="en-US" sz="3600" dirty="0" smtClean="0"/>
              <a:t> </a:t>
            </a:r>
            <a:r>
              <a:rPr lang="en-US" sz="3600" dirty="0" err="1" smtClean="0"/>
              <a:t>লক্ষ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7012413"/>
      </p:ext>
    </p:extLst>
  </p:cSld>
  <p:clrMapOvr>
    <a:masterClrMapping/>
  </p:clrMapOvr>
  <p:transition spd="slow" advTm="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23653" y="4038600"/>
            <a:ext cx="2686548" cy="783193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just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 কথা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1676400" y="1143000"/>
            <a:ext cx="5371106" cy="1695217"/>
          </a:xfrm>
          <a:prstGeom prst="wedgeRoundRectCallout">
            <a:avLst>
              <a:gd name="adj1" fmla="val -13872"/>
              <a:gd name="adj2" fmla="val 102736"/>
              <a:gd name="adj3" fmla="val 16667"/>
            </a:avLst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4000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  <a:r>
              <a:rPr lang="bn-BD" sz="6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6600" dirty="0" smtClean="0"/>
              <a:t>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xmlns="" val="663841194"/>
      </p:ext>
    </p:extLst>
  </p:cSld>
  <p:clrMapOvr>
    <a:masterClrMapping/>
  </p:clrMapOvr>
  <p:transition spd="slow" advTm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5259" y="1017657"/>
            <a:ext cx="4631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b="1" spc="150" dirty="0">
                <a:ln w="11430"/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BD" sz="3600" b="1" spc="150" dirty="0" smtClean="0">
                <a:ln w="11430"/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শিক্ষার্থীরা –</a:t>
            </a:r>
            <a:r>
              <a:rPr lang="bn-BD" sz="4000" b="1" spc="150" dirty="0" smtClean="0">
                <a:ln w="11430"/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800" b="1" spc="150" dirty="0" smtClean="0">
              <a:ln w="11430"/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199" y="1582803"/>
            <a:ext cx="8077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chemeClr val="tx2"/>
                </a:solidFill>
              </a:rPr>
              <a:t>১। </a:t>
            </a:r>
            <a:r>
              <a:rPr lang="en-US" sz="3600" dirty="0" err="1" smtClean="0">
                <a:solidFill>
                  <a:schemeClr val="tx2"/>
                </a:solidFill>
              </a:rPr>
              <a:t>শব্দ</a:t>
            </a:r>
            <a:r>
              <a:rPr lang="en-US" sz="3600" dirty="0" smtClean="0">
                <a:solidFill>
                  <a:schemeClr val="tx2"/>
                </a:solidFill>
              </a:rPr>
              <a:t> ও </a:t>
            </a:r>
            <a:r>
              <a:rPr lang="en-US" sz="3600" dirty="0" err="1" smtClean="0">
                <a:solidFill>
                  <a:schemeClr val="tx2"/>
                </a:solidFill>
              </a:rPr>
              <a:t>শব্দের</a:t>
            </a:r>
            <a:r>
              <a:rPr lang="en-US" sz="3600" dirty="0" smtClean="0">
                <a:solidFill>
                  <a:schemeClr val="tx2"/>
                </a:solidFill>
              </a:rPr>
              <a:t> উ</a:t>
            </a:r>
            <a:r>
              <a:rPr lang="bn-IN" sz="3600" dirty="0" smtClean="0">
                <a:solidFill>
                  <a:schemeClr val="tx2"/>
                </a:solidFill>
              </a:rPr>
              <a:t>ৎপত্তির কারণ বলতে পারবে;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8949" y="533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 smtClean="0"/>
              <a:t>শিখণ ফল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57198" y="2229134"/>
            <a:ext cx="8229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 smtClean="0"/>
              <a:t>২। শব্দ সঞ্চালণ ব্যাখ্যা করতে পারবে;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32004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 smtClean="0"/>
              <a:t>৩।শ্রাব্যতার সীমা ও নয়েজ ব্যাখ্যা করতে পারবে;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9431" y="46482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 smtClean="0"/>
              <a:t>৪।শব্দ উৎপাদনকারী যন্ত্র শব্দ সৃষ্টির কারণ ব্যাখ্যা করতে পারবে 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49309844"/>
      </p:ext>
    </p:extLst>
  </p:cSld>
  <p:clrMapOvr>
    <a:masterClrMapping/>
  </p:clrMapOvr>
  <p:transition spd="slow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410200" y="566538"/>
            <a:ext cx="237930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0"/>
              </a:spcBef>
            </a:pPr>
            <a:r>
              <a:rPr lang="bn-BD" sz="4000" u="sng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920481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 smtClean="0"/>
              <a:t>আমরা যা কিছু শুনী তাই হলো শব্দ । শব্দ এক প্রকার শক্তি, যা আমাদের শ্রবণের অনুভূতি জন্মায় ।</a:t>
            </a:r>
            <a:r>
              <a:rPr lang="bn-IN" dirty="0" smtClean="0"/>
              <a:t>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1291" y="2057400"/>
            <a:ext cx="7573818" cy="2667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2900" y="4932233"/>
            <a:ext cx="861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 smtClean="0"/>
              <a:t>যখন স্কুলের ঘন্টা বাজানো হয়, তখন তা স্পর্শ করে দেখ । ঘন্টাটি যে কাঁপে তা কী অনুভব করতে পার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180887"/>
      </p:ext>
    </p:extLst>
  </p:cSld>
  <p:clrMapOvr>
    <a:masterClrMapping/>
  </p:clrMapOvr>
  <p:transition spd="slow" advTm="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8000" y="434340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8382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tx2"/>
                </a:solidFill>
              </a:rPr>
              <a:t>একক</a:t>
            </a:r>
            <a:r>
              <a:rPr lang="en-US" sz="4000" dirty="0" smtClean="0">
                <a:solidFill>
                  <a:schemeClr val="tx2"/>
                </a:solidFill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</a:rPr>
              <a:t>কাজ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" name="Picture 2" descr="C:\Users\HP\Pictures\একক কাজ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647" y="1774686"/>
            <a:ext cx="4190353" cy="264491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19200" y="4928175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 smtClean="0"/>
              <a:t>শব্দ ও শব্দের উৎপত্তির কারণ কী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8651061"/>
      </p:ext>
    </p:extLst>
  </p:cSld>
  <p:clrMapOvr>
    <a:masterClrMapping/>
  </p:clrMapOvr>
  <p:transition spd="slow" advTm="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6" grpId="1"/>
      <p:bldP spid="6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57200" y="685800"/>
            <a:ext cx="8229600" cy="256570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1775" algn="just">
              <a:spcBef>
                <a:spcPct val="0"/>
              </a:spcBef>
            </a:pP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একটা লম্বা স্প্রিং নিয়ে এর এক প্রান্তে আঘাত করলে দেখবে স্প্রিংটির সংকোচন ও প্রসারণের ফলে শক্তি সঞ্চালিত হচ্ছে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।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শব্দের ঢেউ ঠিক এভাবেই সঞ্চালিত হয়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।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শব্দের এক স্থান থেকে অন্যস্থানে যাতায়াতকে শব্দ সঞ্চালণ বলে 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।</a:t>
            </a:r>
            <a:endParaRPr lang="bn-BD" sz="2800" dirty="0">
              <a:solidFill>
                <a:schemeClr val="tx1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3280" y="1447526"/>
            <a:ext cx="285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3352800"/>
            <a:ext cx="8229600" cy="18030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5257198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200" dirty="0" smtClean="0"/>
              <a:t>স্প্রিংয়ের সংকোচন ও প্রসারণের দ্বারা শক্তি সঞ্চালণ 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8651061"/>
      </p:ext>
    </p:extLst>
  </p:cSld>
  <p:clrMapOvr>
    <a:masterClrMapping/>
  </p:clrMapOvr>
  <p:transition spd="slow" advTm="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8000" y="434340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976207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chemeClr val="tx2"/>
                </a:solidFill>
              </a:rPr>
              <a:t>চিত্রটি লক্ষ কর  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1981200"/>
            <a:ext cx="7886700" cy="3962400"/>
          </a:xfrm>
          <a:prstGeom prst="rect">
            <a:avLst/>
          </a:prstGeom>
          <a:solidFill>
            <a:srgbClr val="0070C0"/>
          </a:solidFill>
        </p:spPr>
      </p:pic>
    </p:spTree>
    <p:extLst>
      <p:ext uri="{BB962C8B-B14F-4D97-AF65-F5344CB8AC3E}">
        <p14:creationId xmlns:p14="http://schemas.microsoft.com/office/powerpoint/2010/main" xmlns="" val="2211811190"/>
      </p:ext>
    </p:extLst>
  </p:cSld>
  <p:clrMapOvr>
    <a:masterClrMapping/>
  </p:clrMapOvr>
  <p:transition spd="slow" advTm="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610</TotalTime>
  <Words>330</Words>
  <Application>Microsoft Office PowerPoint</Application>
  <PresentationFormat>On-screen Show (4:3)</PresentationFormat>
  <Paragraphs>62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Organic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Windows User</cp:lastModifiedBy>
  <cp:revision>163</cp:revision>
  <dcterms:created xsi:type="dcterms:W3CDTF">2019-08-21T03:59:49Z</dcterms:created>
  <dcterms:modified xsi:type="dcterms:W3CDTF">2019-12-12T05:16:25Z</dcterms:modified>
</cp:coreProperties>
</file>