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1C89D-9A40-4646-A81F-F7CE838B781F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48ADE-0A10-425D-889A-14BFA56B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5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2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0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8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18C0-14D9-469E-8660-33B9DFC09637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4B47-DE7D-4C76-8175-2DBB8A51B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6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2A3F0DAB-67EA-CC48-9E4C-4A0CC659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559558"/>
            <a:ext cx="11013743" cy="569111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697FE82-9CC7-6944-B72E-71B637C4E83B}"/>
              </a:ext>
            </a:extLst>
          </p:cNvPr>
          <p:cNvSpPr txBox="1">
            <a:spLocks/>
          </p:cNvSpPr>
          <p:nvPr/>
        </p:nvSpPr>
        <p:spPr>
          <a:xfrm>
            <a:off x="3367768" y="777922"/>
            <a:ext cx="6349438" cy="480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15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اهلا و سهلا</a:t>
            </a:r>
            <a:br>
              <a:rPr lang="ar-SA" sz="115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</a:br>
            <a:r>
              <a:rPr lang="ar-SA" sz="115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السلام عليكم</a:t>
            </a:r>
            <a:r>
              <a:rPr lang="en-US" sz="115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76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28" y="1637730"/>
            <a:ext cx="4798075" cy="3000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44206" y="245657"/>
            <a:ext cx="6168788" cy="136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cs typeface="Arabic Transparent" pitchFamily="2" charset="-78"/>
              </a:rPr>
              <a:t>الوا جب المنز لى</a:t>
            </a:r>
            <a:endParaRPr lang="en-US" sz="54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2576" y="4694834"/>
            <a:ext cx="9144000" cy="120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(1) بين الوجوه المهمة التى ذكر ت فى الخطبة -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greenleave_2ucn1o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85" y="382137"/>
            <a:ext cx="11409527" cy="6059606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801508" y="4604982"/>
            <a:ext cx="9296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solidFill>
                  <a:schemeClr val="tx1"/>
                </a:solidFill>
              </a:rPr>
              <a:t>الى</a:t>
            </a:r>
            <a:r>
              <a:rPr lang="ar-SA" sz="4800" dirty="0">
                <a:solidFill>
                  <a:schemeClr val="tx1"/>
                </a:solidFill>
              </a:rPr>
              <a:t> </a:t>
            </a:r>
            <a:r>
              <a:rPr lang="ar-SA" sz="7200" dirty="0">
                <a:solidFill>
                  <a:schemeClr val="tx1"/>
                </a:solidFill>
              </a:rPr>
              <a:t>اللقا</a:t>
            </a:r>
            <a:r>
              <a:rPr lang="ar-SA" sz="4800" dirty="0">
                <a:solidFill>
                  <a:schemeClr val="tx1"/>
                </a:solidFill>
              </a:rPr>
              <a:t> ء -</a:t>
            </a:r>
            <a:r>
              <a:rPr lang="ar-SA" sz="6600" dirty="0">
                <a:solidFill>
                  <a:schemeClr val="tx1"/>
                </a:solidFill>
              </a:rPr>
              <a:t>مع</a:t>
            </a:r>
            <a:r>
              <a:rPr lang="ar-SA" sz="4800" dirty="0">
                <a:solidFill>
                  <a:schemeClr val="tx1"/>
                </a:solidFill>
              </a:rPr>
              <a:t> </a:t>
            </a:r>
            <a:r>
              <a:rPr lang="ar-SA" sz="7200" dirty="0">
                <a:solidFill>
                  <a:schemeClr val="tx1"/>
                </a:solidFill>
              </a:rPr>
              <a:t>السلا</a:t>
            </a:r>
            <a:r>
              <a:rPr lang="ar-SA" sz="4800" dirty="0">
                <a:solidFill>
                  <a:schemeClr val="tx1"/>
                </a:solidFill>
              </a:rPr>
              <a:t> </a:t>
            </a:r>
            <a:r>
              <a:rPr lang="ar-SA" sz="7200" dirty="0">
                <a:solidFill>
                  <a:schemeClr val="tx1"/>
                </a:solidFill>
              </a:rPr>
              <a:t>مة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41575" y="508952"/>
            <a:ext cx="3947316" cy="9104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</a:rPr>
              <a:t>تعريف </a:t>
            </a:r>
            <a:endParaRPr kumimoji="0" lang="en-US" sz="72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048" y="3271467"/>
            <a:ext cx="4505574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rgbClr val="002060"/>
                </a:solidFill>
              </a:rPr>
              <a:t>ا</a:t>
            </a:r>
            <a:r>
              <a:rPr lang="ar-SA" sz="2400" dirty="0" smtClean="0">
                <a:solidFill>
                  <a:srgbClr val="002060"/>
                </a:solidFill>
              </a:rPr>
              <a:t>لغة العربية الاتصالية</a:t>
            </a:r>
          </a:p>
          <a:p>
            <a:pPr algn="r"/>
            <a:r>
              <a:rPr lang="ar-SA" sz="2400" dirty="0" smtClean="0">
                <a:solidFill>
                  <a:srgbClr val="002060"/>
                </a:solidFill>
              </a:rPr>
              <a:t>الورقة الاولى</a:t>
            </a:r>
            <a:r>
              <a:rPr lang="ar-SA" sz="2400" b="1" dirty="0" smtClean="0">
                <a:solidFill>
                  <a:srgbClr val="002060"/>
                </a:solidFill>
              </a:rPr>
              <a:t> </a:t>
            </a:r>
            <a:endParaRPr lang="ar-SA" sz="2400" dirty="0" smtClean="0">
              <a:solidFill>
                <a:srgbClr val="002060"/>
              </a:solidFill>
            </a:endParaRPr>
          </a:p>
          <a:p>
            <a:pPr lvl="3"/>
            <a:r>
              <a:rPr lang="ar-SA" sz="2400" dirty="0" smtClean="0">
                <a:solidFill>
                  <a:srgbClr val="002060"/>
                </a:solidFill>
              </a:rPr>
              <a:t>الصف : الدرجة الاولى للصف العالم .</a:t>
            </a:r>
          </a:p>
          <a:p>
            <a:pPr lvl="3"/>
            <a:r>
              <a:rPr lang="ar-SA" sz="2400" dirty="0" smtClean="0">
                <a:solidFill>
                  <a:srgbClr val="002060"/>
                </a:solidFill>
              </a:rPr>
              <a:t>العنوان: خطبة الرسول صلعم لاول جمعة فى مسجد قبا </a:t>
            </a:r>
          </a:p>
          <a:p>
            <a:pPr lvl="3"/>
            <a:r>
              <a:rPr lang="ar-SA" sz="2400" dirty="0" smtClean="0">
                <a:solidFill>
                  <a:srgbClr val="002060"/>
                </a:solidFill>
              </a:rPr>
              <a:t>    عدد الطلاب : الاربعون .</a:t>
            </a:r>
          </a:p>
          <a:p>
            <a:pPr lvl="3"/>
            <a:r>
              <a:rPr lang="ar-SA" sz="2400" dirty="0" smtClean="0">
                <a:solidFill>
                  <a:srgbClr val="002060"/>
                </a:solidFill>
              </a:rPr>
              <a:t>مدة الحصة : اربعون دقيقة 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7235" y="3271467"/>
            <a:ext cx="4058702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محمد شهراب حسين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   </a:t>
            </a:r>
          </a:p>
          <a:p>
            <a:pPr algn="r"/>
            <a:r>
              <a:rPr lang="ar-AE" sz="3200" b="1" dirty="0">
                <a:solidFill>
                  <a:srgbClr val="7030A0"/>
                </a:solidFill>
                <a:latin typeface="NikoshBAN" panose="02000000000000000000" pitchFamily="2" charset="0"/>
              </a:rPr>
              <a:t>المحاضر في قسم اللغة </a:t>
            </a:r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العربيه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كامتا فاضل مدرسه 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فريدغنج،صاندبور</a:t>
            </a:r>
            <a:endParaRPr lang="ar-AE" sz="3200" b="1" dirty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جوال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 018154477</a:t>
            </a:r>
            <a:endParaRPr lang="en-US" sz="2400" u="sng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05578" y="1089150"/>
            <a:ext cx="1842809" cy="210531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2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16904" y="600505"/>
            <a:ext cx="4203511" cy="7483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mtClean="0">
                <a:cs typeface="Arabic Transparent" pitchFamily="2" charset="-78"/>
              </a:rPr>
              <a:t>ثمرة التعلم:-</a:t>
            </a:r>
            <a:endParaRPr lang="en-US" dirty="0">
              <a:cs typeface="Arabic Transparent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399" y="482958"/>
            <a:ext cx="1462585" cy="131854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85126" y="1524000"/>
            <a:ext cx="4096607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002060"/>
                </a:solidFill>
                <a:cs typeface="Arabic Transparent" pitchFamily="2" charset="-78"/>
              </a:rPr>
              <a:t>بعد تعلم هذا الدرس:-</a:t>
            </a:r>
            <a:endParaRPr lang="en-US" sz="40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0062" y="1746909"/>
            <a:ext cx="91440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(1)  يستطيع الطللا ب ان يقول معنى الخطبة لغة واصطلاحا .</a:t>
            </a:r>
          </a:p>
          <a:p>
            <a:pPr algn="r"/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                                       </a:t>
            </a:r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يقدر ان يبين تاريخ مسجد قبا </a:t>
            </a:r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 </a:t>
            </a:r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  (2)</a:t>
            </a:r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يستطيع ان يشرح  موضع أول خطبة و وقتها </a:t>
            </a:r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  (3)</a:t>
            </a:r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              </a:t>
            </a:r>
            <a:endParaRPr lang="ar-SA" sz="3200" dirty="0">
              <a:solidFill>
                <a:srgbClr val="002060"/>
              </a:solidFill>
              <a:cs typeface="Arabic Transparent" pitchFamily="2" charset="-78"/>
            </a:endParaRPr>
          </a:p>
          <a:p>
            <a:pPr algn="r"/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 (4) يبين خير وصية اوصا بها المسلم المسلم</a:t>
            </a:r>
            <a:r>
              <a:rPr lang="ar-SA" sz="3200" dirty="0">
                <a:solidFill>
                  <a:srgbClr val="002060"/>
                </a:solidFill>
              </a:rPr>
              <a:t>.                       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kkkkk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81" y="1569493"/>
            <a:ext cx="4967786" cy="40871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kkkk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55" y="1569493"/>
            <a:ext cx="5036022" cy="40871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4626591" y="5539866"/>
            <a:ext cx="2743199" cy="76944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ar-SA" sz="6600" b="1" baseline="-25000" dirty="0">
                <a:solidFill>
                  <a:srgbClr val="002060"/>
                </a:solidFill>
              </a:rPr>
              <a:t>مسجد قبا</a:t>
            </a:r>
            <a:endParaRPr lang="en-US" sz="6600" b="1" baseline="-25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5279" y="610315"/>
            <a:ext cx="6766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dirty="0" smtClean="0">
                <a:solidFill>
                  <a:srgbClr val="002060"/>
                </a:solidFill>
              </a:rPr>
              <a:t>ما ذا ترا فى الصورتين المذكورتين ؟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577607"/>
              </p:ext>
            </p:extLst>
          </p:nvPr>
        </p:nvGraphicFramePr>
        <p:xfrm>
          <a:off x="5697944" y="30295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944" y="302959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4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87610" y="491321"/>
            <a:ext cx="9144000" cy="1905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11500" b="1" dirty="0" smtClean="0">
                <a:cs typeface="Arabic Transparent" pitchFamily="2" charset="-78"/>
              </a:rPr>
              <a:t>درس اليوم</a:t>
            </a:r>
            <a:endParaRPr lang="en-US" sz="11500" b="1" dirty="0">
              <a:cs typeface="Arabic Transparent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0438" y="2060812"/>
            <a:ext cx="9144000" cy="204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rgbClr val="002060"/>
                </a:solidFill>
                <a:cs typeface="Arabic Transparent" pitchFamily="2" charset="-78"/>
              </a:rPr>
              <a:t>خطبة الرسول لأول جمعة فى مسجد قبا</a:t>
            </a:r>
            <a:r>
              <a:rPr lang="ar-SA" sz="5400" dirty="0">
                <a:solidFill>
                  <a:srgbClr val="002060"/>
                </a:solidFill>
              </a:rPr>
              <a:t>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9232" y="68240"/>
            <a:ext cx="5199803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7200" dirty="0">
                <a:solidFill>
                  <a:srgbClr val="002060"/>
                </a:solidFill>
                <a:cs typeface="Arabic Transparent" pitchFamily="2" charset="-78"/>
              </a:rPr>
              <a:t>البيان المختصر :</a:t>
            </a:r>
            <a:endParaRPr lang="en-US" sz="72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081" y="1323833"/>
            <a:ext cx="11273049" cy="4872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200" b="1" dirty="0">
              <a:solidFill>
                <a:srgbClr val="002060"/>
              </a:solidFill>
            </a:endParaRPr>
          </a:p>
          <a:p>
            <a:pPr algn="ctr"/>
            <a:r>
              <a:rPr lang="ar-SA" sz="3200" b="1" dirty="0">
                <a:solidFill>
                  <a:srgbClr val="002060"/>
                </a:solidFill>
                <a:cs typeface="Arabic Transparent" pitchFamily="2" charset="-78"/>
              </a:rPr>
              <a:t>خطب النبى صلى الله عليه وسلم فى اول جمعة صلىها بالمدينة فى بنى سالم بن عمر و بن عوف رض</a:t>
            </a:r>
          </a:p>
          <a:p>
            <a:pPr algn="ctr"/>
            <a:r>
              <a:rPr lang="ar-SA" sz="3200" b="1" dirty="0">
                <a:solidFill>
                  <a:srgbClr val="002060"/>
                </a:solidFill>
                <a:cs typeface="Arabic Transparent" pitchFamily="2" charset="-78"/>
              </a:rPr>
              <a:t>فحمد الله واثنا عليه أستعانه واستغفره ثم خطب خطبة مختصرة بليغة مهمة ما اجتمع فيه الاعمال الضرورية</a:t>
            </a:r>
          </a:p>
          <a:p>
            <a:pPr algn="ctr"/>
            <a:r>
              <a:rPr lang="ar-SA" sz="3200" b="1" dirty="0">
                <a:solidFill>
                  <a:srgbClr val="002060"/>
                </a:solidFill>
                <a:cs typeface="Arabic Transparent" pitchFamily="2" charset="-78"/>
              </a:rPr>
              <a:t>للدنيا واللخرة. واشا رالى الزما ن المنطقع الط ويل منا والى قرب من الساعة والاجا ل.واهتم با طا عة الله والرسول وصلوات    الله عليه وسلم وتقوى الله تعالى.وبين خير ثمرة التقوى وشر ثمرة معصيةهما با ن المتقين يفوزون فى الدنيا واللخرة.</a:t>
            </a:r>
          </a:p>
          <a:p>
            <a:pPr algn="ctr"/>
            <a:r>
              <a:rPr lang="ar-SA" sz="3200" b="1" dirty="0">
                <a:solidFill>
                  <a:srgbClr val="002060"/>
                </a:solidFill>
                <a:cs typeface="Arabic Transparent" pitchFamily="2" charset="-78"/>
              </a:rPr>
              <a:t>لا ن قول الله عز وجل ومن يتقى الله فقد فا زا فوزا عظيما-ومن يعصيهما فقد غوى وفرط وضل ضلا لا بعيدا-</a:t>
            </a:r>
            <a:r>
              <a:rPr lang="en-US" sz="3200" b="1" dirty="0">
                <a:solidFill>
                  <a:srgbClr val="00206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7850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7664" y="150121"/>
            <a:ext cx="7246964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solidFill>
                  <a:srgbClr val="002060"/>
                </a:solidFill>
              </a:rPr>
              <a:t>العمل الا جتما عى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2561" y="1046325"/>
            <a:ext cx="4599302" cy="1346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</a:rPr>
              <a:t>(1) ما معنى الخط بة لغة ؟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7093" y="1819709"/>
            <a:ext cx="6496341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</a:rPr>
              <a:t>(2) ما معنى الخطبة اصط لا حا ؟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996" y="2770488"/>
            <a:ext cx="5732059" cy="11930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002060"/>
                </a:solidFill>
                <a:cs typeface="Arabic Transparent" pitchFamily="2" charset="-78"/>
              </a:rPr>
              <a:t>معنى الخطبة لغة واصطلاحا :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73492" y="3990832"/>
            <a:ext cx="1752600" cy="8370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Arabic Transparent" pitchFamily="2" charset="-78"/>
              </a:rPr>
              <a:t>الوعظ/</a:t>
            </a:r>
          </a:p>
          <a:p>
            <a:pPr algn="ctr"/>
            <a:r>
              <a:rPr lang="ar-SA" sz="2400" dirty="0">
                <a:solidFill>
                  <a:srgbClr val="002060"/>
                </a:solidFill>
                <a:cs typeface="Arabic Transparent" pitchFamily="2" charset="-78"/>
              </a:rPr>
              <a:t>الموعظة</a:t>
            </a:r>
            <a:endParaRPr lang="en-US" sz="24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64914" y="4021525"/>
            <a:ext cx="1752600" cy="84881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Arabic Transparent" pitchFamily="2" charset="-78"/>
              </a:rPr>
              <a:t>النصيحة</a:t>
            </a:r>
            <a:endParaRPr lang="en-US" sz="28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16699" y="4048837"/>
            <a:ext cx="1600200" cy="90985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Arabic Transparent" pitchFamily="2" charset="-78"/>
              </a:rPr>
              <a:t>البيا ن</a:t>
            </a:r>
            <a:endParaRPr lang="en-US" sz="28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320" y="5029200"/>
            <a:ext cx="11218464" cy="1344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Arabic Transparent" pitchFamily="2" charset="-78"/>
              </a:rPr>
              <a:t>القاء الكلام امام الحا ضر ين مع الحمد لله تعالى والثنا ء له.والصلاة  والسلام على الرسول صعم ما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cs typeface="Arabic Transparent" pitchFamily="2" charset="-78"/>
              </a:rPr>
              <a:t>يفيد الناس عا مة لحيا ة الدنيا والا خرة.</a:t>
            </a:r>
            <a:endParaRPr lang="en-US" sz="2800" dirty="0">
              <a:solidFill>
                <a:srgbClr val="002060"/>
              </a:solidFill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88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591" y="450379"/>
            <a:ext cx="3002508" cy="1555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8800" dirty="0">
                <a:solidFill>
                  <a:srgbClr val="002060"/>
                </a:solidFill>
                <a:cs typeface="Arabic Transparent" pitchFamily="2" charset="-78"/>
              </a:rPr>
              <a:t>الأختبار</a:t>
            </a:r>
            <a:endParaRPr lang="en-US" sz="88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5141" y="3523194"/>
            <a:ext cx="6878473" cy="1398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>
                <a:solidFill>
                  <a:srgbClr val="002060"/>
                </a:solidFill>
              </a:rPr>
              <a:t>ما هى نتيجة التقوى فى حيا ة المسلم بين ؟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028" y="1986155"/>
            <a:ext cx="6782944" cy="1180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 </a:t>
            </a:r>
            <a:r>
              <a:rPr lang="ar-SA" sz="4000" dirty="0">
                <a:solidFill>
                  <a:srgbClr val="002060"/>
                </a:solidFill>
              </a:rPr>
              <a:t>متى القى الرسول صعلم الخطبة أولا ؟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028" y="2899007"/>
            <a:ext cx="6796588" cy="963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 </a:t>
            </a:r>
            <a:r>
              <a:rPr lang="ar-SA" sz="4000" dirty="0">
                <a:solidFill>
                  <a:srgbClr val="002060"/>
                </a:solidFill>
              </a:rPr>
              <a:t>اين القى الرسول صعلم الخطبة 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341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Arabic Transparent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Sohrab Hossain</dc:creator>
  <cp:lastModifiedBy>Sohrab Hossain</cp:lastModifiedBy>
  <cp:revision>23</cp:revision>
  <dcterms:created xsi:type="dcterms:W3CDTF">2019-12-12T01:16:27Z</dcterms:created>
  <dcterms:modified xsi:type="dcterms:W3CDTF">2019-12-13T02:30:27Z</dcterms:modified>
</cp:coreProperties>
</file>