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97" r:id="rId3"/>
    <p:sldId id="258" r:id="rId4"/>
    <p:sldId id="279" r:id="rId5"/>
    <p:sldId id="280" r:id="rId6"/>
    <p:sldId id="278" r:id="rId7"/>
    <p:sldId id="277" r:id="rId8"/>
    <p:sldId id="276" r:id="rId9"/>
    <p:sldId id="271" r:id="rId10"/>
    <p:sldId id="274" r:id="rId11"/>
    <p:sldId id="275" r:id="rId12"/>
    <p:sldId id="284" r:id="rId13"/>
    <p:sldId id="283" r:id="rId14"/>
    <p:sldId id="272" r:id="rId15"/>
    <p:sldId id="282" r:id="rId16"/>
    <p:sldId id="273" r:id="rId17"/>
    <p:sldId id="281" r:id="rId18"/>
    <p:sldId id="285" r:id="rId19"/>
    <p:sldId id="293" r:id="rId20"/>
    <p:sldId id="295" r:id="rId21"/>
    <p:sldId id="287" r:id="rId22"/>
    <p:sldId id="296" r:id="rId23"/>
    <p:sldId id="298" r:id="rId24"/>
  </p:sldIdLst>
  <p:sldSz cx="12161838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792" autoAdjust="0"/>
  </p:normalViewPr>
  <p:slideViewPr>
    <p:cSldViewPr snapToGrid="0">
      <p:cViewPr varScale="1">
        <p:scale>
          <a:sx n="66" d="100"/>
          <a:sy n="66" d="100"/>
        </p:scale>
        <p:origin x="8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220C17-D2F6-432E-B0D2-E7D1A708C284}" type="doc">
      <dgm:prSet loTypeId="urn:microsoft.com/office/officeart/2005/8/layout/radial5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586BCEBE-DDB1-4E00-9207-2A1562B19501}">
      <dgm:prSet phldrT="[Text]"/>
      <dgm:spPr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অশৌচ পালন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49309F2-409E-48E7-9E86-3CA6F647B18F}" type="parTrans" cxnId="{34F86092-45C0-4866-8347-01FEDE39054C}">
      <dgm:prSet/>
      <dgm:spPr/>
      <dgm:t>
        <a:bodyPr/>
        <a:lstStyle/>
        <a:p>
          <a:endParaRPr lang="en-US"/>
        </a:p>
      </dgm:t>
    </dgm:pt>
    <dgm:pt modelId="{14852ADC-FF25-4531-8818-524252149680}" type="sibTrans" cxnId="{34F86092-45C0-4866-8347-01FEDE39054C}">
      <dgm:prSet/>
      <dgm:spPr/>
      <dgm:t>
        <a:bodyPr/>
        <a:lstStyle/>
        <a:p>
          <a:endParaRPr lang="en-US"/>
        </a:p>
      </dgm:t>
    </dgm:pt>
    <dgm:pt modelId="{5367B730-2247-4B24-A122-2B0356180132}">
      <dgm:prSet phldrT="[Text]"/>
      <dgm:spPr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ব্রাহ্মণ ১০ দিন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8E0AF02-B607-4F28-A01B-5F5843A2B700}" type="parTrans" cxnId="{7D2DF83F-9B82-4846-9465-B8C58531443E}">
      <dgm:prSet/>
      <dgm:spPr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endParaRPr lang="en-US"/>
        </a:p>
      </dgm:t>
    </dgm:pt>
    <dgm:pt modelId="{9905C294-4473-47E9-9B34-8AA0D98943B4}" type="sibTrans" cxnId="{7D2DF83F-9B82-4846-9465-B8C58531443E}">
      <dgm:prSet/>
      <dgm:spPr/>
      <dgm:t>
        <a:bodyPr/>
        <a:lstStyle/>
        <a:p>
          <a:endParaRPr lang="en-US"/>
        </a:p>
      </dgm:t>
    </dgm:pt>
    <dgm:pt modelId="{9A0A6CF2-57E0-4892-8754-67FCF812BAEF}">
      <dgm:prSet phldrT="[Text]"/>
      <dgm:spPr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ক্ষত্রিয় ১২ দিন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59CD4AC-FBB3-4BB5-B8C2-92F9164E5AEE}" type="parTrans" cxnId="{A18FD8C3-64D4-41DE-8157-8BA7D193C8D0}">
      <dgm:prSet/>
      <dgm:spPr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endParaRPr lang="en-US"/>
        </a:p>
      </dgm:t>
    </dgm:pt>
    <dgm:pt modelId="{C6134643-BB70-4168-9431-46997664CFD2}" type="sibTrans" cxnId="{A18FD8C3-64D4-41DE-8157-8BA7D193C8D0}">
      <dgm:prSet/>
      <dgm:spPr/>
      <dgm:t>
        <a:bodyPr/>
        <a:lstStyle/>
        <a:p>
          <a:endParaRPr lang="en-US"/>
        </a:p>
      </dgm:t>
    </dgm:pt>
    <dgm:pt modelId="{A21CBF34-85BD-46D7-B4FE-0DCEDF2FC5E9}">
      <dgm:prSet phldrT="[Text]"/>
      <dgm:spPr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বৈশ্যে ১৫ দিন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0B1B0F5-8ED0-4A32-AE61-02632DFBFC39}" type="parTrans" cxnId="{A38276A4-5F43-4A9F-99EE-ACFCD468901C}">
      <dgm:prSet/>
      <dgm:spPr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endParaRPr lang="en-US"/>
        </a:p>
      </dgm:t>
    </dgm:pt>
    <dgm:pt modelId="{6593B642-7D9D-47D8-B9F3-434CC000E1AC}" type="sibTrans" cxnId="{A38276A4-5F43-4A9F-99EE-ACFCD468901C}">
      <dgm:prSet/>
      <dgm:spPr/>
      <dgm:t>
        <a:bodyPr/>
        <a:lstStyle/>
        <a:p>
          <a:endParaRPr lang="en-US"/>
        </a:p>
      </dgm:t>
    </dgm:pt>
    <dgm:pt modelId="{C8F4C913-E839-46FC-81EA-4EB2B107CD9A}">
      <dgm:prSet phldrT="[Text]"/>
      <dgm:spPr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শুদ্র ৩০ দিন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6EF6DC3-1A27-41E2-9340-398821AE061D}" type="parTrans" cxnId="{54A12AFA-218C-448B-B539-9364E91CEE49}">
      <dgm:prSet/>
      <dgm:spPr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endParaRPr lang="en-US"/>
        </a:p>
      </dgm:t>
    </dgm:pt>
    <dgm:pt modelId="{6E0A6475-2E26-4FCE-BF79-1A31F4F0904B}" type="sibTrans" cxnId="{54A12AFA-218C-448B-B539-9364E91CEE49}">
      <dgm:prSet/>
      <dgm:spPr/>
      <dgm:t>
        <a:bodyPr/>
        <a:lstStyle/>
        <a:p>
          <a:endParaRPr lang="en-US"/>
        </a:p>
      </dgm:t>
    </dgm:pt>
    <dgm:pt modelId="{5E8722D0-B349-4CB9-A252-BDAFEA81AC48}" type="pres">
      <dgm:prSet presAssocID="{7B220C17-D2F6-432E-B0D2-E7D1A708C28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694836E-4E9A-46AC-8B63-7209994444D5}" type="pres">
      <dgm:prSet presAssocID="{586BCEBE-DDB1-4E00-9207-2A1562B19501}" presName="centerShape" presStyleLbl="node0" presStyleIdx="0" presStyleCnt="1" custScaleX="174602"/>
      <dgm:spPr/>
    </dgm:pt>
    <dgm:pt modelId="{AC19878A-527D-4640-8CAE-9D2CFD348472}" type="pres">
      <dgm:prSet presAssocID="{D8E0AF02-B607-4F28-A01B-5F5843A2B700}" presName="parTrans" presStyleLbl="sibTrans2D1" presStyleIdx="0" presStyleCnt="4" custScaleX="152978"/>
      <dgm:spPr/>
    </dgm:pt>
    <dgm:pt modelId="{3F2DF324-FAAC-4A1E-B916-67BE40235AC2}" type="pres">
      <dgm:prSet presAssocID="{D8E0AF02-B607-4F28-A01B-5F5843A2B700}" presName="connectorText" presStyleLbl="sibTrans2D1" presStyleIdx="0" presStyleCnt="4"/>
      <dgm:spPr/>
    </dgm:pt>
    <dgm:pt modelId="{BD9EFCAA-87D9-4389-881C-4371158100AE}" type="pres">
      <dgm:prSet presAssocID="{5367B730-2247-4B24-A122-2B0356180132}" presName="node" presStyleLbl="node1" presStyleIdx="0" presStyleCnt="4" custScaleX="151508" custRadScaleRad="100064" custRadScaleInc="-4560">
        <dgm:presLayoutVars>
          <dgm:bulletEnabled val="1"/>
        </dgm:presLayoutVars>
      </dgm:prSet>
      <dgm:spPr/>
    </dgm:pt>
    <dgm:pt modelId="{37F4D75B-B7DB-4742-8F40-31ACCA04932C}" type="pres">
      <dgm:prSet presAssocID="{259CD4AC-FBB3-4BB5-B8C2-92F9164E5AEE}" presName="parTrans" presStyleLbl="sibTrans2D1" presStyleIdx="1" presStyleCnt="4"/>
      <dgm:spPr/>
    </dgm:pt>
    <dgm:pt modelId="{15F7A497-C2B8-43D0-8B6E-181AE69E64AC}" type="pres">
      <dgm:prSet presAssocID="{259CD4AC-FBB3-4BB5-B8C2-92F9164E5AEE}" presName="connectorText" presStyleLbl="sibTrans2D1" presStyleIdx="1" presStyleCnt="4"/>
      <dgm:spPr/>
    </dgm:pt>
    <dgm:pt modelId="{21779154-6E02-4886-BEA7-34C8C8E87F7E}" type="pres">
      <dgm:prSet presAssocID="{9A0A6CF2-57E0-4892-8754-67FCF812BAEF}" presName="node" presStyleLbl="node1" presStyleIdx="1" presStyleCnt="4" custScaleX="161505" custRadScaleRad="165072" custRadScaleInc="-125">
        <dgm:presLayoutVars>
          <dgm:bulletEnabled val="1"/>
        </dgm:presLayoutVars>
      </dgm:prSet>
      <dgm:spPr/>
    </dgm:pt>
    <dgm:pt modelId="{E650DF80-2D6A-4224-AFE5-210AE6E089B9}" type="pres">
      <dgm:prSet presAssocID="{70B1B0F5-8ED0-4A32-AE61-02632DFBFC39}" presName="parTrans" presStyleLbl="sibTrans2D1" presStyleIdx="2" presStyleCnt="4" custScaleX="129940"/>
      <dgm:spPr/>
    </dgm:pt>
    <dgm:pt modelId="{51C7AF9A-574A-4C31-8C97-89F951D7D034}" type="pres">
      <dgm:prSet presAssocID="{70B1B0F5-8ED0-4A32-AE61-02632DFBFC39}" presName="connectorText" presStyleLbl="sibTrans2D1" presStyleIdx="2" presStyleCnt="4"/>
      <dgm:spPr/>
    </dgm:pt>
    <dgm:pt modelId="{DD5D553E-F490-4E2F-9D24-15470FB40240}" type="pres">
      <dgm:prSet presAssocID="{A21CBF34-85BD-46D7-B4FE-0DCEDF2FC5E9}" presName="node" presStyleLbl="node1" presStyleIdx="2" presStyleCnt="4" custScaleX="155489">
        <dgm:presLayoutVars>
          <dgm:bulletEnabled val="1"/>
        </dgm:presLayoutVars>
      </dgm:prSet>
      <dgm:spPr/>
    </dgm:pt>
    <dgm:pt modelId="{F02E8260-6E03-427B-9BBB-02B078DDD3CA}" type="pres">
      <dgm:prSet presAssocID="{E6EF6DC3-1A27-41E2-9340-398821AE061D}" presName="parTrans" presStyleLbl="sibTrans2D1" presStyleIdx="3" presStyleCnt="4"/>
      <dgm:spPr/>
    </dgm:pt>
    <dgm:pt modelId="{8F4D907D-88CD-407C-8326-D4FC3A8A278B}" type="pres">
      <dgm:prSet presAssocID="{E6EF6DC3-1A27-41E2-9340-398821AE061D}" presName="connectorText" presStyleLbl="sibTrans2D1" presStyleIdx="3" presStyleCnt="4"/>
      <dgm:spPr/>
    </dgm:pt>
    <dgm:pt modelId="{45463719-F3D6-4AD5-9F19-67F704BD6ABF}" type="pres">
      <dgm:prSet presAssocID="{C8F4C913-E839-46FC-81EA-4EB2B107CD9A}" presName="node" presStyleLbl="node1" presStyleIdx="3" presStyleCnt="4" custScaleX="133429" custRadScaleRad="159710" custRadScaleInc="107">
        <dgm:presLayoutVars>
          <dgm:bulletEnabled val="1"/>
        </dgm:presLayoutVars>
      </dgm:prSet>
      <dgm:spPr/>
    </dgm:pt>
  </dgm:ptLst>
  <dgm:cxnLst>
    <dgm:cxn modelId="{5F64BD0E-951D-4202-8920-D554F216D320}" type="presOf" srcId="{A21CBF34-85BD-46D7-B4FE-0DCEDF2FC5E9}" destId="{DD5D553E-F490-4E2F-9D24-15470FB40240}" srcOrd="0" destOrd="0" presId="urn:microsoft.com/office/officeart/2005/8/layout/radial5"/>
    <dgm:cxn modelId="{64D3AF29-F681-4295-864E-5ADDA9D7BBCB}" type="presOf" srcId="{70B1B0F5-8ED0-4A32-AE61-02632DFBFC39}" destId="{51C7AF9A-574A-4C31-8C97-89F951D7D034}" srcOrd="1" destOrd="0" presId="urn:microsoft.com/office/officeart/2005/8/layout/radial5"/>
    <dgm:cxn modelId="{825FD734-769A-4C5E-ABE5-B853A4DEEC80}" type="presOf" srcId="{70B1B0F5-8ED0-4A32-AE61-02632DFBFC39}" destId="{E650DF80-2D6A-4224-AFE5-210AE6E089B9}" srcOrd="0" destOrd="0" presId="urn:microsoft.com/office/officeart/2005/8/layout/radial5"/>
    <dgm:cxn modelId="{7D2DF83F-9B82-4846-9465-B8C58531443E}" srcId="{586BCEBE-DDB1-4E00-9207-2A1562B19501}" destId="{5367B730-2247-4B24-A122-2B0356180132}" srcOrd="0" destOrd="0" parTransId="{D8E0AF02-B607-4F28-A01B-5F5843A2B700}" sibTransId="{9905C294-4473-47E9-9B34-8AA0D98943B4}"/>
    <dgm:cxn modelId="{D28A4F58-05C6-4489-958A-501A90694D14}" type="presOf" srcId="{D8E0AF02-B607-4F28-A01B-5F5843A2B700}" destId="{3F2DF324-FAAC-4A1E-B916-67BE40235AC2}" srcOrd="1" destOrd="0" presId="urn:microsoft.com/office/officeart/2005/8/layout/radial5"/>
    <dgm:cxn modelId="{A20F7F5A-DB17-44DF-92BD-6B0743099A80}" type="presOf" srcId="{C8F4C913-E839-46FC-81EA-4EB2B107CD9A}" destId="{45463719-F3D6-4AD5-9F19-67F704BD6ABF}" srcOrd="0" destOrd="0" presId="urn:microsoft.com/office/officeart/2005/8/layout/radial5"/>
    <dgm:cxn modelId="{8B46607F-B4B4-4EA1-A3F7-9D9827EBC28C}" type="presOf" srcId="{586BCEBE-DDB1-4E00-9207-2A1562B19501}" destId="{2694836E-4E9A-46AC-8B63-7209994444D5}" srcOrd="0" destOrd="0" presId="urn:microsoft.com/office/officeart/2005/8/layout/radial5"/>
    <dgm:cxn modelId="{1AA87085-2240-4147-9FCF-63B1A408673A}" type="presOf" srcId="{7B220C17-D2F6-432E-B0D2-E7D1A708C284}" destId="{5E8722D0-B349-4CB9-A252-BDAFEA81AC48}" srcOrd="0" destOrd="0" presId="urn:microsoft.com/office/officeart/2005/8/layout/radial5"/>
    <dgm:cxn modelId="{B847C687-FABE-4A34-BF0D-5A4348D09A77}" type="presOf" srcId="{D8E0AF02-B607-4F28-A01B-5F5843A2B700}" destId="{AC19878A-527D-4640-8CAE-9D2CFD348472}" srcOrd="0" destOrd="0" presId="urn:microsoft.com/office/officeart/2005/8/layout/radial5"/>
    <dgm:cxn modelId="{03F9328D-086B-4D09-939B-FFF0105139FF}" type="presOf" srcId="{259CD4AC-FBB3-4BB5-B8C2-92F9164E5AEE}" destId="{37F4D75B-B7DB-4742-8F40-31ACCA04932C}" srcOrd="0" destOrd="0" presId="urn:microsoft.com/office/officeart/2005/8/layout/radial5"/>
    <dgm:cxn modelId="{34F86092-45C0-4866-8347-01FEDE39054C}" srcId="{7B220C17-D2F6-432E-B0D2-E7D1A708C284}" destId="{586BCEBE-DDB1-4E00-9207-2A1562B19501}" srcOrd="0" destOrd="0" parTransId="{549309F2-409E-48E7-9E86-3CA6F647B18F}" sibTransId="{14852ADC-FF25-4531-8818-524252149680}"/>
    <dgm:cxn modelId="{61E77995-26D4-42C0-A88F-8956829F1448}" type="presOf" srcId="{259CD4AC-FBB3-4BB5-B8C2-92F9164E5AEE}" destId="{15F7A497-C2B8-43D0-8B6E-181AE69E64AC}" srcOrd="1" destOrd="0" presId="urn:microsoft.com/office/officeart/2005/8/layout/radial5"/>
    <dgm:cxn modelId="{CC16FB98-9CE5-438C-9685-798A0C3B7824}" type="presOf" srcId="{5367B730-2247-4B24-A122-2B0356180132}" destId="{BD9EFCAA-87D9-4389-881C-4371158100AE}" srcOrd="0" destOrd="0" presId="urn:microsoft.com/office/officeart/2005/8/layout/radial5"/>
    <dgm:cxn modelId="{B98B449B-144E-47D6-AC4D-C911EB5B9E5C}" type="presOf" srcId="{E6EF6DC3-1A27-41E2-9340-398821AE061D}" destId="{F02E8260-6E03-427B-9BBB-02B078DDD3CA}" srcOrd="0" destOrd="0" presId="urn:microsoft.com/office/officeart/2005/8/layout/radial5"/>
    <dgm:cxn modelId="{A38276A4-5F43-4A9F-99EE-ACFCD468901C}" srcId="{586BCEBE-DDB1-4E00-9207-2A1562B19501}" destId="{A21CBF34-85BD-46D7-B4FE-0DCEDF2FC5E9}" srcOrd="2" destOrd="0" parTransId="{70B1B0F5-8ED0-4A32-AE61-02632DFBFC39}" sibTransId="{6593B642-7D9D-47D8-B9F3-434CC000E1AC}"/>
    <dgm:cxn modelId="{2421D1A4-35D5-448D-B5C8-4649032632FF}" type="presOf" srcId="{9A0A6CF2-57E0-4892-8754-67FCF812BAEF}" destId="{21779154-6E02-4886-BEA7-34C8C8E87F7E}" srcOrd="0" destOrd="0" presId="urn:microsoft.com/office/officeart/2005/8/layout/radial5"/>
    <dgm:cxn modelId="{CEBAF2BE-4725-437F-BC38-7A985948682F}" type="presOf" srcId="{E6EF6DC3-1A27-41E2-9340-398821AE061D}" destId="{8F4D907D-88CD-407C-8326-D4FC3A8A278B}" srcOrd="1" destOrd="0" presId="urn:microsoft.com/office/officeart/2005/8/layout/radial5"/>
    <dgm:cxn modelId="{A18FD8C3-64D4-41DE-8157-8BA7D193C8D0}" srcId="{586BCEBE-DDB1-4E00-9207-2A1562B19501}" destId="{9A0A6CF2-57E0-4892-8754-67FCF812BAEF}" srcOrd="1" destOrd="0" parTransId="{259CD4AC-FBB3-4BB5-B8C2-92F9164E5AEE}" sibTransId="{C6134643-BB70-4168-9431-46997664CFD2}"/>
    <dgm:cxn modelId="{54A12AFA-218C-448B-B539-9364E91CEE49}" srcId="{586BCEBE-DDB1-4E00-9207-2A1562B19501}" destId="{C8F4C913-E839-46FC-81EA-4EB2B107CD9A}" srcOrd="3" destOrd="0" parTransId="{E6EF6DC3-1A27-41E2-9340-398821AE061D}" sibTransId="{6E0A6475-2E26-4FCE-BF79-1A31F4F0904B}"/>
    <dgm:cxn modelId="{D0435AEA-DF2C-4574-8F3C-251A157BA0B3}" type="presParOf" srcId="{5E8722D0-B349-4CB9-A252-BDAFEA81AC48}" destId="{2694836E-4E9A-46AC-8B63-7209994444D5}" srcOrd="0" destOrd="0" presId="urn:microsoft.com/office/officeart/2005/8/layout/radial5"/>
    <dgm:cxn modelId="{F63EE85A-F04A-451D-81D4-04A45570BFA2}" type="presParOf" srcId="{5E8722D0-B349-4CB9-A252-BDAFEA81AC48}" destId="{AC19878A-527D-4640-8CAE-9D2CFD348472}" srcOrd="1" destOrd="0" presId="urn:microsoft.com/office/officeart/2005/8/layout/radial5"/>
    <dgm:cxn modelId="{E5F5F873-902B-42FF-8F57-C05786E0F524}" type="presParOf" srcId="{AC19878A-527D-4640-8CAE-9D2CFD348472}" destId="{3F2DF324-FAAC-4A1E-B916-67BE40235AC2}" srcOrd="0" destOrd="0" presId="urn:microsoft.com/office/officeart/2005/8/layout/radial5"/>
    <dgm:cxn modelId="{218A9F74-25EE-45DE-94F8-18E4EA8CACAE}" type="presParOf" srcId="{5E8722D0-B349-4CB9-A252-BDAFEA81AC48}" destId="{BD9EFCAA-87D9-4389-881C-4371158100AE}" srcOrd="2" destOrd="0" presId="urn:microsoft.com/office/officeart/2005/8/layout/radial5"/>
    <dgm:cxn modelId="{9C82B23F-CDB4-4683-B8BA-F11EFA532E8A}" type="presParOf" srcId="{5E8722D0-B349-4CB9-A252-BDAFEA81AC48}" destId="{37F4D75B-B7DB-4742-8F40-31ACCA04932C}" srcOrd="3" destOrd="0" presId="urn:microsoft.com/office/officeart/2005/8/layout/radial5"/>
    <dgm:cxn modelId="{B8DB8D46-08E3-480D-9097-F0D531722F75}" type="presParOf" srcId="{37F4D75B-B7DB-4742-8F40-31ACCA04932C}" destId="{15F7A497-C2B8-43D0-8B6E-181AE69E64AC}" srcOrd="0" destOrd="0" presId="urn:microsoft.com/office/officeart/2005/8/layout/radial5"/>
    <dgm:cxn modelId="{8DDCC341-29A7-4097-9825-A0A1FBF6D9B9}" type="presParOf" srcId="{5E8722D0-B349-4CB9-A252-BDAFEA81AC48}" destId="{21779154-6E02-4886-BEA7-34C8C8E87F7E}" srcOrd="4" destOrd="0" presId="urn:microsoft.com/office/officeart/2005/8/layout/radial5"/>
    <dgm:cxn modelId="{62E790EF-1F1B-4B08-B0D3-29C042291DA8}" type="presParOf" srcId="{5E8722D0-B349-4CB9-A252-BDAFEA81AC48}" destId="{E650DF80-2D6A-4224-AFE5-210AE6E089B9}" srcOrd="5" destOrd="0" presId="urn:microsoft.com/office/officeart/2005/8/layout/radial5"/>
    <dgm:cxn modelId="{8AB4923A-A2AE-4AE3-859A-E2CB5B4DE2A5}" type="presParOf" srcId="{E650DF80-2D6A-4224-AFE5-210AE6E089B9}" destId="{51C7AF9A-574A-4C31-8C97-89F951D7D034}" srcOrd="0" destOrd="0" presId="urn:microsoft.com/office/officeart/2005/8/layout/radial5"/>
    <dgm:cxn modelId="{6F1B76F4-98E7-4747-9DB9-D75BC83E799B}" type="presParOf" srcId="{5E8722D0-B349-4CB9-A252-BDAFEA81AC48}" destId="{DD5D553E-F490-4E2F-9D24-15470FB40240}" srcOrd="6" destOrd="0" presId="urn:microsoft.com/office/officeart/2005/8/layout/radial5"/>
    <dgm:cxn modelId="{290677A9-D71F-42C7-99E5-87F97E8EFA01}" type="presParOf" srcId="{5E8722D0-B349-4CB9-A252-BDAFEA81AC48}" destId="{F02E8260-6E03-427B-9BBB-02B078DDD3CA}" srcOrd="7" destOrd="0" presId="urn:microsoft.com/office/officeart/2005/8/layout/radial5"/>
    <dgm:cxn modelId="{27B14F93-CAB7-4231-A69C-58C1A1CD319F}" type="presParOf" srcId="{F02E8260-6E03-427B-9BBB-02B078DDD3CA}" destId="{8F4D907D-88CD-407C-8326-D4FC3A8A278B}" srcOrd="0" destOrd="0" presId="urn:microsoft.com/office/officeart/2005/8/layout/radial5"/>
    <dgm:cxn modelId="{B34FC0C2-0298-469A-BECD-9CA79DB8DDD8}" type="presParOf" srcId="{5E8722D0-B349-4CB9-A252-BDAFEA81AC48}" destId="{45463719-F3D6-4AD5-9F19-67F704BD6ABF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94836E-4E9A-46AC-8B63-7209994444D5}">
      <dsp:nvSpPr>
        <dsp:cNvPr id="0" name=""/>
        <dsp:cNvSpPr/>
      </dsp:nvSpPr>
      <dsp:spPr>
        <a:xfrm>
          <a:off x="4719203" y="2596003"/>
          <a:ext cx="2465369" cy="14119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635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300" kern="1200" dirty="0">
              <a:latin typeface="NikoshBAN" panose="02000000000000000000" pitchFamily="2" charset="0"/>
              <a:cs typeface="NikoshBAN" panose="02000000000000000000" pitchFamily="2" charset="0"/>
            </a:rPr>
            <a:t>অশৌচ পালন</a:t>
          </a:r>
          <a:endParaRPr lang="en-US" sz="3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80248" y="2802785"/>
        <a:ext cx="1743279" cy="998429"/>
      </dsp:txXfrm>
    </dsp:sp>
    <dsp:sp modelId="{AC19878A-527D-4640-8CAE-9D2CFD348472}">
      <dsp:nvSpPr>
        <dsp:cNvPr id="0" name=""/>
        <dsp:cNvSpPr/>
      </dsp:nvSpPr>
      <dsp:spPr>
        <a:xfrm rot="16076880">
          <a:off x="5564089" y="1885604"/>
          <a:ext cx="695233" cy="589868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1">
              <a:satMod val="175000"/>
              <a:alpha val="4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5655737" y="2092001"/>
        <a:ext cx="518273" cy="353920"/>
      </dsp:txXfrm>
    </dsp:sp>
    <dsp:sp modelId="{BD9EFCAA-87D9-4389-881C-4371158100AE}">
      <dsp:nvSpPr>
        <dsp:cNvPr id="0" name=""/>
        <dsp:cNvSpPr/>
      </dsp:nvSpPr>
      <dsp:spPr>
        <a:xfrm>
          <a:off x="4550560" y="4552"/>
          <a:ext cx="2628524" cy="17349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635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300" kern="1200" dirty="0">
              <a:latin typeface="NikoshBAN" panose="02000000000000000000" pitchFamily="2" charset="0"/>
              <a:cs typeface="NikoshBAN" panose="02000000000000000000" pitchFamily="2" charset="0"/>
            </a:rPr>
            <a:t>ব্রাহ্মণ ১০ দিন</a:t>
          </a:r>
          <a:endParaRPr lang="en-US" sz="3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935498" y="258623"/>
        <a:ext cx="1858648" cy="1226766"/>
      </dsp:txXfrm>
    </dsp:sp>
    <dsp:sp modelId="{37F4D75B-B7DB-4742-8F40-31ACCA04932C}">
      <dsp:nvSpPr>
        <dsp:cNvPr id="0" name=""/>
        <dsp:cNvSpPr/>
      </dsp:nvSpPr>
      <dsp:spPr>
        <a:xfrm rot="21596625">
          <a:off x="7487638" y="3005199"/>
          <a:ext cx="730118" cy="589868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1">
              <a:satMod val="175000"/>
              <a:alpha val="4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7487638" y="3123260"/>
        <a:ext cx="553158" cy="353920"/>
      </dsp:txXfrm>
    </dsp:sp>
    <dsp:sp modelId="{21779154-6E02-4886-BEA7-34C8C8E87F7E}">
      <dsp:nvSpPr>
        <dsp:cNvPr id="0" name=""/>
        <dsp:cNvSpPr/>
      </dsp:nvSpPr>
      <dsp:spPr>
        <a:xfrm>
          <a:off x="8562151" y="2430608"/>
          <a:ext cx="2801963" cy="17349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635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300" kern="1200" dirty="0">
              <a:latin typeface="NikoshBAN" panose="02000000000000000000" pitchFamily="2" charset="0"/>
              <a:cs typeface="NikoshBAN" panose="02000000000000000000" pitchFamily="2" charset="0"/>
            </a:rPr>
            <a:t>ক্ষত্রিয় ১২ দিন</a:t>
          </a:r>
          <a:endParaRPr lang="en-US" sz="3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972489" y="2684679"/>
        <a:ext cx="1981287" cy="1226766"/>
      </dsp:txXfrm>
    </dsp:sp>
    <dsp:sp modelId="{E650DF80-2D6A-4224-AFE5-210AE6E089B9}">
      <dsp:nvSpPr>
        <dsp:cNvPr id="0" name=""/>
        <dsp:cNvSpPr/>
      </dsp:nvSpPr>
      <dsp:spPr>
        <a:xfrm rot="5400000">
          <a:off x="5656943" y="4128488"/>
          <a:ext cx="589888" cy="589868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1">
              <a:satMod val="175000"/>
              <a:alpha val="4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5745423" y="4157982"/>
        <a:ext cx="412928" cy="353920"/>
      </dsp:txXfrm>
    </dsp:sp>
    <dsp:sp modelId="{DD5D553E-F490-4E2F-9D24-15470FB40240}">
      <dsp:nvSpPr>
        <dsp:cNvPr id="0" name=""/>
        <dsp:cNvSpPr/>
      </dsp:nvSpPr>
      <dsp:spPr>
        <a:xfrm>
          <a:off x="4603092" y="4864544"/>
          <a:ext cx="2697591" cy="17349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635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300" kern="1200" dirty="0">
              <a:latin typeface="NikoshBAN" panose="02000000000000000000" pitchFamily="2" charset="0"/>
              <a:cs typeface="NikoshBAN" panose="02000000000000000000" pitchFamily="2" charset="0"/>
            </a:rPr>
            <a:t>বৈশ্যে ১৫ দিন</a:t>
          </a:r>
          <a:endParaRPr lang="en-US" sz="3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998145" y="5118615"/>
        <a:ext cx="1907485" cy="1226766"/>
      </dsp:txXfrm>
    </dsp:sp>
    <dsp:sp modelId="{F02E8260-6E03-427B-9BBB-02B078DDD3CA}">
      <dsp:nvSpPr>
        <dsp:cNvPr id="0" name=""/>
        <dsp:cNvSpPr/>
      </dsp:nvSpPr>
      <dsp:spPr>
        <a:xfrm rot="10802889">
          <a:off x="3601081" y="3005422"/>
          <a:ext cx="790140" cy="589868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1">
              <a:satMod val="175000"/>
              <a:alpha val="4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3778041" y="3123470"/>
        <a:ext cx="613180" cy="353920"/>
      </dsp:txXfrm>
    </dsp:sp>
    <dsp:sp modelId="{45463719-F3D6-4AD5-9F19-67F704BD6ABF}">
      <dsp:nvSpPr>
        <dsp:cNvPr id="0" name=""/>
        <dsp:cNvSpPr/>
      </dsp:nvSpPr>
      <dsp:spPr>
        <a:xfrm>
          <a:off x="913504" y="2431284"/>
          <a:ext cx="2314870" cy="17349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635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300" kern="1200" dirty="0">
              <a:latin typeface="NikoshBAN" panose="02000000000000000000" pitchFamily="2" charset="0"/>
              <a:cs typeface="NikoshBAN" panose="02000000000000000000" pitchFamily="2" charset="0"/>
            </a:rPr>
            <a:t>শুদ্র ৩০ দিন </a:t>
          </a:r>
          <a:endParaRPr lang="en-US" sz="3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252509" y="2685355"/>
        <a:ext cx="1636860" cy="12267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7CBE8-9675-4571-A340-95F1405E518E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2150" y="1143000"/>
            <a:ext cx="5473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37352-4863-478B-9727-BCE18280B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355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B37352-4863-478B-9727-BCE18280B7C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576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99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16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3315" y="365125"/>
            <a:ext cx="262239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126" y="365125"/>
            <a:ext cx="771516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213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552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92" y="1709739"/>
            <a:ext cx="10489585" cy="2852737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92" y="4589464"/>
            <a:ext cx="10489585" cy="150018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27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56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365126"/>
            <a:ext cx="1048958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11" y="1681163"/>
            <a:ext cx="5145027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711" y="2505075"/>
            <a:ext cx="514502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31" y="1681163"/>
            <a:ext cx="5170365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31" y="2505075"/>
            <a:ext cx="5170365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40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80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73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80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70365" y="987426"/>
            <a:ext cx="6156930" cy="4873625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35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A5179-E454-4315-8975-BE9BF2234FC4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80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7086E3-F384-43A5-96FA-E10784BD4B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782" y="653143"/>
            <a:ext cx="5922273" cy="59222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6A2F22-F190-460C-8229-6A1167F957E2}"/>
              </a:ext>
            </a:extLst>
          </p:cNvPr>
          <p:cNvSpPr txBox="1"/>
          <p:nvPr/>
        </p:nvSpPr>
        <p:spPr>
          <a:xfrm rot="18789001">
            <a:off x="1757615" y="1043180"/>
            <a:ext cx="20108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atin typeface="NikoshLightBAN" panose="02000000000000000000" pitchFamily="2" charset="0"/>
                <a:cs typeface="NikoshLightBAN" panose="02000000000000000000" pitchFamily="2" charset="0"/>
              </a:rPr>
              <a:t>স্বাগতম </a:t>
            </a:r>
            <a:endParaRPr lang="en-US" sz="6000" b="1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977038-1D0A-454C-AB1A-3FDFFCBB3550}"/>
              </a:ext>
            </a:extLst>
          </p:cNvPr>
          <p:cNvSpPr txBox="1"/>
          <p:nvPr/>
        </p:nvSpPr>
        <p:spPr>
          <a:xfrm rot="2757569">
            <a:off x="8175396" y="929982"/>
            <a:ext cx="21596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atin typeface="NikoshLightBAN" panose="02000000000000000000" pitchFamily="2" charset="0"/>
                <a:cs typeface="NikoshLightBAN" panose="02000000000000000000" pitchFamily="2" charset="0"/>
              </a:rPr>
              <a:t>স্বাগতম </a:t>
            </a:r>
            <a:endParaRPr lang="en-US" sz="6000" b="1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8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5AE13F-6476-4E08-94E0-C217F58C6FF5}"/>
              </a:ext>
            </a:extLst>
          </p:cNvPr>
          <p:cNvSpPr txBox="1"/>
          <p:nvPr/>
        </p:nvSpPr>
        <p:spPr>
          <a:xfrm>
            <a:off x="1547446" y="365760"/>
            <a:ext cx="9467557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      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সময়-৩মিনিট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1BEC81-D9B2-4715-B2A1-E7BEDAC59671}"/>
              </a:ext>
            </a:extLst>
          </p:cNvPr>
          <p:cNvSpPr txBox="1"/>
          <p:nvPr/>
        </p:nvSpPr>
        <p:spPr>
          <a:xfrm>
            <a:off x="0" y="2851710"/>
            <a:ext cx="7455877" cy="83099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অন্ত্যেষ্টিক্রিয়া কি?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22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AD1870B-442D-4CA4-A679-DDA03190CAB9}"/>
              </a:ext>
            </a:extLst>
          </p:cNvPr>
          <p:cNvSpPr txBox="1"/>
          <p:nvPr/>
        </p:nvSpPr>
        <p:spPr>
          <a:xfrm>
            <a:off x="2352979" y="123034"/>
            <a:ext cx="7455877" cy="92333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লক্ষ্যকর 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CD993E-38F2-46BA-B2C2-C8D05F76B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57" y="1046364"/>
            <a:ext cx="3895083" cy="2596722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6232E6-8542-428A-8087-1C230CB39D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822" y="3989952"/>
            <a:ext cx="4095726" cy="2182946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FB5CE7D-36E8-4381-8574-460F657643AB}"/>
              </a:ext>
            </a:extLst>
          </p:cNvPr>
          <p:cNvGrpSpPr/>
          <p:nvPr/>
        </p:nvGrpSpPr>
        <p:grpSpPr>
          <a:xfrm>
            <a:off x="4725910" y="1046364"/>
            <a:ext cx="7291919" cy="2180591"/>
            <a:chOff x="4725910" y="1046364"/>
            <a:chExt cx="7291919" cy="2180591"/>
          </a:xfrm>
        </p:grpSpPr>
        <p:sp>
          <p:nvSpPr>
            <p:cNvPr id="11" name="Arrow: Left 10">
              <a:extLst>
                <a:ext uri="{FF2B5EF4-FFF2-40B4-BE49-F238E27FC236}">
                  <a16:creationId xmlns:a16="http://schemas.microsoft.com/office/drawing/2014/main" id="{3D1DC7C6-7E6B-4953-9CC6-1287C82BB776}"/>
                </a:ext>
              </a:extLst>
            </p:cNvPr>
            <p:cNvSpPr/>
            <p:nvPr/>
          </p:nvSpPr>
          <p:spPr>
            <a:xfrm>
              <a:off x="4725910" y="1046364"/>
              <a:ext cx="7257134" cy="2180591"/>
            </a:xfrm>
            <a:prstGeom prst="leftArrow">
              <a:avLst>
                <a:gd name="adj1" fmla="val 50000"/>
                <a:gd name="adj2" fmla="val 2404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0AC125B-3935-424C-81C8-D9A0D512E9C7}"/>
                </a:ext>
              </a:extLst>
            </p:cNvPr>
            <p:cNvSpPr txBox="1"/>
            <p:nvPr/>
          </p:nvSpPr>
          <p:spPr>
            <a:xfrm>
              <a:off x="5268686" y="1659605"/>
              <a:ext cx="67491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আত্না দেহ থেকে নির্গত হলে দেহটি একটি জড়বস্তুতে পরিণত হয় এবং প্রাকৃতিক নিয়মে ধীরে ধীরে পচতে শুরু করে।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BAF6BC3-096A-4BF1-8BF9-90E61A3AA7D8}"/>
              </a:ext>
            </a:extLst>
          </p:cNvPr>
          <p:cNvGrpSpPr/>
          <p:nvPr/>
        </p:nvGrpSpPr>
        <p:grpSpPr>
          <a:xfrm>
            <a:off x="205748" y="3938164"/>
            <a:ext cx="7455877" cy="2180590"/>
            <a:chOff x="205748" y="3938164"/>
            <a:chExt cx="7455877" cy="2180590"/>
          </a:xfrm>
        </p:grpSpPr>
        <p:sp>
          <p:nvSpPr>
            <p:cNvPr id="13" name="Arrow: Left 12">
              <a:extLst>
                <a:ext uri="{FF2B5EF4-FFF2-40B4-BE49-F238E27FC236}">
                  <a16:creationId xmlns:a16="http://schemas.microsoft.com/office/drawing/2014/main" id="{FE9D854E-66AE-4D10-9231-193C338C262B}"/>
                </a:ext>
              </a:extLst>
            </p:cNvPr>
            <p:cNvSpPr/>
            <p:nvPr/>
          </p:nvSpPr>
          <p:spPr>
            <a:xfrm rot="10800000">
              <a:off x="205749" y="3938164"/>
              <a:ext cx="7455876" cy="2180590"/>
            </a:xfrm>
            <a:prstGeom prst="leftArrow">
              <a:avLst>
                <a:gd name="adj1" fmla="val 50000"/>
                <a:gd name="adj2" fmla="val 1422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A945C02-DBE6-4C92-ADE2-12589A45E47F}"/>
                </a:ext>
              </a:extLst>
            </p:cNvPr>
            <p:cNvSpPr txBox="1"/>
            <p:nvPr/>
          </p:nvSpPr>
          <p:spPr>
            <a:xfrm>
              <a:off x="205748" y="4580435"/>
              <a:ext cx="70078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দেহ ভূ-পৃষ্ঠে পড়ে থাকলে তখন ভীতির সঞ্চার হয় এবং পরিবেশ নষ্ট হয়। তাই শাস্ত্রে মৃতদেহের সৎকারের বিধান দেওয়া হয়েছে।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329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8C5FF1A-D760-4621-B72A-6DB20DD349FA}"/>
              </a:ext>
            </a:extLst>
          </p:cNvPr>
          <p:cNvSpPr txBox="1"/>
          <p:nvPr/>
        </p:nvSpPr>
        <p:spPr>
          <a:xfrm>
            <a:off x="2352979" y="108520"/>
            <a:ext cx="7455877" cy="92333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লক্ষ্যকর 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9B202E-2ADC-4424-BF27-0AD145664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079" y="1031850"/>
            <a:ext cx="6731673" cy="384667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B2D6DF-80B7-4742-B8E7-B913F5BC6A4B}"/>
              </a:ext>
            </a:extLst>
          </p:cNvPr>
          <p:cNvSpPr txBox="1"/>
          <p:nvPr/>
        </p:nvSpPr>
        <p:spPr>
          <a:xfrm>
            <a:off x="958899" y="4994632"/>
            <a:ext cx="10244034" cy="156966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কেউ মারা গেলে পাড়া-প্রতিবেশী, আত্নীয়-স্বজন দেখতে আসেন এবং মৃত ব্যক্তির আত্নার প্রতি শ্রদ্ধা প্রদর্শন করেন। এতে সামাজিক অনুশাসনের বন্ধন আরও দৃঢ় হয়। মানুষের মধ্যে সামাজিক মূল্যবোধ সৃষ্টি হয়।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95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84C2954-9BFD-4A68-9D4A-324A8B99BF74}"/>
              </a:ext>
            </a:extLst>
          </p:cNvPr>
          <p:cNvSpPr txBox="1"/>
          <p:nvPr/>
        </p:nvSpPr>
        <p:spPr>
          <a:xfrm>
            <a:off x="2352979" y="413314"/>
            <a:ext cx="7455877" cy="92333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অডিওটি শোন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0" name="Object 9">
            <a:hlinkClick r:id="" action="ppaction://ole?verb=0"/>
            <a:extLst>
              <a:ext uri="{FF2B5EF4-FFF2-40B4-BE49-F238E27FC236}">
                <a16:creationId xmlns:a16="http://schemas.microsoft.com/office/drawing/2014/main" id="{C6907F84-25F4-4D9C-BA38-1BC65AAF8A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9253216"/>
              </p:ext>
            </p:extLst>
          </p:nvPr>
        </p:nvGraphicFramePr>
        <p:xfrm>
          <a:off x="4530723" y="2496503"/>
          <a:ext cx="3100388" cy="136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" name="Packager Shell Object" showAsIcon="1" r:id="rId3" imgW="1001520" imgH="440280" progId="Package">
                  <p:embed/>
                </p:oleObj>
              </mc:Choice>
              <mc:Fallback>
                <p:oleObj name="Packager Shell Object" showAsIcon="1" r:id="rId3" imgW="1001520" imgH="4402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30723" y="2496503"/>
                        <a:ext cx="3100388" cy="1362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961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E93CB8-5644-4ABB-8A82-11E25F55471A}"/>
              </a:ext>
            </a:extLst>
          </p:cNvPr>
          <p:cNvSpPr txBox="1"/>
          <p:nvPr/>
        </p:nvSpPr>
        <p:spPr>
          <a:xfrm>
            <a:off x="1547446" y="293190"/>
            <a:ext cx="9467557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      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সময়-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মিনিট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D67DE9-39D6-4123-B8AA-03912BCD60DD}"/>
              </a:ext>
            </a:extLst>
          </p:cNvPr>
          <p:cNvSpPr txBox="1"/>
          <p:nvPr/>
        </p:nvSpPr>
        <p:spPr>
          <a:xfrm>
            <a:off x="1320800" y="3025877"/>
            <a:ext cx="7455877" cy="83099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অন্ত্যেষ্টিক্রিয়ার গুরুত্ব ব্যাখ্যা কর।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56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E0B784F-988E-4BDE-804C-AD0D325F3795}"/>
              </a:ext>
            </a:extLst>
          </p:cNvPr>
          <p:cNvSpPr txBox="1"/>
          <p:nvPr/>
        </p:nvSpPr>
        <p:spPr>
          <a:xfrm>
            <a:off x="2352979" y="166576"/>
            <a:ext cx="7455877" cy="92333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অশৌচ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64413BB-C29A-4DC7-B5CA-CBF793F225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80" y="805279"/>
            <a:ext cx="4206863" cy="275064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9FEE397-8399-42E3-9183-199A480B13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9" r="13540"/>
          <a:stretch/>
        </p:blipFill>
        <p:spPr>
          <a:xfrm>
            <a:off x="7750629" y="3523159"/>
            <a:ext cx="3752384" cy="287291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96FBCD6-1855-4244-ACD1-38A0EEB15E0F}"/>
              </a:ext>
            </a:extLst>
          </p:cNvPr>
          <p:cNvGrpSpPr/>
          <p:nvPr/>
        </p:nvGrpSpPr>
        <p:grpSpPr>
          <a:xfrm>
            <a:off x="4690071" y="877849"/>
            <a:ext cx="7034059" cy="2529562"/>
            <a:chOff x="4690071" y="877849"/>
            <a:chExt cx="7034059" cy="2529562"/>
          </a:xfrm>
        </p:grpSpPr>
        <p:sp>
          <p:nvSpPr>
            <p:cNvPr id="15" name="Arrow: Left 14">
              <a:extLst>
                <a:ext uri="{FF2B5EF4-FFF2-40B4-BE49-F238E27FC236}">
                  <a16:creationId xmlns:a16="http://schemas.microsoft.com/office/drawing/2014/main" id="{38D9EBD8-B3EF-4476-92AA-B5B299FA8E06}"/>
                </a:ext>
              </a:extLst>
            </p:cNvPr>
            <p:cNvSpPr/>
            <p:nvPr/>
          </p:nvSpPr>
          <p:spPr>
            <a:xfrm>
              <a:off x="4690071" y="877849"/>
              <a:ext cx="7034059" cy="2529562"/>
            </a:xfrm>
            <a:prstGeom prst="leftArrow">
              <a:avLst>
                <a:gd name="adj1" fmla="val 50000"/>
                <a:gd name="adj2" fmla="val 2404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A251BD5-723F-497C-8589-F6D42D9C7A71}"/>
                </a:ext>
              </a:extLst>
            </p:cNvPr>
            <p:cNvSpPr txBox="1"/>
            <p:nvPr/>
          </p:nvSpPr>
          <p:spPr>
            <a:xfrm>
              <a:off x="5232073" y="1477521"/>
              <a:ext cx="626323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‘শৌচ’ শব্দের অর্থ ‘শুচিতা’। সুতরাং ‘অশৌচ’ শব্দের অর্থ শুচিতা বা পবিত্রতার অভাব। প্রিয়জনের মৃত্যুতে আমাদের মন শোকে আচ্ছন্ন হয়। তখন আমরা অশুচি হই।  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3DB6F8D-1580-49E8-BF4B-892B800C8B97}"/>
              </a:ext>
            </a:extLst>
          </p:cNvPr>
          <p:cNvGrpSpPr/>
          <p:nvPr/>
        </p:nvGrpSpPr>
        <p:grpSpPr>
          <a:xfrm>
            <a:off x="849061" y="4111195"/>
            <a:ext cx="7124298" cy="1696837"/>
            <a:chOff x="849061" y="4111195"/>
            <a:chExt cx="7124298" cy="1696837"/>
          </a:xfrm>
        </p:grpSpPr>
        <p:sp>
          <p:nvSpPr>
            <p:cNvPr id="16" name="Arrow: Left 15">
              <a:extLst>
                <a:ext uri="{FF2B5EF4-FFF2-40B4-BE49-F238E27FC236}">
                  <a16:creationId xmlns:a16="http://schemas.microsoft.com/office/drawing/2014/main" id="{85EE0B31-7336-4C6D-9A93-7EBE5AA951EB}"/>
                </a:ext>
              </a:extLst>
            </p:cNvPr>
            <p:cNvSpPr/>
            <p:nvPr/>
          </p:nvSpPr>
          <p:spPr>
            <a:xfrm rot="10800000">
              <a:off x="849061" y="4111195"/>
              <a:ext cx="6793476" cy="1696837"/>
            </a:xfrm>
            <a:prstGeom prst="leftArrow">
              <a:avLst>
                <a:gd name="adj1" fmla="val 50000"/>
                <a:gd name="adj2" fmla="val 2404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4DA1AC1-05B7-42CD-83C1-5DA9D33C1C62}"/>
                </a:ext>
              </a:extLst>
            </p:cNvPr>
            <p:cNvSpPr txBox="1"/>
            <p:nvPr/>
          </p:nvSpPr>
          <p:spPr>
            <a:xfrm>
              <a:off x="849061" y="4482561"/>
              <a:ext cx="712429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অশৌচকালে উঠানে একটি তুলসী গাছ রোপণ করে সেখানে প্রতিদিন মৃত ব্যক্তির উদ্দেশে জল ও দুগ্ধ প্রদান করতে হয়।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014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C1B1A06-E4B6-46F3-B5E1-C7D95C537D89}"/>
              </a:ext>
            </a:extLst>
          </p:cNvPr>
          <p:cNvSpPr txBox="1"/>
          <p:nvPr/>
        </p:nvSpPr>
        <p:spPr>
          <a:xfrm>
            <a:off x="2352979" y="166576"/>
            <a:ext cx="7455877" cy="92333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অশৌচ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AC84227-0802-4593-88DE-7266FC3DEF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2"/>
          <a:stretch/>
        </p:blipFill>
        <p:spPr>
          <a:xfrm>
            <a:off x="3085702" y="1089906"/>
            <a:ext cx="5990429" cy="41393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A90EF07-DEB0-4BED-81F4-9F3BE127033F}"/>
              </a:ext>
            </a:extLst>
          </p:cNvPr>
          <p:cNvSpPr txBox="1"/>
          <p:nvPr/>
        </p:nvSpPr>
        <p:spPr>
          <a:xfrm>
            <a:off x="649424" y="5407880"/>
            <a:ext cx="10862983" cy="107721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পিতা-মাতার মৃত্যুর পর চতুর্থ দিনে ও দশম দিনে পিণ্ড দান করতে হয়। এই পিণ্ডকে বলা হয় পূরকপিণ্ড। উচ্চ বর্ণের চেয়ে নিম্নবর্ণের লোকদের অশৌচ পালনের দিবস সংখা বেশি।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77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D564DB-0FF7-4636-AFB4-4F1EFC6B2972}"/>
              </a:ext>
            </a:extLst>
          </p:cNvPr>
          <p:cNvSpPr/>
          <p:nvPr/>
        </p:nvSpPr>
        <p:spPr>
          <a:xfrm>
            <a:off x="0" y="0"/>
            <a:ext cx="12161837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1F04D42C-E777-4793-A495-EC9DE9932D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4041093"/>
              </p:ext>
            </p:extLst>
          </p:nvPr>
        </p:nvGraphicFramePr>
        <p:xfrm>
          <a:off x="14514" y="130628"/>
          <a:ext cx="12147323" cy="6604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429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694836E-4E9A-46AC-8B63-7209994444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2694836E-4E9A-46AC-8B63-7209994444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C19878A-527D-4640-8CAE-9D2CFD3484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AC19878A-527D-4640-8CAE-9D2CFD3484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D9EFCAA-87D9-4389-881C-437115810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graphicEl>
                                              <a:dgm id="{BD9EFCAA-87D9-4389-881C-4371158100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7F4D75B-B7DB-4742-8F40-31ACCA0493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graphicEl>
                                              <a:dgm id="{37F4D75B-B7DB-4742-8F40-31ACCA0493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1779154-6E02-4886-BEA7-34C8C8E87F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graphicEl>
                                              <a:dgm id="{21779154-6E02-4886-BEA7-34C8C8E87F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650DF80-2D6A-4224-AFE5-210AE6E089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graphicEl>
                                              <a:dgm id="{E650DF80-2D6A-4224-AFE5-210AE6E089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D5D553E-F490-4E2F-9D24-15470FB40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graphicEl>
                                              <a:dgm id="{DD5D553E-F490-4E2F-9D24-15470FB402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02E8260-6E03-427B-9BBB-02B078DDD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graphicEl>
                                              <a:dgm id="{F02E8260-6E03-427B-9BBB-02B078DDD3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5463719-F3D6-4AD5-9F19-67F704BD6A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graphicEl>
                                              <a:dgm id="{45463719-F3D6-4AD5-9F19-67F704BD6A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rrow: Down 11">
            <a:extLst>
              <a:ext uri="{FF2B5EF4-FFF2-40B4-BE49-F238E27FC236}">
                <a16:creationId xmlns:a16="http://schemas.microsoft.com/office/drawing/2014/main" id="{3802E281-A0E7-4E27-864D-40D995BA74E6}"/>
              </a:ext>
            </a:extLst>
          </p:cNvPr>
          <p:cNvSpPr/>
          <p:nvPr/>
        </p:nvSpPr>
        <p:spPr>
          <a:xfrm>
            <a:off x="6066405" y="918604"/>
            <a:ext cx="348910" cy="584775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575B71-34CC-42ED-8141-C4C15BFC0F1F}"/>
              </a:ext>
            </a:extLst>
          </p:cNvPr>
          <p:cNvSpPr txBox="1"/>
          <p:nvPr/>
        </p:nvSpPr>
        <p:spPr>
          <a:xfrm>
            <a:off x="3637075" y="1561438"/>
            <a:ext cx="5171281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দুই প্রকার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3F85142E-8A17-486E-B77A-F35C62E0344D}"/>
              </a:ext>
            </a:extLst>
          </p:cNvPr>
          <p:cNvSpPr/>
          <p:nvPr/>
        </p:nvSpPr>
        <p:spPr>
          <a:xfrm>
            <a:off x="3637075" y="2233300"/>
            <a:ext cx="348910" cy="584775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1060E867-2043-43C4-B1E2-FBD115041D58}"/>
              </a:ext>
            </a:extLst>
          </p:cNvPr>
          <p:cNvSpPr/>
          <p:nvPr/>
        </p:nvSpPr>
        <p:spPr>
          <a:xfrm>
            <a:off x="8459446" y="2218786"/>
            <a:ext cx="348910" cy="584775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F4D55A-BE1E-4965-AB36-E6E7ECF7762F}"/>
              </a:ext>
            </a:extLst>
          </p:cNvPr>
          <p:cNvSpPr txBox="1"/>
          <p:nvPr/>
        </p:nvSpPr>
        <p:spPr>
          <a:xfrm>
            <a:off x="2918476" y="2902516"/>
            <a:ext cx="1815135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জননাশৌচ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F80BF3-4846-42A9-ABFD-8BC5784BAEB4}"/>
              </a:ext>
            </a:extLst>
          </p:cNvPr>
          <p:cNvSpPr txBox="1"/>
          <p:nvPr/>
        </p:nvSpPr>
        <p:spPr>
          <a:xfrm>
            <a:off x="7614440" y="2873487"/>
            <a:ext cx="2052074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মরণাশৌচ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09F433-0977-4AFE-A236-6A9F7A6C8BB2}"/>
              </a:ext>
            </a:extLst>
          </p:cNvPr>
          <p:cNvSpPr txBox="1"/>
          <p:nvPr/>
        </p:nvSpPr>
        <p:spPr>
          <a:xfrm>
            <a:off x="2375168" y="4030557"/>
            <a:ext cx="2872724" cy="107721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কেউ জন্মগ্রহণ করলে তার নাম জননাশৌচ।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7EE44BFA-73A1-46EA-AA95-1D9D2F7D3B4E}"/>
              </a:ext>
            </a:extLst>
          </p:cNvPr>
          <p:cNvSpPr/>
          <p:nvPr/>
        </p:nvSpPr>
        <p:spPr>
          <a:xfrm>
            <a:off x="3651588" y="3543412"/>
            <a:ext cx="348910" cy="445538"/>
          </a:xfrm>
          <a:prstGeom prst="downArrow">
            <a:avLst>
              <a:gd name="adj1" fmla="val 50000"/>
              <a:gd name="adj2" fmla="val 7495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3B767FCA-DB82-41F4-B2E7-9FB6124C6299}"/>
              </a:ext>
            </a:extLst>
          </p:cNvPr>
          <p:cNvSpPr/>
          <p:nvPr/>
        </p:nvSpPr>
        <p:spPr>
          <a:xfrm>
            <a:off x="8495337" y="3505667"/>
            <a:ext cx="348910" cy="445537"/>
          </a:xfrm>
          <a:prstGeom prst="downArrow">
            <a:avLst>
              <a:gd name="adj1" fmla="val 50000"/>
              <a:gd name="adj2" fmla="val 6248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ABDD4D-19FF-41BF-831B-6C10B6442E6F}"/>
              </a:ext>
            </a:extLst>
          </p:cNvPr>
          <p:cNvSpPr txBox="1"/>
          <p:nvPr/>
        </p:nvSpPr>
        <p:spPr>
          <a:xfrm>
            <a:off x="7069016" y="4001529"/>
            <a:ext cx="3192584" cy="107721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মৃত্যুর পরে যে অশৌচ হয় তার নাম মরণাশৌচ।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977690-FEE7-48B3-944C-25B3723A26E8}"/>
              </a:ext>
            </a:extLst>
          </p:cNvPr>
          <p:cNvGrpSpPr/>
          <p:nvPr/>
        </p:nvGrpSpPr>
        <p:grpSpPr>
          <a:xfrm>
            <a:off x="5024926" y="114792"/>
            <a:ext cx="2464445" cy="774784"/>
            <a:chOff x="5024926" y="114792"/>
            <a:chExt cx="2464445" cy="774784"/>
          </a:xfrm>
        </p:grpSpPr>
        <p:sp>
          <p:nvSpPr>
            <p:cNvPr id="13" name="Ribbon: Tilted Down 12">
              <a:extLst>
                <a:ext uri="{FF2B5EF4-FFF2-40B4-BE49-F238E27FC236}">
                  <a16:creationId xmlns:a16="http://schemas.microsoft.com/office/drawing/2014/main" id="{EFE28308-C468-4F46-ABE3-C33A23E96909}"/>
                </a:ext>
              </a:extLst>
            </p:cNvPr>
            <p:cNvSpPr/>
            <p:nvPr/>
          </p:nvSpPr>
          <p:spPr>
            <a:xfrm>
              <a:off x="5024926" y="114792"/>
              <a:ext cx="2464445" cy="774784"/>
            </a:xfrm>
            <a:prstGeom prst="ribb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98EC166-4EBA-4F71-922F-A801E65F535F}"/>
                </a:ext>
              </a:extLst>
            </p:cNvPr>
            <p:cNvSpPr txBox="1"/>
            <p:nvPr/>
          </p:nvSpPr>
          <p:spPr>
            <a:xfrm>
              <a:off x="5843490" y="304801"/>
              <a:ext cx="8563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শৌচ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4CD78579-BD5E-47F5-A53F-8CBFB57330DB}"/>
              </a:ext>
            </a:extLst>
          </p:cNvPr>
          <p:cNvSpPr txBox="1"/>
          <p:nvPr/>
        </p:nvSpPr>
        <p:spPr>
          <a:xfrm>
            <a:off x="2104572" y="5810695"/>
            <a:ext cx="8621486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সপ্তম পুরুষ পর্যন্তই জননাশৌচ ও মরণাশৌচ পালন করার নিয়ম আছে।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9A482B-9430-4CBB-B09A-2B1903FFCE7B}"/>
              </a:ext>
            </a:extLst>
          </p:cNvPr>
          <p:cNvGrpSpPr/>
          <p:nvPr/>
        </p:nvGrpSpPr>
        <p:grpSpPr>
          <a:xfrm>
            <a:off x="3674315" y="5166847"/>
            <a:ext cx="5170505" cy="586124"/>
            <a:chOff x="3674315" y="5166847"/>
            <a:chExt cx="5170505" cy="586124"/>
          </a:xfrm>
        </p:grpSpPr>
        <p:sp>
          <p:nvSpPr>
            <p:cNvPr id="29" name="Arrow: Down 28">
              <a:extLst>
                <a:ext uri="{FF2B5EF4-FFF2-40B4-BE49-F238E27FC236}">
                  <a16:creationId xmlns:a16="http://schemas.microsoft.com/office/drawing/2014/main" id="{DDF20863-5CB6-419D-96D1-6E48C522B571}"/>
                </a:ext>
              </a:extLst>
            </p:cNvPr>
            <p:cNvSpPr/>
            <p:nvPr/>
          </p:nvSpPr>
          <p:spPr>
            <a:xfrm rot="10800000">
              <a:off x="3674315" y="5166847"/>
              <a:ext cx="348910" cy="584775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Arrow: Down 29">
              <a:extLst>
                <a:ext uri="{FF2B5EF4-FFF2-40B4-BE49-F238E27FC236}">
                  <a16:creationId xmlns:a16="http://schemas.microsoft.com/office/drawing/2014/main" id="{35FAF3AB-4877-46C5-8BD2-6F0D2AFAFE5D}"/>
                </a:ext>
              </a:extLst>
            </p:cNvPr>
            <p:cNvSpPr/>
            <p:nvPr/>
          </p:nvSpPr>
          <p:spPr>
            <a:xfrm rot="10800000">
              <a:off x="8495910" y="5168196"/>
              <a:ext cx="348910" cy="584775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8784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A7BB09E-6C89-4308-BE53-7A2919467E14}"/>
              </a:ext>
            </a:extLst>
          </p:cNvPr>
          <p:cNvSpPr txBox="1"/>
          <p:nvPr/>
        </p:nvSpPr>
        <p:spPr>
          <a:xfrm>
            <a:off x="2352979" y="166576"/>
            <a:ext cx="7455877" cy="92333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আদ্যশ্রাদ্ধ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23001A-A281-4F66-B150-D69F34FDD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87" y="881910"/>
            <a:ext cx="2974427" cy="1927181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8F47AAC-3758-479B-B96C-9A83C667A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11" y="2697553"/>
            <a:ext cx="3270325" cy="205357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9C7FE97-600D-4064-AE3D-7B12E894A9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88" y="4752431"/>
            <a:ext cx="2974427" cy="167311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D9BF3B4-DFC8-49A5-AC2A-C1E60AB80D40}"/>
              </a:ext>
            </a:extLst>
          </p:cNvPr>
          <p:cNvGrpSpPr/>
          <p:nvPr/>
        </p:nvGrpSpPr>
        <p:grpSpPr>
          <a:xfrm>
            <a:off x="3463173" y="1031851"/>
            <a:ext cx="6914541" cy="1435576"/>
            <a:chOff x="3463173" y="1031851"/>
            <a:chExt cx="6914541" cy="1435576"/>
          </a:xfrm>
        </p:grpSpPr>
        <p:sp>
          <p:nvSpPr>
            <p:cNvPr id="15" name="Arrow: Left 14">
              <a:extLst>
                <a:ext uri="{FF2B5EF4-FFF2-40B4-BE49-F238E27FC236}">
                  <a16:creationId xmlns:a16="http://schemas.microsoft.com/office/drawing/2014/main" id="{AD945889-B3C8-4EF3-AE33-4666D1D37E5C}"/>
                </a:ext>
              </a:extLst>
            </p:cNvPr>
            <p:cNvSpPr/>
            <p:nvPr/>
          </p:nvSpPr>
          <p:spPr>
            <a:xfrm>
              <a:off x="3463173" y="1031851"/>
              <a:ext cx="6914541" cy="1435576"/>
            </a:xfrm>
            <a:prstGeom prst="leftArrow">
              <a:avLst>
                <a:gd name="adj1" fmla="val 50000"/>
                <a:gd name="adj2" fmla="val 2404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6EA6C2D-24FC-4785-8277-C98BCFCE9206}"/>
                </a:ext>
              </a:extLst>
            </p:cNvPr>
            <p:cNvSpPr txBox="1"/>
            <p:nvPr/>
          </p:nvSpPr>
          <p:spPr>
            <a:xfrm>
              <a:off x="3843042" y="1493722"/>
              <a:ext cx="65346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মৃত ব্যক্তির প্রথমে যে শ্রাদ্ধ করণীয় তাকে বলাহয় আদ্যশ্রাদ্ধ।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6575C50-998C-43D6-8944-E50526A0B025}"/>
              </a:ext>
            </a:extLst>
          </p:cNvPr>
          <p:cNvGrpSpPr/>
          <p:nvPr/>
        </p:nvGrpSpPr>
        <p:grpSpPr>
          <a:xfrm>
            <a:off x="245501" y="3136180"/>
            <a:ext cx="8333353" cy="1326963"/>
            <a:chOff x="245501" y="3136180"/>
            <a:chExt cx="8333353" cy="1326963"/>
          </a:xfrm>
        </p:grpSpPr>
        <p:sp>
          <p:nvSpPr>
            <p:cNvPr id="17" name="Arrow: Left 16">
              <a:extLst>
                <a:ext uri="{FF2B5EF4-FFF2-40B4-BE49-F238E27FC236}">
                  <a16:creationId xmlns:a16="http://schemas.microsoft.com/office/drawing/2014/main" id="{656ACE24-55E4-40A9-B291-7088CBF9920F}"/>
                </a:ext>
              </a:extLst>
            </p:cNvPr>
            <p:cNvSpPr/>
            <p:nvPr/>
          </p:nvSpPr>
          <p:spPr>
            <a:xfrm rot="10800000">
              <a:off x="245502" y="3136180"/>
              <a:ext cx="8333352" cy="1326963"/>
            </a:xfrm>
            <a:prstGeom prst="leftArrow">
              <a:avLst>
                <a:gd name="adj1" fmla="val 50000"/>
                <a:gd name="adj2" fmla="val 2404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BCB6CBA-6FF1-426D-B18B-753D04297C4F}"/>
                </a:ext>
              </a:extLst>
            </p:cNvPr>
            <p:cNvSpPr txBox="1"/>
            <p:nvPr/>
          </p:nvSpPr>
          <p:spPr>
            <a:xfrm>
              <a:off x="245501" y="3538980"/>
              <a:ext cx="81147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আদ্যশ্রাদ্ধের সময় শাস্ত্রে ছয়, আট, ষোল প্রভৃতি বিভিন্ন দানের বিধান আছে।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34832DC-4147-4FF0-94C3-B5A8D0F3887A}"/>
              </a:ext>
            </a:extLst>
          </p:cNvPr>
          <p:cNvGrpSpPr/>
          <p:nvPr/>
        </p:nvGrpSpPr>
        <p:grpSpPr>
          <a:xfrm>
            <a:off x="3463173" y="4829627"/>
            <a:ext cx="7306424" cy="1861797"/>
            <a:chOff x="3463173" y="4829627"/>
            <a:chExt cx="7306424" cy="1861797"/>
          </a:xfrm>
        </p:grpSpPr>
        <p:sp>
          <p:nvSpPr>
            <p:cNvPr id="19" name="Arrow: Left 18">
              <a:extLst>
                <a:ext uri="{FF2B5EF4-FFF2-40B4-BE49-F238E27FC236}">
                  <a16:creationId xmlns:a16="http://schemas.microsoft.com/office/drawing/2014/main" id="{BB806AD1-154E-4625-8E6A-87B98DFDECE8}"/>
                </a:ext>
              </a:extLst>
            </p:cNvPr>
            <p:cNvSpPr/>
            <p:nvPr/>
          </p:nvSpPr>
          <p:spPr>
            <a:xfrm>
              <a:off x="3463173" y="4829627"/>
              <a:ext cx="7306424" cy="1861797"/>
            </a:xfrm>
            <a:prstGeom prst="leftArrow">
              <a:avLst>
                <a:gd name="adj1" fmla="val 50000"/>
                <a:gd name="adj2" fmla="val 2404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C216FC6-FBB0-4CEB-A04C-75D59F59BC2D}"/>
                </a:ext>
              </a:extLst>
            </p:cNvPr>
            <p:cNvSpPr txBox="1"/>
            <p:nvPr/>
          </p:nvSpPr>
          <p:spPr>
            <a:xfrm>
              <a:off x="3890119" y="5271635"/>
              <a:ext cx="687947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এই সময় আসন, ছাতা, পাদুকা, বস্ত্র, অন্ন, জল, তাম্বুল, মালা, বিছানা, প্রভৃতি মৃতব্যক্তির নামে মন্ত্রোচ্চারণসহ উৎসর্গ করা হয়।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864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C2472F-E9CE-4CC3-B795-F269355E8699}"/>
              </a:ext>
            </a:extLst>
          </p:cNvPr>
          <p:cNvSpPr txBox="1"/>
          <p:nvPr/>
        </p:nvSpPr>
        <p:spPr>
          <a:xfrm>
            <a:off x="4093029" y="311042"/>
            <a:ext cx="5067068" cy="92333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ACDF365-61DF-4784-875D-903695569264}"/>
              </a:ext>
            </a:extLst>
          </p:cNvPr>
          <p:cNvGrpSpPr/>
          <p:nvPr/>
        </p:nvGrpSpPr>
        <p:grpSpPr>
          <a:xfrm>
            <a:off x="931429" y="496841"/>
            <a:ext cx="10725853" cy="5873979"/>
            <a:chOff x="931429" y="496841"/>
            <a:chExt cx="10725853" cy="5873979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C207D41-7104-49F4-B821-9E5734CA7D23}"/>
                </a:ext>
              </a:extLst>
            </p:cNvPr>
            <p:cNvGrpSpPr/>
            <p:nvPr/>
          </p:nvGrpSpPr>
          <p:grpSpPr>
            <a:xfrm>
              <a:off x="931429" y="496841"/>
              <a:ext cx="10725853" cy="5864318"/>
              <a:chOff x="931429" y="496841"/>
              <a:chExt cx="10725853" cy="5864318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15D6CDC-8C95-4DB8-84D2-0DC69DD2AB52}"/>
                  </a:ext>
                </a:extLst>
              </p:cNvPr>
              <p:cNvSpPr txBox="1"/>
              <p:nvPr/>
            </p:nvSpPr>
            <p:spPr>
              <a:xfrm>
                <a:off x="931429" y="3683503"/>
                <a:ext cx="4612480" cy="2677656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IN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হরেন চন্দ্র দাস</a:t>
                </a:r>
              </a:p>
              <a:p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সহকারী শিক্ষক(হিন্দু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ধর্ম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  <a:p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নিকড়দীঘি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নান্দুলা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উচ্চ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বিদ্যালয়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পাঁচবিবি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জয়পুরহাট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মোবাইল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নং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- ০১৭৩৪৯৯৪৮৬৪</a:t>
                </a:r>
              </a:p>
              <a:p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ই-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মেইল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- 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horen.dash@gmail.com</a:t>
                </a:r>
                <a:endParaRPr lang="en-US" sz="1200" dirty="0"/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4B430385-0B5D-4C4D-9BCF-559D94C82F8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141526" y="1545414"/>
                <a:ext cx="3515756" cy="4815745"/>
              </a:xfrm>
              <a:prstGeom prst="rect">
                <a:avLst/>
              </a:prstGeom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33AAB29-7EB1-436C-BE5D-75DC7AF0C127}"/>
                  </a:ext>
                </a:extLst>
              </p:cNvPr>
              <p:cNvSpPr/>
              <p:nvPr/>
            </p:nvSpPr>
            <p:spPr>
              <a:xfrm>
                <a:off x="9469407" y="2560851"/>
                <a:ext cx="9861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৪র্থ -অধ্যায়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CF15E7F-2BC4-407D-9955-8EF4D29057BB}"/>
                  </a:ext>
                </a:extLst>
              </p:cNvPr>
              <p:cNvSpPr/>
              <p:nvPr/>
            </p:nvSpPr>
            <p:spPr>
              <a:xfrm rot="20316463">
                <a:off x="8171500" y="2376185"/>
                <a:ext cx="9541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পাঠ-১ ও ২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0285225-E0D0-435E-9929-B95AD610727A}"/>
                  </a:ext>
                </a:extLst>
              </p:cNvPr>
              <p:cNvSpPr/>
              <p:nvPr/>
            </p:nvSpPr>
            <p:spPr>
              <a:xfrm>
                <a:off x="9153422" y="5565504"/>
                <a:ext cx="17443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তারিখ- ২৯/</a:t>
                </a:r>
                <a:r>
                  <a:rPr lang="en-US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11</a:t>
                </a:r>
                <a:r>
                  <a:rPr lang="bn-IN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/২০১৯ 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7A2F801E-A33B-437A-9E89-DC7DABF17F6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84" t="5958" r="30897"/>
              <a:stretch/>
            </p:blipFill>
            <p:spPr>
              <a:xfrm>
                <a:off x="1975394" y="496841"/>
                <a:ext cx="2524550" cy="2903841"/>
              </a:xfrm>
              <a:prstGeom prst="ellipse">
                <a:avLst/>
              </a:prstGeom>
              <a:ln w="190500" cap="rnd">
                <a:solidFill>
                  <a:srgbClr val="C8C6BD"/>
                </a:solidFill>
                <a:prstDash val="solid"/>
              </a:ln>
              <a:effectLst>
                <a:outerShdw blurRad="127000" algn="bl" rotWithShape="0">
                  <a:srgbClr val="000000"/>
                </a:outerShdw>
              </a:effectLst>
              <a:scene3d>
                <a:camera prst="perspectiveFront" fov="5400000"/>
                <a:lightRig rig="threePt" dir="t">
                  <a:rot lat="0" lon="0" rev="19200000"/>
                </a:lightRig>
              </a:scene3d>
              <a:sp3d extrusionH="25400">
                <a:bevelT w="304800" h="152400" prst="hardEdge"/>
                <a:extrusionClr>
                  <a:srgbClr val="000000"/>
                </a:extrusionClr>
              </a:sp3d>
            </p:spPr>
          </p:pic>
        </p:grpSp>
        <p:sp>
          <p:nvSpPr>
            <p:cNvPr id="2" name="Arrow: Up-Down 1">
              <a:extLst>
                <a:ext uri="{FF2B5EF4-FFF2-40B4-BE49-F238E27FC236}">
                  <a16:creationId xmlns:a16="http://schemas.microsoft.com/office/drawing/2014/main" id="{8F14DE22-F5B2-4AB8-A37B-F4577E4FA670}"/>
                </a:ext>
              </a:extLst>
            </p:cNvPr>
            <p:cNvSpPr/>
            <p:nvPr/>
          </p:nvSpPr>
          <p:spPr>
            <a:xfrm>
              <a:off x="6241143" y="1948761"/>
              <a:ext cx="58057" cy="4277868"/>
            </a:xfrm>
            <a:prstGeom prst="upDown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" name="Arrow: Up-Down 12">
              <a:extLst>
                <a:ext uri="{FF2B5EF4-FFF2-40B4-BE49-F238E27FC236}">
                  <a16:creationId xmlns:a16="http://schemas.microsoft.com/office/drawing/2014/main" id="{17E4EB41-CD58-471A-91F6-DD57D6367FCD}"/>
                </a:ext>
              </a:extLst>
            </p:cNvPr>
            <p:cNvSpPr/>
            <p:nvPr/>
          </p:nvSpPr>
          <p:spPr>
            <a:xfrm>
              <a:off x="6356784" y="1828800"/>
              <a:ext cx="74415" cy="4542020"/>
            </a:xfrm>
            <a:prstGeom prst="up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row: Up-Down 13">
              <a:extLst>
                <a:ext uri="{FF2B5EF4-FFF2-40B4-BE49-F238E27FC236}">
                  <a16:creationId xmlns:a16="http://schemas.microsoft.com/office/drawing/2014/main" id="{3469B460-E413-49A1-9F63-CB1D317F0EB3}"/>
                </a:ext>
              </a:extLst>
            </p:cNvPr>
            <p:cNvSpPr/>
            <p:nvPr/>
          </p:nvSpPr>
          <p:spPr>
            <a:xfrm>
              <a:off x="6521424" y="1948761"/>
              <a:ext cx="58057" cy="4277868"/>
            </a:xfrm>
            <a:prstGeom prst="upDown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53825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9D69927-756C-4114-A5FE-5C7FF9978484}"/>
              </a:ext>
            </a:extLst>
          </p:cNvPr>
          <p:cNvSpPr txBox="1"/>
          <p:nvPr/>
        </p:nvSpPr>
        <p:spPr>
          <a:xfrm>
            <a:off x="1547446" y="293190"/>
            <a:ext cx="9467557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      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সময়-১০মিনিট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69AB96-8714-4FC2-ABBD-B749C496DBF8}"/>
              </a:ext>
            </a:extLst>
          </p:cNvPr>
          <p:cNvSpPr txBox="1"/>
          <p:nvPr/>
        </p:nvSpPr>
        <p:spPr>
          <a:xfrm>
            <a:off x="478971" y="2746284"/>
            <a:ext cx="486228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গোলাপ দল</a:t>
            </a:r>
          </a:p>
          <a:p>
            <a:pPr algn="ctr"/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অশৌচ পালনের পদ্ধতি ব্যাখ্যা কর।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E768C25-551E-46F2-B846-6664FE4C5619}"/>
              </a:ext>
            </a:extLst>
          </p:cNvPr>
          <p:cNvGrpSpPr/>
          <p:nvPr/>
        </p:nvGrpSpPr>
        <p:grpSpPr>
          <a:xfrm>
            <a:off x="5660571" y="2249715"/>
            <a:ext cx="275774" cy="3701142"/>
            <a:chOff x="5660571" y="2249715"/>
            <a:chExt cx="275774" cy="3701142"/>
          </a:xfrm>
        </p:grpSpPr>
        <p:sp>
          <p:nvSpPr>
            <p:cNvPr id="10" name="Arrow: Up-Down 9">
              <a:extLst>
                <a:ext uri="{FF2B5EF4-FFF2-40B4-BE49-F238E27FC236}">
                  <a16:creationId xmlns:a16="http://schemas.microsoft.com/office/drawing/2014/main" id="{DDADD2D7-A75E-4CDD-92F1-4ED7C9D48569}"/>
                </a:ext>
              </a:extLst>
            </p:cNvPr>
            <p:cNvSpPr/>
            <p:nvPr/>
          </p:nvSpPr>
          <p:spPr>
            <a:xfrm>
              <a:off x="5660571" y="2397948"/>
              <a:ext cx="72572" cy="3422281"/>
            </a:xfrm>
            <a:prstGeom prst="upDow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Arrow: Up-Down 10">
              <a:extLst>
                <a:ext uri="{FF2B5EF4-FFF2-40B4-BE49-F238E27FC236}">
                  <a16:creationId xmlns:a16="http://schemas.microsoft.com/office/drawing/2014/main" id="{4E92B95B-6A06-4898-8A73-0975CD69E2F4}"/>
                </a:ext>
              </a:extLst>
            </p:cNvPr>
            <p:cNvSpPr/>
            <p:nvPr/>
          </p:nvSpPr>
          <p:spPr>
            <a:xfrm>
              <a:off x="5762172" y="2249715"/>
              <a:ext cx="72572" cy="3701142"/>
            </a:xfrm>
            <a:prstGeom prst="upDow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row: Up-Down 11">
              <a:extLst>
                <a:ext uri="{FF2B5EF4-FFF2-40B4-BE49-F238E27FC236}">
                  <a16:creationId xmlns:a16="http://schemas.microsoft.com/office/drawing/2014/main" id="{ACF02D81-52EE-4B6F-B997-8D9EB9B86D47}"/>
                </a:ext>
              </a:extLst>
            </p:cNvPr>
            <p:cNvSpPr/>
            <p:nvPr/>
          </p:nvSpPr>
          <p:spPr>
            <a:xfrm>
              <a:off x="5863773" y="2397947"/>
              <a:ext cx="72572" cy="3422281"/>
            </a:xfrm>
            <a:prstGeom prst="upDow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E3CBA77-CA8D-4A0A-B5E5-AD1EDF2B3C6E}"/>
              </a:ext>
            </a:extLst>
          </p:cNvPr>
          <p:cNvSpPr txBox="1"/>
          <p:nvPr/>
        </p:nvSpPr>
        <p:spPr>
          <a:xfrm>
            <a:off x="6618513" y="2720346"/>
            <a:ext cx="486228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বেলী দল</a:t>
            </a:r>
          </a:p>
          <a:p>
            <a:pPr algn="ctr"/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অশৌচ পালনের গুরুত্ব ব্যাখ্যা কর।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01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D564DB-0FF7-4636-AFB4-4F1EFC6B2972}"/>
              </a:ext>
            </a:extLst>
          </p:cNvPr>
          <p:cNvSpPr/>
          <p:nvPr/>
        </p:nvSpPr>
        <p:spPr>
          <a:xfrm>
            <a:off x="0" y="0"/>
            <a:ext cx="12161837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76AA89-5450-4F5A-87BC-25CBCCBE0CD3}"/>
              </a:ext>
            </a:extLst>
          </p:cNvPr>
          <p:cNvSpPr txBox="1"/>
          <p:nvPr/>
        </p:nvSpPr>
        <p:spPr>
          <a:xfrm>
            <a:off x="2352979" y="202055"/>
            <a:ext cx="7455877" cy="83099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30F8EF-9737-41B8-BDE8-8C89334BD08B}"/>
              </a:ext>
            </a:extLst>
          </p:cNvPr>
          <p:cNvSpPr txBox="1"/>
          <p:nvPr/>
        </p:nvSpPr>
        <p:spPr>
          <a:xfrm>
            <a:off x="595298" y="1365001"/>
            <a:ext cx="1097123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 কোন পুরুষ পর্যন্ত অশৌচ পালন করার নিয়ম ?</a:t>
            </a: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105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২।আদ্যশ্রাদ্ধ পালন করতে হয়-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অশুচি ত্যাগ করে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  <a:r>
              <a:rPr lang="b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শ্রদ্ধার সাথে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</a:t>
            </a:r>
            <a:r>
              <a:rPr lang="b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ত্যাগের মাধ্যমে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1F7758-AED6-4F4C-B947-EC6DE7467206}"/>
              </a:ext>
            </a:extLst>
          </p:cNvPr>
          <p:cNvSpPr/>
          <p:nvPr/>
        </p:nvSpPr>
        <p:spPr>
          <a:xfrm>
            <a:off x="8869863" y="2148415"/>
            <a:ext cx="2317647" cy="3767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EB3627-9CD4-419D-92F2-408BFA0CDC4A}"/>
              </a:ext>
            </a:extLst>
          </p:cNvPr>
          <p:cNvSpPr/>
          <p:nvPr/>
        </p:nvSpPr>
        <p:spPr>
          <a:xfrm>
            <a:off x="8887981" y="2134207"/>
            <a:ext cx="2317647" cy="3767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DE16E2-6A69-4177-B444-B8A2BDF470B5}"/>
              </a:ext>
            </a:extLst>
          </p:cNvPr>
          <p:cNvSpPr/>
          <p:nvPr/>
        </p:nvSpPr>
        <p:spPr>
          <a:xfrm>
            <a:off x="8887981" y="2141311"/>
            <a:ext cx="2317647" cy="3767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797955-99D9-4470-8FE9-9DF7348F64C5}"/>
              </a:ext>
            </a:extLst>
          </p:cNvPr>
          <p:cNvSpPr/>
          <p:nvPr/>
        </p:nvSpPr>
        <p:spPr>
          <a:xfrm>
            <a:off x="8906099" y="2137488"/>
            <a:ext cx="2317647" cy="3767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ACCDE9-2144-4D37-9AC9-AF73FDF9B2A9}"/>
              </a:ext>
            </a:extLst>
          </p:cNvPr>
          <p:cNvSpPr txBox="1"/>
          <p:nvPr/>
        </p:nvSpPr>
        <p:spPr>
          <a:xfrm>
            <a:off x="1004222" y="1898996"/>
            <a:ext cx="2317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(ক) তৃতীয়</a:t>
            </a:r>
            <a:endParaRPr lang="en-US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84660F-DDB9-43AD-BDF0-4490880F81DF}"/>
              </a:ext>
            </a:extLst>
          </p:cNvPr>
          <p:cNvSpPr txBox="1"/>
          <p:nvPr/>
        </p:nvSpPr>
        <p:spPr>
          <a:xfrm>
            <a:off x="3055993" y="1909719"/>
            <a:ext cx="2317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(খ) পঞ্চম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F47DF8-33E3-40F5-8CD4-DC69D1E56708}"/>
              </a:ext>
            </a:extLst>
          </p:cNvPr>
          <p:cNvSpPr txBox="1"/>
          <p:nvPr/>
        </p:nvSpPr>
        <p:spPr>
          <a:xfrm>
            <a:off x="1004221" y="2393374"/>
            <a:ext cx="2317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(গ) ষষ্ঠ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259A04-7D66-4814-952B-6EAD5F17C734}"/>
              </a:ext>
            </a:extLst>
          </p:cNvPr>
          <p:cNvSpPr txBox="1"/>
          <p:nvPr/>
        </p:nvSpPr>
        <p:spPr>
          <a:xfrm>
            <a:off x="3057204" y="2350428"/>
            <a:ext cx="2317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(ঘ) সপ্তম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48DA6F-4C08-40F2-9DEF-0146C8174FE9}"/>
              </a:ext>
            </a:extLst>
          </p:cNvPr>
          <p:cNvSpPr/>
          <p:nvPr/>
        </p:nvSpPr>
        <p:spPr>
          <a:xfrm>
            <a:off x="9496120" y="5432155"/>
            <a:ext cx="2317647" cy="3767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08CC4E-60D5-4CE4-82B3-C07C57347611}"/>
              </a:ext>
            </a:extLst>
          </p:cNvPr>
          <p:cNvSpPr/>
          <p:nvPr/>
        </p:nvSpPr>
        <p:spPr>
          <a:xfrm>
            <a:off x="9496120" y="5432155"/>
            <a:ext cx="2317647" cy="3767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D20BB8-4A30-44F8-930B-4E5C40080056}"/>
              </a:ext>
            </a:extLst>
          </p:cNvPr>
          <p:cNvSpPr/>
          <p:nvPr/>
        </p:nvSpPr>
        <p:spPr>
          <a:xfrm>
            <a:off x="9496283" y="5422071"/>
            <a:ext cx="2317647" cy="3767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10D263-A6A7-4AD5-A5A7-EBBEC967A9D3}"/>
              </a:ext>
            </a:extLst>
          </p:cNvPr>
          <p:cNvSpPr/>
          <p:nvPr/>
        </p:nvSpPr>
        <p:spPr>
          <a:xfrm>
            <a:off x="9496120" y="5404494"/>
            <a:ext cx="2317647" cy="3767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37FE38-3459-4567-91EC-218A6B247C48}"/>
              </a:ext>
            </a:extLst>
          </p:cNvPr>
          <p:cNvSpPr txBox="1"/>
          <p:nvPr/>
        </p:nvSpPr>
        <p:spPr>
          <a:xfrm>
            <a:off x="1075092" y="4971175"/>
            <a:ext cx="2317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en-US" sz="3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0A4A7CC-8D9B-42D7-A118-01C0F4038AA7}"/>
              </a:ext>
            </a:extLst>
          </p:cNvPr>
          <p:cNvSpPr txBox="1"/>
          <p:nvPr/>
        </p:nvSpPr>
        <p:spPr>
          <a:xfrm>
            <a:off x="3392739" y="4953253"/>
            <a:ext cx="2812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bn-IN" sz="3200" dirty="0"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E0BCC23-BDB6-407E-8342-64DDDA8248F8}"/>
              </a:ext>
            </a:extLst>
          </p:cNvPr>
          <p:cNvSpPr txBox="1"/>
          <p:nvPr/>
        </p:nvSpPr>
        <p:spPr>
          <a:xfrm>
            <a:off x="1075091" y="5493836"/>
            <a:ext cx="2317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125044-D50A-404D-99C4-2050CD4E5E9C}"/>
              </a:ext>
            </a:extLst>
          </p:cNvPr>
          <p:cNvSpPr txBox="1"/>
          <p:nvPr/>
        </p:nvSpPr>
        <p:spPr>
          <a:xfrm>
            <a:off x="3286079" y="5527542"/>
            <a:ext cx="3803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Times New Roman" panose="02020603050405020304" pitchFamily="18" charset="0"/>
                <a:cs typeface="NikoshBAN" panose="02000000000000000000" pitchFamily="2" charset="0"/>
              </a:rPr>
              <a:t>(ঘ)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ii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</a:p>
        </p:txBody>
      </p:sp>
    </p:spTree>
    <p:extLst>
      <p:ext uri="{BB962C8B-B14F-4D97-AF65-F5344CB8AC3E}">
        <p14:creationId xmlns:p14="http://schemas.microsoft.com/office/powerpoint/2010/main" val="404473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9547F4F-A479-40A4-9DAB-2AF86928E23D}"/>
              </a:ext>
            </a:extLst>
          </p:cNvPr>
          <p:cNvSpPr txBox="1"/>
          <p:nvPr/>
        </p:nvSpPr>
        <p:spPr>
          <a:xfrm>
            <a:off x="2278301" y="5026955"/>
            <a:ext cx="7605223" cy="70788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আদ্যশ্রাদ্ধের গুরুত্ব বাড়ি থেকে লিখে আনবে।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9B66A8A-DE82-47DD-B29C-622D5D319A77}"/>
              </a:ext>
            </a:extLst>
          </p:cNvPr>
          <p:cNvGrpSpPr/>
          <p:nvPr/>
        </p:nvGrpSpPr>
        <p:grpSpPr>
          <a:xfrm>
            <a:off x="2352977" y="413319"/>
            <a:ext cx="7455877" cy="3817654"/>
            <a:chOff x="2352977" y="413319"/>
            <a:chExt cx="7455877" cy="381765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B671F5F-EDBD-42BD-A985-5885177931E7}"/>
                </a:ext>
              </a:extLst>
            </p:cNvPr>
            <p:cNvSpPr txBox="1"/>
            <p:nvPr/>
          </p:nvSpPr>
          <p:spPr>
            <a:xfrm>
              <a:off x="2352977" y="413319"/>
              <a:ext cx="7455877" cy="923330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বাড়ির কাজ 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C5764ED-2F71-40A6-891B-B8EB30007A53}"/>
                </a:ext>
              </a:extLst>
            </p:cNvPr>
            <p:cNvGrpSpPr/>
            <p:nvPr/>
          </p:nvGrpSpPr>
          <p:grpSpPr>
            <a:xfrm>
              <a:off x="3972394" y="1436210"/>
              <a:ext cx="4227226" cy="2794763"/>
              <a:chOff x="3972394" y="1436210"/>
              <a:chExt cx="4227226" cy="2794763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8305871-CB9B-4354-9319-6461D6C63FA5}"/>
                  </a:ext>
                </a:extLst>
              </p:cNvPr>
              <p:cNvSpPr/>
              <p:nvPr/>
            </p:nvSpPr>
            <p:spPr>
              <a:xfrm>
                <a:off x="4476964" y="2627026"/>
                <a:ext cx="3207895" cy="160394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Isosceles Triangle 2">
                <a:extLst>
                  <a:ext uri="{FF2B5EF4-FFF2-40B4-BE49-F238E27FC236}">
                    <a16:creationId xmlns:a16="http://schemas.microsoft.com/office/drawing/2014/main" id="{2A8D028F-4157-472B-B5E0-F4A1FFB69087}"/>
                  </a:ext>
                </a:extLst>
              </p:cNvPr>
              <p:cNvSpPr/>
              <p:nvPr/>
            </p:nvSpPr>
            <p:spPr>
              <a:xfrm>
                <a:off x="3972394" y="1436210"/>
                <a:ext cx="4227226" cy="1190816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0C7550F-FF16-4485-9AD4-4CD592B0A100}"/>
                  </a:ext>
                </a:extLst>
              </p:cNvPr>
              <p:cNvSpPr/>
              <p:nvPr/>
            </p:nvSpPr>
            <p:spPr>
              <a:xfrm>
                <a:off x="4811843" y="3117954"/>
                <a:ext cx="494675" cy="95937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CA1E097F-C39D-4B9A-AC82-E25B6B61DEDF}"/>
                  </a:ext>
                </a:extLst>
              </p:cNvPr>
              <p:cNvSpPr/>
              <p:nvPr/>
            </p:nvSpPr>
            <p:spPr>
              <a:xfrm>
                <a:off x="6835515" y="3117954"/>
                <a:ext cx="644577" cy="61862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0586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AADB6E-5407-449C-B5AC-C30CE828ED75}"/>
              </a:ext>
            </a:extLst>
          </p:cNvPr>
          <p:cNvSpPr txBox="1"/>
          <p:nvPr/>
        </p:nvSpPr>
        <p:spPr>
          <a:xfrm>
            <a:off x="1791947" y="203202"/>
            <a:ext cx="8216095" cy="1862048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algn="ctr"/>
            <a:r>
              <a:rPr lang="bn-IN" sz="11500" b="1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115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A8BE83D-A321-4884-88D6-0540773B5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069" y="2493962"/>
            <a:ext cx="3390900" cy="3495675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2222627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D76BAD-C851-4426-BA88-C6A8D98F1C47}"/>
              </a:ext>
            </a:extLst>
          </p:cNvPr>
          <p:cNvSpPr txBox="1"/>
          <p:nvPr/>
        </p:nvSpPr>
        <p:spPr>
          <a:xfrm>
            <a:off x="2352979" y="152062"/>
            <a:ext cx="7455877" cy="92333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দেখ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FE6FB1-5BEE-4156-95CB-0A87E6B50FC3}"/>
              </a:ext>
            </a:extLst>
          </p:cNvPr>
          <p:cNvSpPr txBox="1"/>
          <p:nvPr/>
        </p:nvSpPr>
        <p:spPr>
          <a:xfrm>
            <a:off x="2352979" y="137782"/>
            <a:ext cx="7455877" cy="92333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কি বুঝতে পারলে?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F5DF12-9141-45D3-92DF-50BE6C1A1D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716" y="1946232"/>
            <a:ext cx="5321906" cy="319314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A467C5-2953-4929-88C3-75ABC3E9D4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58" y="1946232"/>
            <a:ext cx="4499428" cy="319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7142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B30C622-DEEA-41E4-ABA4-A7B11404C31E}"/>
              </a:ext>
            </a:extLst>
          </p:cNvPr>
          <p:cNvSpPr/>
          <p:nvPr/>
        </p:nvSpPr>
        <p:spPr>
          <a:xfrm>
            <a:off x="7112000" y="3227187"/>
            <a:ext cx="1378857" cy="401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CCE4097-F13D-4EAF-B429-48EFDDD340BB}"/>
              </a:ext>
            </a:extLst>
          </p:cNvPr>
          <p:cNvGrpSpPr/>
          <p:nvPr/>
        </p:nvGrpSpPr>
        <p:grpSpPr>
          <a:xfrm>
            <a:off x="0" y="551544"/>
            <a:ext cx="12161838" cy="3729601"/>
            <a:chOff x="0" y="551544"/>
            <a:chExt cx="12161838" cy="372960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CEE3BE2-5E7F-49AF-B3F9-320DB50BAE9E}"/>
                </a:ext>
              </a:extLst>
            </p:cNvPr>
            <p:cNvSpPr txBox="1"/>
            <p:nvPr/>
          </p:nvSpPr>
          <p:spPr>
            <a:xfrm>
              <a:off x="0" y="3357815"/>
              <a:ext cx="12161838" cy="923330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marL="685800" indent="-685800" algn="ctr">
                <a:buFont typeface="Wingdings" panose="05000000000000000000" pitchFamily="2" charset="2"/>
                <a:buChar char="Ø"/>
              </a:pPr>
              <a:r>
                <a:rPr lang="bn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অন্ত্যেষ্টিক্রিয়া, অশৌচ ও আদ্যশ্রাদ্ধ।  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EEE7F70-968A-4593-947F-ADBC181098A1}"/>
                </a:ext>
              </a:extLst>
            </p:cNvPr>
            <p:cNvSpPr txBox="1"/>
            <p:nvPr/>
          </p:nvSpPr>
          <p:spPr>
            <a:xfrm>
              <a:off x="2314461" y="551544"/>
              <a:ext cx="753291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6600" dirty="0">
                  <a:latin typeface="NikoshLightBAN" panose="02000000000000000000" pitchFamily="2" charset="0"/>
                  <a:cs typeface="NikoshLightBAN" panose="02000000000000000000" pitchFamily="2" charset="0"/>
                </a:rPr>
                <a:t>আজকের পাঠ- </a:t>
              </a:r>
              <a:endParaRPr lang="en-US" sz="6600" dirty="0">
                <a:latin typeface="NikoshLightBAN" panose="02000000000000000000" pitchFamily="2" charset="0"/>
                <a:cs typeface="NikoshLight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122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3F371F-6C15-4E23-AAAB-4C54581F8D59}"/>
              </a:ext>
            </a:extLst>
          </p:cNvPr>
          <p:cNvSpPr txBox="1"/>
          <p:nvPr/>
        </p:nvSpPr>
        <p:spPr>
          <a:xfrm>
            <a:off x="1308294" y="499407"/>
            <a:ext cx="9312814" cy="6032421"/>
          </a:xfrm>
          <a:prstGeom prst="rect">
            <a:avLst/>
          </a:prstGeo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  <a:p>
            <a:pPr algn="ctr"/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অন্ত্যেষ্টিক্রিয়া কি তা ব্যাখ্যা করতে পারবে;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অন্ত্যেষ্টিক্রিয়ার গুরুত্ব বিশ্লেষণ করতে পারবে;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অশৌচ পালনের পদ্ধতি এবং গুরুত্ব ব্যাখ্যা করতে পারবে।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70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0008B52-6C93-4BFB-828C-41E1EB25BAAA}"/>
              </a:ext>
            </a:extLst>
          </p:cNvPr>
          <p:cNvGrpSpPr/>
          <p:nvPr/>
        </p:nvGrpSpPr>
        <p:grpSpPr>
          <a:xfrm>
            <a:off x="2352979" y="297202"/>
            <a:ext cx="7455877" cy="5301824"/>
            <a:chOff x="2352979" y="297202"/>
            <a:chExt cx="7455877" cy="530182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7DC0F15-F585-4FA7-8F7D-3A097A96EF67}"/>
                </a:ext>
              </a:extLst>
            </p:cNvPr>
            <p:cNvSpPr txBox="1"/>
            <p:nvPr/>
          </p:nvSpPr>
          <p:spPr>
            <a:xfrm>
              <a:off x="2352979" y="297202"/>
              <a:ext cx="7455877" cy="923330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অন্ত্যেষ্টিক্রিয়া 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A3B1E64-2DB1-4EC2-858B-7BD1DFD807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9811" y="1258974"/>
              <a:ext cx="5802209" cy="4340052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9C225A3-673B-448C-95B0-2C3207A6DC46}"/>
              </a:ext>
            </a:extLst>
          </p:cNvPr>
          <p:cNvSpPr txBox="1"/>
          <p:nvPr/>
        </p:nvSpPr>
        <p:spPr>
          <a:xfrm>
            <a:off x="1617487" y="5914467"/>
            <a:ext cx="8926855" cy="64633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‘অন্ত্যে ও ‘ইষ্টি’ এই দুটি শব্দ মিলেই অন্ত্যেষ্টিক্রিয়া শব্দটি গঠিত।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42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DD06FAC-12AE-4834-B4EC-9CA3E658D620}"/>
              </a:ext>
            </a:extLst>
          </p:cNvPr>
          <p:cNvSpPr txBox="1"/>
          <p:nvPr/>
        </p:nvSpPr>
        <p:spPr>
          <a:xfrm>
            <a:off x="2352979" y="181090"/>
            <a:ext cx="7455877" cy="92333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অন্ত্যেষ্টিক্রিয়া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6E9C87B-9E10-427A-A5A1-8D1AA7B71ABE}"/>
              </a:ext>
            </a:extLst>
          </p:cNvPr>
          <p:cNvGrpSpPr/>
          <p:nvPr/>
        </p:nvGrpSpPr>
        <p:grpSpPr>
          <a:xfrm>
            <a:off x="1341717" y="1235046"/>
            <a:ext cx="9478398" cy="5528563"/>
            <a:chOff x="1341717" y="1235046"/>
            <a:chExt cx="9478398" cy="552856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183BBF6-4C5F-4D46-8DD7-57772C387B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4743" y="1235046"/>
              <a:ext cx="6492351" cy="432823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B6E661A-CB3F-4A74-A55A-8D9A515B2450}"/>
                </a:ext>
              </a:extLst>
            </p:cNvPr>
            <p:cNvSpPr txBox="1"/>
            <p:nvPr/>
          </p:nvSpPr>
          <p:spPr>
            <a:xfrm>
              <a:off x="1341717" y="5563280"/>
              <a:ext cx="9478398" cy="1200329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‘অন্ত্য’ শব্দের অর্থ শেষ এবং ‘ইষ্টি’ শব্দের অর্থ যজ্ঞ। সুতরাং অন্ত্যেষ্টি শব্দের অর্থ ‘শেষযজ্ঞ’ অর্থাৎ অগ্নিতে মৃতদেহকে আহুতি দেওয়া।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198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46A94F-D261-46D1-A020-27C765B9C112}"/>
              </a:ext>
            </a:extLst>
          </p:cNvPr>
          <p:cNvSpPr txBox="1"/>
          <p:nvPr/>
        </p:nvSpPr>
        <p:spPr>
          <a:xfrm>
            <a:off x="2352979" y="123034"/>
            <a:ext cx="7455877" cy="92333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লক্ষ্যকর 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7A84D9-ABF6-4DD8-A2FF-82B704C0C4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43"/>
          <a:stretch/>
        </p:blipFill>
        <p:spPr>
          <a:xfrm>
            <a:off x="681860" y="1104086"/>
            <a:ext cx="3527281" cy="241221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3371FF5-C378-4143-AE4C-76646D53C6E9}"/>
              </a:ext>
            </a:extLst>
          </p:cNvPr>
          <p:cNvGrpSpPr/>
          <p:nvPr/>
        </p:nvGrpSpPr>
        <p:grpSpPr>
          <a:xfrm>
            <a:off x="4804227" y="1156558"/>
            <a:ext cx="6299202" cy="2180591"/>
            <a:chOff x="4804227" y="1156558"/>
            <a:chExt cx="6299202" cy="2180591"/>
          </a:xfrm>
        </p:grpSpPr>
        <p:sp>
          <p:nvSpPr>
            <p:cNvPr id="9" name="Arrow: Left 8">
              <a:extLst>
                <a:ext uri="{FF2B5EF4-FFF2-40B4-BE49-F238E27FC236}">
                  <a16:creationId xmlns:a16="http://schemas.microsoft.com/office/drawing/2014/main" id="{60B68E2B-4E49-4EDB-8CB2-480E7131A462}"/>
                </a:ext>
              </a:extLst>
            </p:cNvPr>
            <p:cNvSpPr/>
            <p:nvPr/>
          </p:nvSpPr>
          <p:spPr>
            <a:xfrm>
              <a:off x="4804227" y="1156558"/>
              <a:ext cx="6299202" cy="2180591"/>
            </a:xfrm>
            <a:prstGeom prst="leftArrow">
              <a:avLst>
                <a:gd name="adj1" fmla="val 46006"/>
                <a:gd name="adj2" fmla="val 27369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33F103D-57C7-4492-9083-FCA70B4884D9}"/>
                </a:ext>
              </a:extLst>
            </p:cNvPr>
            <p:cNvSpPr txBox="1"/>
            <p:nvPr/>
          </p:nvSpPr>
          <p:spPr>
            <a:xfrm>
              <a:off x="5294067" y="1789489"/>
              <a:ext cx="535577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মৃত্যুর পর দেহটিকে বস্ত্রাবৃত ও মালা চন্দনাদি দ্বারা বিভুষিত কর্বে শ্মশানে  নিয়ে যাওয়া হয়।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C902C0A-A286-4BF4-944F-0A5EA0FB12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61" y="3756051"/>
            <a:ext cx="3540980" cy="263518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9202C3D-F8D2-4B62-A9AF-852BEE206B94}"/>
              </a:ext>
            </a:extLst>
          </p:cNvPr>
          <p:cNvGrpSpPr/>
          <p:nvPr/>
        </p:nvGrpSpPr>
        <p:grpSpPr>
          <a:xfrm>
            <a:off x="4586508" y="3925487"/>
            <a:ext cx="6907170" cy="2626705"/>
            <a:chOff x="4586508" y="3925487"/>
            <a:chExt cx="6907170" cy="2626705"/>
          </a:xfrm>
        </p:grpSpPr>
        <p:sp>
          <p:nvSpPr>
            <p:cNvPr id="11" name="Arrow: Left 10">
              <a:extLst>
                <a:ext uri="{FF2B5EF4-FFF2-40B4-BE49-F238E27FC236}">
                  <a16:creationId xmlns:a16="http://schemas.microsoft.com/office/drawing/2014/main" id="{CBF07D2E-9D76-444D-A971-15DDAAC6836B}"/>
                </a:ext>
              </a:extLst>
            </p:cNvPr>
            <p:cNvSpPr/>
            <p:nvPr/>
          </p:nvSpPr>
          <p:spPr>
            <a:xfrm>
              <a:off x="4586508" y="3925487"/>
              <a:ext cx="6907170" cy="2626705"/>
            </a:xfrm>
            <a:prstGeom prst="leftArrow">
              <a:avLst>
                <a:gd name="adj1" fmla="val 50000"/>
                <a:gd name="adj2" fmla="val 27345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04E3C87-2F50-4B7D-A5E6-32D0B65F50DC}"/>
                </a:ext>
              </a:extLst>
            </p:cNvPr>
            <p:cNvSpPr txBox="1"/>
            <p:nvPr/>
          </p:nvSpPr>
          <p:spPr>
            <a:xfrm>
              <a:off x="5294067" y="4578859"/>
              <a:ext cx="617221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মৃতদেহের মাথা দক্ষিণ দিকে রেখে তাকে কুশের উপর শয়ন করানো হয়। দাহাধিকারী স্নান করে এসে মৃতদেহের গায়ে তেল ও কাঁচা হলুদ মেখে তাকে স্নান করান।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562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2BFB78-B7B2-4B6F-BA69-7C732124E73F}"/>
              </a:ext>
            </a:extLst>
          </p:cNvPr>
          <p:cNvSpPr txBox="1"/>
          <p:nvPr/>
        </p:nvSpPr>
        <p:spPr>
          <a:xfrm>
            <a:off x="2352979" y="123034"/>
            <a:ext cx="7455877" cy="92333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লক্ষ্যকর 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CDB712-3B76-4A1E-B2EC-A55B81F347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42"/>
          <a:stretch/>
        </p:blipFill>
        <p:spPr>
          <a:xfrm>
            <a:off x="365917" y="1133453"/>
            <a:ext cx="5136054" cy="29432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D10927-1737-4424-AA81-CC27BE4F25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316" y="1133453"/>
            <a:ext cx="5238750" cy="294322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23504B6-7CA9-4600-9D68-975C562FFBB2}"/>
              </a:ext>
            </a:extLst>
          </p:cNvPr>
          <p:cNvGrpSpPr/>
          <p:nvPr/>
        </p:nvGrpSpPr>
        <p:grpSpPr>
          <a:xfrm>
            <a:off x="2352979" y="4089352"/>
            <a:ext cx="7225883" cy="1070310"/>
            <a:chOff x="2352979" y="4089352"/>
            <a:chExt cx="7225883" cy="107031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3D03993-3813-47B8-8A94-245836CAE3A8}"/>
                </a:ext>
              </a:extLst>
            </p:cNvPr>
            <p:cNvSpPr txBox="1"/>
            <p:nvPr/>
          </p:nvSpPr>
          <p:spPr>
            <a:xfrm>
              <a:off x="2352979" y="4236332"/>
              <a:ext cx="1364343" cy="923330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E34DF21-AB38-464E-BAF5-3C7991188B36}"/>
                </a:ext>
              </a:extLst>
            </p:cNvPr>
            <p:cNvSpPr txBox="1"/>
            <p:nvPr/>
          </p:nvSpPr>
          <p:spPr>
            <a:xfrm>
              <a:off x="8214519" y="4089352"/>
              <a:ext cx="1364343" cy="923330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6BA3FF7-BA5C-4900-8E54-35603FD782C1}"/>
              </a:ext>
            </a:extLst>
          </p:cNvPr>
          <p:cNvGrpSpPr/>
          <p:nvPr/>
        </p:nvGrpSpPr>
        <p:grpSpPr>
          <a:xfrm>
            <a:off x="1968350" y="4184876"/>
            <a:ext cx="7995140" cy="713534"/>
            <a:chOff x="1968350" y="4184876"/>
            <a:chExt cx="7995140" cy="71353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9406160-4ECD-44E3-AFEA-233907991510}"/>
                </a:ext>
              </a:extLst>
            </p:cNvPr>
            <p:cNvSpPr txBox="1"/>
            <p:nvPr/>
          </p:nvSpPr>
          <p:spPr>
            <a:xfrm>
              <a:off x="1968350" y="4184876"/>
              <a:ext cx="2133600" cy="707886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পিণ্ডদান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340A231-D565-4D35-93DB-AC7930195B2F}"/>
                </a:ext>
              </a:extLst>
            </p:cNvPr>
            <p:cNvSpPr txBox="1"/>
            <p:nvPr/>
          </p:nvSpPr>
          <p:spPr>
            <a:xfrm>
              <a:off x="7829890" y="4190524"/>
              <a:ext cx="2133600" cy="707886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পিণ্ডদান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97DF3A8-9A92-4830-8321-2B006AEA2377}"/>
              </a:ext>
            </a:extLst>
          </p:cNvPr>
          <p:cNvSpPr txBox="1"/>
          <p:nvPr/>
        </p:nvSpPr>
        <p:spPr>
          <a:xfrm>
            <a:off x="365917" y="4914394"/>
            <a:ext cx="11535797" cy="193899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স্নানের পরে মৃতদেহকে নতুন কাপড় ও মালা পরিয়ে কপালে চন্দন দিতে হয়। এরপর দুই চোখ, দুই কান, নাকের দুই ছিদ্র ও মুখ এই সপ্তছিদ্র স্বর্ণ বা কাঁসা দ্বারা আচ্ছাদন করে পিণ্ডদান করতে হয়।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61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1390</TotalTime>
  <Words>623</Words>
  <Application>Microsoft Office PowerPoint</Application>
  <PresentationFormat>Custom</PresentationFormat>
  <Paragraphs>106</Paragraphs>
  <Slides>23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NikoshLightBAN</vt:lpstr>
      <vt:lpstr>Times New Roman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Horen</dc:creator>
  <cp:lastModifiedBy>Horen</cp:lastModifiedBy>
  <cp:revision>258</cp:revision>
  <dcterms:created xsi:type="dcterms:W3CDTF">2019-11-12T14:46:08Z</dcterms:created>
  <dcterms:modified xsi:type="dcterms:W3CDTF">2019-12-13T01:47:28Z</dcterms:modified>
</cp:coreProperties>
</file>