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3" r:id="rId2"/>
    <p:sldId id="272" r:id="rId3"/>
    <p:sldId id="256" r:id="rId4"/>
    <p:sldId id="257" r:id="rId5"/>
    <p:sldId id="258" r:id="rId6"/>
    <p:sldId id="259" r:id="rId7"/>
    <p:sldId id="266" r:id="rId8"/>
    <p:sldId id="265" r:id="rId9"/>
    <p:sldId id="260" r:id="rId10"/>
    <p:sldId id="267" r:id="rId11"/>
    <p:sldId id="261" r:id="rId12"/>
    <p:sldId id="262" r:id="rId13"/>
    <p:sldId id="268" r:id="rId14"/>
    <p:sldId id="264" r:id="rId15"/>
    <p:sldId id="271" r:id="rId16"/>
    <p:sldId id="270" r:id="rId17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4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0058400" cy="73152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127" y="1932654"/>
            <a:ext cx="5839753" cy="1616569"/>
          </a:xfrm>
        </p:spPr>
        <p:txBody>
          <a:bodyPr anchor="b">
            <a:noAutofit/>
          </a:bodyPr>
          <a:lstStyle>
            <a:lvl1pPr algn="ctr">
              <a:defRPr sz="512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127" y="3838216"/>
            <a:ext cx="5839753" cy="1469494"/>
          </a:xfrm>
        </p:spPr>
        <p:txBody>
          <a:bodyPr anchor="t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71959" y="5391575"/>
            <a:ext cx="740604" cy="298027"/>
          </a:xfrm>
        </p:spPr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14127" y="5391575"/>
            <a:ext cx="4471346" cy="29802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99049" y="5391575"/>
            <a:ext cx="454831" cy="298027"/>
          </a:xfrm>
        </p:spPr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21808" y="3702751"/>
            <a:ext cx="56243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35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5136442"/>
            <a:ext cx="7478607" cy="604521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28886" y="1101796"/>
            <a:ext cx="7800630" cy="35853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3" y="5740963"/>
            <a:ext cx="7478607" cy="526626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0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67331"/>
            <a:ext cx="7478607" cy="3304384"/>
          </a:xfrm>
        </p:spPr>
        <p:txBody>
          <a:bodyPr anchor="ctr">
            <a:normAutofit/>
          </a:bodyPr>
          <a:lstStyle>
            <a:lvl1pPr algn="ctr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560710"/>
            <a:ext cx="7478610" cy="17068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2" y="4416212"/>
            <a:ext cx="72670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44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766" y="1047607"/>
            <a:ext cx="7040275" cy="2528713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0220" y="3576320"/>
            <a:ext cx="6482078" cy="69539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20"/>
            </a:lvl1pPr>
            <a:lvl2pPr marL="487695" indent="0">
              <a:buFontTx/>
              <a:buNone/>
              <a:defRPr/>
            </a:lvl2pPr>
            <a:lvl3pPr marL="975390" indent="0">
              <a:buFontTx/>
              <a:buNone/>
              <a:defRPr/>
            </a:lvl3pPr>
            <a:lvl4pPr marL="1463086" indent="0">
              <a:buFontTx/>
              <a:buNone/>
              <a:defRPr/>
            </a:lvl4pPr>
            <a:lvl5pPr marL="195078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49" y="4632961"/>
            <a:ext cx="7478612" cy="1634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34966" y="965720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768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96854" y="3016395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768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06313" y="4416212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07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6" y="3529153"/>
            <a:ext cx="7478601" cy="1566720"/>
          </a:xfrm>
        </p:spPr>
        <p:txBody>
          <a:bodyPr anchor="b">
            <a:normAutofit/>
          </a:bodyPr>
          <a:lstStyle>
            <a:lvl1pPr algn="l">
              <a:defRPr sz="341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5095873"/>
            <a:ext cx="7478603" cy="917760"/>
          </a:xfrm>
        </p:spPr>
        <p:txBody>
          <a:bodyPr anchor="t">
            <a:normAutofit/>
          </a:bodyPr>
          <a:lstStyle>
            <a:lvl1pPr marL="0" indent="0" algn="l">
              <a:buNone/>
              <a:defRPr sz="192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9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358" y="1047607"/>
            <a:ext cx="6957685" cy="2393246"/>
          </a:xfrm>
        </p:spPr>
        <p:txBody>
          <a:bodyPr anchor="ctr">
            <a:normAutofit/>
          </a:bodyPr>
          <a:lstStyle>
            <a:lvl1pPr algn="ctr">
              <a:defRPr sz="3413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81933"/>
            <a:ext cx="7478603" cy="94609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4831645"/>
            <a:ext cx="7478610" cy="1435947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5867" y="956688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/>
            <a:r>
              <a:rPr lang="en-US" sz="853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14776" y="2781577"/>
            <a:ext cx="503051" cy="623761"/>
          </a:xfrm>
          <a:prstGeom prst="rect">
            <a:avLst/>
          </a:prstGeom>
        </p:spPr>
        <p:txBody>
          <a:bodyPr vert="horz" lIns="97536" tIns="48768" rIns="97536" bIns="48768" rtlCol="0" anchor="ctr">
            <a:noAutofit/>
          </a:bodyPr>
          <a:lstStyle/>
          <a:p>
            <a:pPr lvl="0" algn="r"/>
            <a:r>
              <a:rPr lang="en-US" sz="8534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06313" y="3657600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131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1047607"/>
            <a:ext cx="7478607" cy="244743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413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294555" y="3803904"/>
            <a:ext cx="7478603" cy="96560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33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3" y="4768427"/>
            <a:ext cx="7478607" cy="1499165"/>
          </a:xfrm>
        </p:spPr>
        <p:txBody>
          <a:bodyPr anchor="t">
            <a:normAutofit/>
          </a:bodyPr>
          <a:lstStyle>
            <a:lvl1pPr marL="0" indent="0" algn="l">
              <a:buNone/>
              <a:defRPr sz="1707">
                <a:solidFill>
                  <a:schemeClr val="tx1"/>
                </a:solidFill>
              </a:defRPr>
            </a:lvl1pPr>
            <a:lvl2pPr marL="487695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06317" y="3657600"/>
            <a:ext cx="726706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9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1" y="2656144"/>
            <a:ext cx="7478610" cy="361144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6706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174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334" y="967332"/>
            <a:ext cx="1780823" cy="5300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554" y="967332"/>
            <a:ext cx="5407060" cy="530025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70063" y="967332"/>
            <a:ext cx="0" cy="530025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90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06313" y="2511648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8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312" y="1750841"/>
            <a:ext cx="7255087" cy="1944015"/>
          </a:xfrm>
        </p:spPr>
        <p:txBody>
          <a:bodyPr anchor="b">
            <a:normAutofit/>
          </a:bodyPr>
          <a:lstStyle>
            <a:lvl1pPr algn="ctr">
              <a:defRPr sz="42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6312" y="3983850"/>
            <a:ext cx="7255087" cy="1162683"/>
          </a:xfrm>
        </p:spPr>
        <p:txBody>
          <a:bodyPr anchor="t">
            <a:normAutofit/>
          </a:bodyPr>
          <a:lstStyle>
            <a:lvl1pPr marL="0" indent="0" algn="ctr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6313" y="3839351"/>
            <a:ext cx="725508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7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06312" y="2513344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553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667" y="2652979"/>
            <a:ext cx="3671316" cy="367710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88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455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6015" y="2835769"/>
            <a:ext cx="3671316" cy="614679"/>
          </a:xfrm>
        </p:spPr>
        <p:txBody>
          <a:bodyPr anchor="b">
            <a:noAutofit/>
          </a:bodyPr>
          <a:lstStyle>
            <a:lvl1pPr marL="0" indent="0">
              <a:buNone/>
              <a:defRPr sz="2560" b="0">
                <a:solidFill>
                  <a:schemeClr val="accent1"/>
                </a:solidFill>
              </a:defRPr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6015" y="3459479"/>
            <a:ext cx="3671316" cy="28870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20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976360"/>
            <a:ext cx="7478609" cy="13907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06313" y="2511648"/>
            <a:ext cx="725508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62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7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1" y="1481103"/>
            <a:ext cx="2790478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69" y="1047608"/>
            <a:ext cx="4241093" cy="5219984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1" y="3233136"/>
            <a:ext cx="2790478" cy="2600964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06313" y="3106702"/>
            <a:ext cx="256695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72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552" y="2009421"/>
            <a:ext cx="3995422" cy="1463040"/>
          </a:xfrm>
        </p:spPr>
        <p:txBody>
          <a:bodyPr anchor="b">
            <a:normAutofit/>
          </a:bodyPr>
          <a:lstStyle>
            <a:lvl1pPr algn="ctr">
              <a:defRPr sz="25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01378" y="1101795"/>
            <a:ext cx="3222409" cy="511161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707"/>
            </a:lvl2pPr>
            <a:lvl3pPr marL="975390" indent="0">
              <a:buNone/>
              <a:defRPr sz="1707"/>
            </a:lvl3pPr>
            <a:lvl4pPr marL="1463086" indent="0">
              <a:buNone/>
              <a:defRPr sz="1707"/>
            </a:lvl4pPr>
            <a:lvl5pPr marL="1950781" indent="0">
              <a:buNone/>
              <a:defRPr sz="1707"/>
            </a:lvl5pPr>
            <a:lvl6pPr marL="2438476" indent="0">
              <a:buNone/>
              <a:defRPr sz="1707"/>
            </a:lvl6pPr>
            <a:lvl7pPr marL="2926171" indent="0">
              <a:buNone/>
              <a:defRPr sz="1707"/>
            </a:lvl7pPr>
            <a:lvl8pPr marL="3413867" indent="0">
              <a:buNone/>
              <a:defRPr sz="1707"/>
            </a:lvl8pPr>
            <a:lvl9pPr marL="3901562" indent="0">
              <a:buNone/>
              <a:defRPr sz="170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552" y="3472461"/>
            <a:ext cx="3995421" cy="195072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7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00B0F0"/>
            </a:gs>
            <a:gs pos="81000">
              <a:srgbClr val="FFFF00"/>
            </a:gs>
            <a:gs pos="69000">
              <a:srgbClr val="FF0000"/>
            </a:gs>
            <a:gs pos="85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0058400" cy="73152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553" y="976360"/>
            <a:ext cx="7478607" cy="1390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551" y="2656145"/>
            <a:ext cx="7478610" cy="3674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338" y="6357902"/>
            <a:ext cx="126311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44A676-0557-46E9-BD30-8D90A00681D9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552" y="6357902"/>
            <a:ext cx="5615134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8100" y="6357902"/>
            <a:ext cx="435061" cy="298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BB1B08-643E-4A97-B120-1B22D656F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7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87695" rtl="0" eaLnBrk="1" latinLnBrk="0" hangingPunct="1">
        <a:spcBef>
          <a:spcPct val="0"/>
        </a:spcBef>
        <a:buNone/>
        <a:defRPr sz="4267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1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5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92505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213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80200" indent="-304810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45971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70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33667" indent="-182886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8232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70019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57714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145410" indent="-243848" algn="l" defTabSz="487695" rtl="0" eaLnBrk="1" latinLnBrk="0" hangingPunct="1">
        <a:spcBef>
          <a:spcPct val="20000"/>
        </a:spcBef>
        <a:spcAft>
          <a:spcPts val="640"/>
        </a:spcAft>
        <a:buClr>
          <a:schemeClr val="accent1"/>
        </a:buClr>
        <a:buSzPct val="115000"/>
        <a:buFont typeface="Arial"/>
        <a:buChar char="•"/>
        <a:defRPr sz="149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48769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DB855D-7AAA-4D39-820E-5D23B995B6D5}"/>
              </a:ext>
            </a:extLst>
          </p:cNvPr>
          <p:cNvSpPr txBox="1"/>
          <p:nvPr/>
        </p:nvSpPr>
        <p:spPr>
          <a:xfrm>
            <a:off x="635084" y="457505"/>
            <a:ext cx="8867866" cy="5815949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799999"/>
                <a:gd name="adj2" fmla="val 43724"/>
              </a:avLst>
            </a:prstTxWarp>
            <a:spAutoFit/>
          </a:bodyPr>
          <a:lstStyle/>
          <a:p>
            <a:pPr algn="ctr"/>
            <a:r>
              <a:rPr lang="en-US" sz="6600" b="1" dirty="0">
                <a:ln>
                  <a:solidFill>
                    <a:srgbClr val="C0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A8894C-405B-4908-AC41-4E058A515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098" y="1983545"/>
            <a:ext cx="4768204" cy="3404381"/>
          </a:xfrm>
          <a:prstGeom prst="ellipse">
            <a:avLst/>
          </a:prstGeom>
          <a:ln w="1905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5CD294-5B07-4769-8C57-4D4E3CD878D0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AEF1E48D-1FD4-471C-A42C-E979F4F9999F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CC5148E8-727E-4C61-B7D8-478EAC2A9623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107EB14F-195D-45CB-B783-8D3F7E320706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599FEFA7-CFA0-4709-89A5-A28B8EB0B932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9CC44AD8-0959-4E0A-8538-FFDDC60E263E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88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BECF11-17BD-4F7A-9526-67774945A1FC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07D19619-37A7-4459-B80E-2C7BF0BBBEE5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E8D4A6EE-9B60-4C42-B00F-4459B0CD3B38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783C4EC8-CF1D-4DA4-A3E4-7328C540079C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39060B66-4FAE-4842-9B5D-550D4B43F108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974114AD-5A9C-496D-9420-6393569029E9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Horizontal Scroll 2">
            <a:extLst>
              <a:ext uri="{FF2B5EF4-FFF2-40B4-BE49-F238E27FC236}">
                <a16:creationId xmlns:a16="http://schemas.microsoft.com/office/drawing/2014/main" id="{C313ED5A-6EA4-4487-A3DF-0EDAAB3D7BF3}"/>
              </a:ext>
            </a:extLst>
          </p:cNvPr>
          <p:cNvSpPr/>
          <p:nvPr/>
        </p:nvSpPr>
        <p:spPr>
          <a:xfrm>
            <a:off x="3853379" y="717041"/>
            <a:ext cx="2351640" cy="836612"/>
          </a:xfrm>
          <a:prstGeom prst="roundRect">
            <a:avLst/>
          </a:prstGeom>
          <a:gradFill>
            <a:gsLst>
              <a:gs pos="91000">
                <a:schemeClr val="accent6">
                  <a:lumMod val="20000"/>
                  <a:lumOff val="80000"/>
                </a:schemeClr>
              </a:gs>
              <a:gs pos="100000">
                <a:srgbClr val="00B0F0"/>
              </a:gs>
            </a:gsLst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EE4E7A-A72F-4F81-9AD9-C9E786FF2C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5"/>
          <a:stretch/>
        </p:blipFill>
        <p:spPr>
          <a:xfrm>
            <a:off x="3046850" y="1868441"/>
            <a:ext cx="3964697" cy="2759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ED1EA0-C45A-4A0C-9295-0E6BA0B937CE}"/>
              </a:ext>
            </a:extLst>
          </p:cNvPr>
          <p:cNvSpPr/>
          <p:nvPr/>
        </p:nvSpPr>
        <p:spPr>
          <a:xfrm>
            <a:off x="3046849" y="5002239"/>
            <a:ext cx="3964698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মাছের অভয়াশ্রম কি ?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284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5290CA9-4395-4912-809F-705B96E05703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06BEBE05-94E5-4310-9E98-45C1ACB20F8F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1796122F-3893-45F2-9B89-688A2AA7EEA7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A4E91190-823D-49FE-8A92-764C8E565F47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A60A245D-EF43-406E-AD0A-2EC4901FECC4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31B5EF1D-68F9-43E2-8446-A655238DBC42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 descr="1-obaday.jpg">
            <a:extLst>
              <a:ext uri="{FF2B5EF4-FFF2-40B4-BE49-F238E27FC236}">
                <a16:creationId xmlns:a16="http://schemas.microsoft.com/office/drawing/2014/main" id="{078235F5-BCEA-4DCF-AF36-B42E9AE7C5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902" y="1471761"/>
            <a:ext cx="2281123" cy="1839616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ilish2.jpg">
            <a:extLst>
              <a:ext uri="{FF2B5EF4-FFF2-40B4-BE49-F238E27FC236}">
                <a16:creationId xmlns:a16="http://schemas.microsoft.com/office/drawing/2014/main" id="{1CF99986-8F56-47E8-AF8A-CB03BB89DD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5515" y="3530605"/>
            <a:ext cx="2343936" cy="1883238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Fish.jpg">
            <a:extLst>
              <a:ext uri="{FF2B5EF4-FFF2-40B4-BE49-F238E27FC236}">
                <a16:creationId xmlns:a16="http://schemas.microsoft.com/office/drawing/2014/main" id="{5CDC27E8-6CC1-4527-A796-3CD37745C9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4236" y="1471761"/>
            <a:ext cx="2335215" cy="1883238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o7.jpg">
            <a:extLst>
              <a:ext uri="{FF2B5EF4-FFF2-40B4-BE49-F238E27FC236}">
                <a16:creationId xmlns:a16="http://schemas.microsoft.com/office/drawing/2014/main" id="{A3ED2145-129E-48E3-A02F-3F7C06AE247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2901" y="1471761"/>
            <a:ext cx="3518116" cy="3942082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ilis2.jpg">
            <a:extLst>
              <a:ext uri="{FF2B5EF4-FFF2-40B4-BE49-F238E27FC236}">
                <a16:creationId xmlns:a16="http://schemas.microsoft.com/office/drawing/2014/main" id="{F2DD2FAC-E3A7-437D-BD0A-005FFA9454D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143" y="3530605"/>
            <a:ext cx="2343936" cy="1883238"/>
          </a:xfrm>
          <a:prstGeom prst="roundRect">
            <a:avLst>
              <a:gd name="adj" fmla="val 16667"/>
            </a:avLst>
          </a:prstGeom>
          <a:ln w="190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1F5E67-786A-4ADE-B4EC-67FEF7694974}"/>
              </a:ext>
            </a:extLst>
          </p:cNvPr>
          <p:cNvSpPr/>
          <p:nvPr/>
        </p:nvSpPr>
        <p:spPr>
          <a:xfrm>
            <a:off x="3413824" y="555078"/>
            <a:ext cx="321434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অবাধে মাছ শিকার 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7802B0-456A-45F6-985F-A4F8BB01EBEC}"/>
              </a:ext>
            </a:extLst>
          </p:cNvPr>
          <p:cNvSpPr/>
          <p:nvPr/>
        </p:nvSpPr>
        <p:spPr>
          <a:xfrm>
            <a:off x="618587" y="5778383"/>
            <a:ext cx="8846743" cy="7078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অভয়াশ্রম স্থাপন না করলে কি কি ক্ষতি হতে পারে –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9A6B93-7BDC-49F2-B1F1-4C8A9E720D00}"/>
              </a:ext>
            </a:extLst>
          </p:cNvPr>
          <p:cNvSpPr/>
          <p:nvPr/>
        </p:nvSpPr>
        <p:spPr>
          <a:xfrm>
            <a:off x="2196950" y="5883988"/>
            <a:ext cx="6903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বিভিন্ন প্রজাতির মাছ  বিলুপ্তি হতে পারে।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D930AE-D469-4AC7-80D5-1646DFA82EA8}"/>
              </a:ext>
            </a:extLst>
          </p:cNvPr>
          <p:cNvSpPr/>
          <p:nvPr/>
        </p:nvSpPr>
        <p:spPr>
          <a:xfrm>
            <a:off x="2108241" y="5910247"/>
            <a:ext cx="73012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মা মাছ মুক্তভাবে বিচরণ করতে পারে না । </a:t>
            </a:r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C78A3F-479C-43A2-8E87-811BDC7F479D}"/>
              </a:ext>
            </a:extLst>
          </p:cNvPr>
          <p:cNvSpPr/>
          <p:nvPr/>
        </p:nvSpPr>
        <p:spPr>
          <a:xfrm>
            <a:off x="2141071" y="5883988"/>
            <a:ext cx="6713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ডিম ওয়ালা মাছ অবাধে প্রজনন ঘটাতে পারে না ।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4ECE6F-5B37-46E1-AC34-A388A3955EE7}"/>
              </a:ext>
            </a:extLst>
          </p:cNvPr>
          <p:cNvSpPr/>
          <p:nvPr/>
        </p:nvSpPr>
        <p:spPr>
          <a:xfrm>
            <a:off x="2145339" y="5909254"/>
            <a:ext cx="5331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ছোট-বড় সব মাছ শিকার করতে পারে।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DED839-CA36-45DB-A0E9-464904C80741}"/>
              </a:ext>
            </a:extLst>
          </p:cNvPr>
          <p:cNvSpPr/>
          <p:nvPr/>
        </p:nvSpPr>
        <p:spPr>
          <a:xfrm>
            <a:off x="2343078" y="5883988"/>
            <a:ext cx="481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মাছের উৎপাদন কমে যেতে পারে ।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B05504-9E06-46C9-8B2E-8B56FA296022}"/>
              </a:ext>
            </a:extLst>
          </p:cNvPr>
          <p:cNvSpPr/>
          <p:nvPr/>
        </p:nvSpPr>
        <p:spPr>
          <a:xfrm>
            <a:off x="957891" y="5914765"/>
            <a:ext cx="8973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বিভিন্ন  জলাশয়ে মাছের উৎপাদন বৃদ্ধি ও জীববৈচিএ্য ঘাটতি হতে পারে।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62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8" grpId="0"/>
      <p:bldP spid="18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51D2B-8B6E-42E6-A416-9FAFFCDE8BA7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A92D40F0-C513-4AF8-8A2B-49DB9737AF1B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EBB50538-1901-411C-9019-44D3BA430087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226F667E-EAEC-4665-8E5D-B015D024D960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89CE5B95-65D1-4139-A97C-699ED4FE2368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4DACBCD2-9402-4DB0-B132-EFD74F88A056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 descr="ilish.jpg">
            <a:extLst>
              <a:ext uri="{FF2B5EF4-FFF2-40B4-BE49-F238E27FC236}">
                <a16:creationId xmlns:a16="http://schemas.microsoft.com/office/drawing/2014/main" id="{D85A503F-F243-4E6B-AB9A-0AD81DFA6E9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3561" y="1582617"/>
            <a:ext cx="3891278" cy="2693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6BC58C-FA92-48E0-A648-723B4F55C7D9}"/>
              </a:ext>
            </a:extLst>
          </p:cNvPr>
          <p:cNvSpPr/>
          <p:nvPr/>
        </p:nvSpPr>
        <p:spPr>
          <a:xfrm>
            <a:off x="2778423" y="589058"/>
            <a:ext cx="4501553" cy="707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প্রজনন ও ডিম ওয়ালা মাছ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0D560F-947A-4D62-83E9-D1C0737A295B}"/>
              </a:ext>
            </a:extLst>
          </p:cNvPr>
          <p:cNvSpPr/>
          <p:nvPr/>
        </p:nvSpPr>
        <p:spPr>
          <a:xfrm>
            <a:off x="2304596" y="4964110"/>
            <a:ext cx="56858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মাছের অভয়াশ্রম স্থাপনের গুরুত্ব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AA2ABA-B9B0-44FB-A03C-784673089F18}"/>
              </a:ext>
            </a:extLst>
          </p:cNvPr>
          <p:cNvSpPr/>
          <p:nvPr/>
        </p:nvSpPr>
        <p:spPr>
          <a:xfrm>
            <a:off x="583808" y="4687110"/>
            <a:ext cx="889078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 algn="ctr" defTabSz="914400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মাছের নিরাপদ আশ্রয় তৈরীর মাধ্যমে বিলুপ্ত প্রায় বা মাছের বিপন্ন প্রজাতি সংরক্ষণ করা যায়।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5D2360-57A6-48FB-A0E1-748518C2498F}"/>
              </a:ext>
            </a:extLst>
          </p:cNvPr>
          <p:cNvSpPr/>
          <p:nvPr/>
        </p:nvSpPr>
        <p:spPr>
          <a:xfrm>
            <a:off x="759653" y="4945782"/>
            <a:ext cx="853909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মাছের অবাধ প্রজনন ও বিচরণক্ষেত্র সংরক্ষণ করা যায়।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89E905-AA29-4E19-A077-1D9DA87F685D}"/>
              </a:ext>
            </a:extLst>
          </p:cNvPr>
          <p:cNvSpPr/>
          <p:nvPr/>
        </p:nvSpPr>
        <p:spPr>
          <a:xfrm>
            <a:off x="583808" y="4698831"/>
            <a:ext cx="8904849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মাছের অভয়াশ্রম স্থাপনের বা ঘোষণার মাধ্যমে মাছের  নিরাপদ আবাসস্থল নিশ্চিত করা যায় ।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6F996E-E316-49AA-ADD2-317D3AD7570E}"/>
              </a:ext>
            </a:extLst>
          </p:cNvPr>
          <p:cNvSpPr/>
          <p:nvPr/>
        </p:nvSpPr>
        <p:spPr>
          <a:xfrm>
            <a:off x="663182" y="4964110"/>
            <a:ext cx="8818441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মাছের বৃদ্ধির জন্য পযার্প্ত প্রাকৃতিক খাদ্য নিশ্চিত করা যায়।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96EDAB-F76E-44F9-A33C-F88D273B28F8}"/>
              </a:ext>
            </a:extLst>
          </p:cNvPr>
          <p:cNvSpPr/>
          <p:nvPr/>
        </p:nvSpPr>
        <p:spPr>
          <a:xfrm>
            <a:off x="799711" y="4923803"/>
            <a:ext cx="852989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প্রজননক্ষম মাছকে রক্ষার মাধ্যমে বংশবৃদ্ধি ঘটানো যায়।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9CFA11-F4CB-43E2-B96E-D471FB74FDC3}"/>
              </a:ext>
            </a:extLst>
          </p:cNvPr>
          <p:cNvSpPr/>
          <p:nvPr/>
        </p:nvSpPr>
        <p:spPr>
          <a:xfrm>
            <a:off x="990194" y="4949817"/>
            <a:ext cx="816441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জলজ পরিবেশে মাছের জীববৈচিত্র্য সংরক্ষণ করা যায়।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2660DC3-6C82-4C49-8332-F751FE7115A6}"/>
              </a:ext>
            </a:extLst>
          </p:cNvPr>
          <p:cNvSpPr/>
          <p:nvPr/>
        </p:nvSpPr>
        <p:spPr>
          <a:xfrm>
            <a:off x="576774" y="4698830"/>
            <a:ext cx="8862646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মুক্ত জলাশয়ে মাছ উৎপাদন বৃদ্ধির মাধ্যমে আমাদের খাদ্য নিরাপত্তায় ভুমিকা রাখে।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243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E5AC1D-F07A-4DC2-83F1-D17851D9B6EB}"/>
              </a:ext>
            </a:extLst>
          </p:cNvPr>
          <p:cNvSpPr txBox="1"/>
          <p:nvPr/>
        </p:nvSpPr>
        <p:spPr>
          <a:xfrm>
            <a:off x="3771789" y="739638"/>
            <a:ext cx="2514822" cy="646331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948F89-00B6-4B25-91FE-9B0A443AB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7EC"/>
              </a:clrFrom>
              <a:clrTo>
                <a:srgbClr val="FFF7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79" y="1856287"/>
            <a:ext cx="3504881" cy="30115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7ED429-56EC-43E7-B39A-70329565045D}"/>
              </a:ext>
            </a:extLst>
          </p:cNvPr>
          <p:cNvSpPr/>
          <p:nvPr/>
        </p:nvSpPr>
        <p:spPr>
          <a:xfrm>
            <a:off x="2273108" y="5014940"/>
            <a:ext cx="6040898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মাছের অভয়াশ্রম স্থাপনের গুরুত্ব </a:t>
            </a:r>
            <a:r>
              <a:rPr lang="en-US" sz="3600" kern="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kern="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3B691D-9E3C-4E56-881A-ED3F21F18089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5E09E327-2A59-488A-B2FE-958142CE5F9A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6699F660-5879-4CCA-8DAD-516F52B27004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D0513B71-DE59-4154-9662-C987D7CF688D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F4776EEF-BE82-454D-AB81-56CFD13CEEB8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8C1525B7-120D-4AC9-BB0A-82E691E147FB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2D1FDA-9F0C-4447-AB18-6C96CC936D10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E4465720-15B0-4C6E-90E1-93987B684022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0FB69CAC-7C6C-4103-BA7B-295EC872852F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34A651C6-88B0-4EFB-A259-333755A1ECA1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778A292B-C65C-4FE2-B23F-9CFD3C87A9EF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E0D3A972-BD3A-465A-831E-1833968BF988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44FB65A-30AF-4412-9E79-73EE97F77D27}"/>
              </a:ext>
            </a:extLst>
          </p:cNvPr>
          <p:cNvSpPr/>
          <p:nvPr/>
        </p:nvSpPr>
        <p:spPr>
          <a:xfrm>
            <a:off x="765276" y="1236171"/>
            <a:ext cx="650210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lvl="0" indent="-457200" algn="ctr" defTabSz="914400">
              <a:buFont typeface="Wingdings" panose="05000000000000000000" pitchFamily="2" charset="2"/>
              <a:buChar char="v"/>
              <a:defRPr/>
            </a:pPr>
            <a:r>
              <a:rPr lang="bn-BD" sz="3200" kern="0" dirty="0">
                <a:latin typeface="NikoshBAN" pitchFamily="2" charset="0"/>
                <a:cs typeface="NikoshBAN" pitchFamily="2" charset="0"/>
              </a:rPr>
              <a:t>বতমানে দেশে মাছের অভয়াশ্রমের সংখ্যা কত?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39F33-FB4D-4C3B-ADCF-890471A3EAF1}"/>
              </a:ext>
            </a:extLst>
          </p:cNvPr>
          <p:cNvSpPr txBox="1"/>
          <p:nvPr/>
        </p:nvSpPr>
        <p:spPr>
          <a:xfrm>
            <a:off x="1730326" y="1997612"/>
            <a:ext cx="1477484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CCF227-332F-4721-9DA7-22BE233F73CA}"/>
              </a:ext>
            </a:extLst>
          </p:cNvPr>
          <p:cNvSpPr txBox="1"/>
          <p:nvPr/>
        </p:nvSpPr>
        <p:spPr>
          <a:xfrm>
            <a:off x="3605665" y="1997612"/>
            <a:ext cx="1477484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D208F-7E80-43B9-9727-B86602684416}"/>
              </a:ext>
            </a:extLst>
          </p:cNvPr>
          <p:cNvSpPr txBox="1"/>
          <p:nvPr/>
        </p:nvSpPr>
        <p:spPr>
          <a:xfrm>
            <a:off x="5481004" y="1997612"/>
            <a:ext cx="1477484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913C9F-61F6-4C61-BCED-91192B7C3856}"/>
              </a:ext>
            </a:extLst>
          </p:cNvPr>
          <p:cNvSpPr txBox="1"/>
          <p:nvPr/>
        </p:nvSpPr>
        <p:spPr>
          <a:xfrm>
            <a:off x="7356343" y="1997612"/>
            <a:ext cx="1477484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6০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DC08B5-EE2E-49A0-A3A0-0D212BCFB64B}"/>
              </a:ext>
            </a:extLst>
          </p:cNvPr>
          <p:cNvSpPr/>
          <p:nvPr/>
        </p:nvSpPr>
        <p:spPr>
          <a:xfrm>
            <a:off x="703384" y="2697498"/>
            <a:ext cx="557716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457200" lvl="0" indent="-457200" algn="ctr" defTabSz="914400">
              <a:buFont typeface="Wingdings" panose="05000000000000000000" pitchFamily="2" charset="2"/>
              <a:buChar char="v"/>
              <a:defRPr/>
            </a:pPr>
            <a:r>
              <a:rPr lang="bn-BD" sz="3200" kern="0" dirty="0">
                <a:latin typeface="NikoshBAN" pitchFamily="2" charset="0"/>
                <a:cs typeface="NikoshBAN" pitchFamily="2" charset="0"/>
              </a:rPr>
              <a:t>দেশে মাছের মোট প্রজাতির সংখ্যা কত।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7EA950-01C3-4C79-9DE6-D5A8796568F0}"/>
              </a:ext>
            </a:extLst>
          </p:cNvPr>
          <p:cNvSpPr txBox="1"/>
          <p:nvPr/>
        </p:nvSpPr>
        <p:spPr>
          <a:xfrm>
            <a:off x="1730326" y="3394393"/>
            <a:ext cx="1477484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260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F4DED-8795-4555-AA0D-EB6269799664}"/>
              </a:ext>
            </a:extLst>
          </p:cNvPr>
          <p:cNvSpPr txBox="1"/>
          <p:nvPr/>
        </p:nvSpPr>
        <p:spPr>
          <a:xfrm>
            <a:off x="3605665" y="3394393"/>
            <a:ext cx="1477484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160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15706A-4DB9-4C14-8AA8-6BFEA2A4FEE2}"/>
              </a:ext>
            </a:extLst>
          </p:cNvPr>
          <p:cNvSpPr txBox="1"/>
          <p:nvPr/>
        </p:nvSpPr>
        <p:spPr>
          <a:xfrm>
            <a:off x="5481004" y="3394393"/>
            <a:ext cx="1477484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360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D52B2F-A476-4104-AFC4-2A341F9959F9}"/>
              </a:ext>
            </a:extLst>
          </p:cNvPr>
          <p:cNvSpPr txBox="1"/>
          <p:nvPr/>
        </p:nvSpPr>
        <p:spPr>
          <a:xfrm>
            <a:off x="7356343" y="3394393"/>
            <a:ext cx="1477484" cy="5232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3০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853879-3D64-4C6B-A7B8-5ADAC157A245}"/>
              </a:ext>
            </a:extLst>
          </p:cNvPr>
          <p:cNvSpPr/>
          <p:nvPr/>
        </p:nvSpPr>
        <p:spPr>
          <a:xfrm>
            <a:off x="765276" y="4189180"/>
            <a:ext cx="61951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জলাশয়ের আয়তন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4E66F4-40D1-4150-B1CA-7489FBA62ACA}"/>
              </a:ext>
            </a:extLst>
          </p:cNvPr>
          <p:cNvSpPr txBox="1"/>
          <p:nvPr/>
        </p:nvSpPr>
        <p:spPr>
          <a:xfrm>
            <a:off x="1730326" y="4921909"/>
            <a:ext cx="2321545" cy="523220"/>
          </a:xfrm>
          <a:prstGeom prst="rect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0E7013-5952-43E8-8D95-EE482A48DB7A}"/>
              </a:ext>
            </a:extLst>
          </p:cNvPr>
          <p:cNvSpPr txBox="1"/>
          <p:nvPr/>
        </p:nvSpPr>
        <p:spPr>
          <a:xfrm>
            <a:off x="5188468" y="4921909"/>
            <a:ext cx="2321545" cy="523220"/>
          </a:xfrm>
          <a:prstGeom prst="rect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0A76A0-A0B1-41B4-BA78-F339921D627D}"/>
              </a:ext>
            </a:extLst>
          </p:cNvPr>
          <p:cNvSpPr txBox="1"/>
          <p:nvPr/>
        </p:nvSpPr>
        <p:spPr>
          <a:xfrm>
            <a:off x="1730326" y="5597586"/>
            <a:ext cx="2321545" cy="523220"/>
          </a:xfrm>
          <a:prstGeom prst="rect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9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D7DAE7-020A-41D9-B845-B59F4FE45A56}"/>
              </a:ext>
            </a:extLst>
          </p:cNvPr>
          <p:cNvSpPr txBox="1"/>
          <p:nvPr/>
        </p:nvSpPr>
        <p:spPr>
          <a:xfrm>
            <a:off x="5225629" y="5597586"/>
            <a:ext cx="2198872" cy="523220"/>
          </a:xfrm>
          <a:prstGeom prst="rect">
            <a:avLst/>
          </a:prstGeom>
          <a:ln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ক) 50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FD69EE-CBF0-4C14-966D-B243598750B8}"/>
              </a:ext>
            </a:extLst>
          </p:cNvPr>
          <p:cNvSpPr txBox="1"/>
          <p:nvPr/>
        </p:nvSpPr>
        <p:spPr>
          <a:xfrm>
            <a:off x="3843162" y="454056"/>
            <a:ext cx="235566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27FBCF56-5E07-4248-B3B7-126643397FE2}"/>
              </a:ext>
            </a:extLst>
          </p:cNvPr>
          <p:cNvSpPr/>
          <p:nvPr/>
        </p:nvSpPr>
        <p:spPr>
          <a:xfrm>
            <a:off x="1681089" y="495062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71A48824-DD8F-4239-A813-E425E18C63B2}"/>
              </a:ext>
            </a:extLst>
          </p:cNvPr>
          <p:cNvSpPr/>
          <p:nvPr/>
        </p:nvSpPr>
        <p:spPr>
          <a:xfrm>
            <a:off x="1681089" y="345691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FFBC3F6A-779F-4270-9623-86DAC1FA57BF}"/>
              </a:ext>
            </a:extLst>
          </p:cNvPr>
          <p:cNvSpPr/>
          <p:nvPr/>
        </p:nvSpPr>
        <p:spPr>
          <a:xfrm>
            <a:off x="3559126" y="2045799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0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A95839-3289-4FC7-8E10-F0072BDE12D3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AB8924B-1916-4F7A-8937-24A96177BCF5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94B93142-9213-4937-9E8C-4C617432165B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0A5DF80A-4973-44F4-BB94-0AD579E571FF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6C536B7E-F040-4A6E-BDE0-AF0B870C25D8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DB2E6BEC-770A-4786-B760-6133CB25EFD1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138DCE3-683F-465D-A0DB-F4C53F67F842}"/>
              </a:ext>
            </a:extLst>
          </p:cNvPr>
          <p:cNvSpPr/>
          <p:nvPr/>
        </p:nvSpPr>
        <p:spPr>
          <a:xfrm>
            <a:off x="3959646" y="672903"/>
            <a:ext cx="2122697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0DE968-880A-46C5-B7D8-273C6613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18612"/>
            <a:ext cx="3657600" cy="34004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6F7E36-4166-489A-8DC7-7F552F0AF86B}"/>
              </a:ext>
            </a:extLst>
          </p:cNvPr>
          <p:cNvSpPr/>
          <p:nvPr/>
        </p:nvSpPr>
        <p:spPr>
          <a:xfrm>
            <a:off x="1416736" y="5476968"/>
            <a:ext cx="7208516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মাছের অভয়াশ্রম স্থাপনের গুরুত্ব বিশ্লেষণ ক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</a:t>
            </a: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0733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38F9BC-80B4-4BD7-B7E2-359B14FA0442}"/>
              </a:ext>
            </a:extLst>
          </p:cNvPr>
          <p:cNvSpPr txBox="1"/>
          <p:nvPr/>
        </p:nvSpPr>
        <p:spPr>
          <a:xfrm>
            <a:off x="855509" y="703385"/>
            <a:ext cx="8302558" cy="589567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sz="88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AU" sz="88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F6BAD-A514-4B74-A71C-B74389246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90" y="2495842"/>
            <a:ext cx="5293995" cy="3257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48D36DB-B4B1-43B9-A510-2A7C14334758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EF49C5DB-7A66-4AFE-BD80-0161502614F8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2E0F7CB0-9508-4B70-B09C-BFCFC59EB3B9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E74F33B2-78BC-48C3-A88F-CE4A04FFA388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5DB40DB9-E5AB-4863-8B38-81CE36B9ECC6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07BB3735-0A7E-4415-9BE0-22B036F42644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6826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93144F-79D8-4C8E-B178-C44357A2346D}"/>
              </a:ext>
            </a:extLst>
          </p:cNvPr>
          <p:cNvSpPr/>
          <p:nvPr/>
        </p:nvSpPr>
        <p:spPr>
          <a:xfrm>
            <a:off x="703385" y="3735607"/>
            <a:ext cx="3910271" cy="2485787"/>
          </a:xfrm>
          <a:prstGeom prst="round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3200" b="1" dirty="0">
                <a:ln w="12700"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400" b="1" dirty="0">
                <a:ln>
                  <a:noFill/>
                  <a:prstDash val="sys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200" dirty="0">
                <a:ln>
                  <a:noFill/>
                  <a:prstDash val="dash"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2200" dirty="0">
              <a:ln>
                <a:noFill/>
                <a:prstDash val="dash"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B66D6-AEF7-48D1-A80F-3E88AF718C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1942014" y="1229260"/>
            <a:ext cx="1433012" cy="1392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7.jpg">
            <a:extLst>
              <a:ext uri="{FF2B5EF4-FFF2-40B4-BE49-F238E27FC236}">
                <a16:creationId xmlns:a16="http://schemas.microsoft.com/office/drawing/2014/main" id="{763E57CC-D8D2-460F-B1B0-4D61AAF6B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552" y="1120077"/>
            <a:ext cx="1164364" cy="15217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D4FA35-CC63-462A-823D-5FF9139C671E}"/>
              </a:ext>
            </a:extLst>
          </p:cNvPr>
          <p:cNvSpPr/>
          <p:nvPr/>
        </p:nvSpPr>
        <p:spPr>
          <a:xfrm>
            <a:off x="5299420" y="3710722"/>
            <a:ext cx="4043871" cy="2485787"/>
          </a:xfrm>
          <a:prstGeom prst="round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শিক্ষা</a:t>
            </a:r>
            <a:endParaRPr lang="bn-BD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দশম</a:t>
            </a:r>
            <a:r>
              <a:rPr lang="bn-BD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শ্রেণি</a:t>
            </a:r>
            <a:endParaRPr lang="en-US" sz="2800" b="1" dirty="0">
              <a:ln w="3175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800" b="1" dirty="0">
              <a:ln w="3175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2800" b="1" dirty="0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>
                <a:ln w="3175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অভয়াশ্রম</a:t>
            </a:r>
            <a:endParaRPr lang="bn-BD" sz="2800" b="1" dirty="0">
              <a:ln w="3175"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চতুথ</a:t>
            </a:r>
            <a:r>
              <a:rPr lang="en-US" sz="2800" b="1" dirty="0">
                <a:ln w="3175">
                  <a:noFill/>
                </a:ln>
                <a:latin typeface="SutonnyMJ" pitchFamily="2" charset="0"/>
                <a:cs typeface="SutonnyMJ" pitchFamily="2" charset="0"/>
              </a:rPr>
              <a:t>©</a:t>
            </a:r>
            <a:r>
              <a:rPr lang="en-US" sz="2800" b="1" dirty="0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3175">
                  <a:noFill/>
                </a:ln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2800" b="1" dirty="0">
                <a:ln w="3175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Left-Right Arrow 6">
            <a:extLst>
              <a:ext uri="{FF2B5EF4-FFF2-40B4-BE49-F238E27FC236}">
                <a16:creationId xmlns:a16="http://schemas.microsoft.com/office/drawing/2014/main" id="{E915FD7F-C880-42B4-949D-24E0DA979C21}"/>
              </a:ext>
            </a:extLst>
          </p:cNvPr>
          <p:cNvSpPr/>
          <p:nvPr/>
        </p:nvSpPr>
        <p:spPr>
          <a:xfrm>
            <a:off x="716143" y="2741321"/>
            <a:ext cx="3715180" cy="856534"/>
          </a:xfrm>
          <a:prstGeom prst="flowChartPunchedTap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C10508C7-A89E-4548-8D7F-D19872254126}"/>
              </a:ext>
            </a:extLst>
          </p:cNvPr>
          <p:cNvSpPr/>
          <p:nvPr/>
        </p:nvSpPr>
        <p:spPr>
          <a:xfrm>
            <a:off x="5430129" y="2774641"/>
            <a:ext cx="3908476" cy="856534"/>
          </a:xfrm>
          <a:prstGeom prst="flowChartPunchedTap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n>
                  <a:noFill/>
                  <a:prstDash val="dash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>
                <a:noFill/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85E861-2C17-4597-8D8B-7AC03766CC61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F4009CF2-C3B7-4068-A44C-EA0CA6E76D8E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F134EFBE-D575-486D-A39D-B8E731421937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5035E613-00A9-4148-AF5F-114E65C69B61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526D995D-1517-4A2E-A90F-A78722F321A2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ED4E5FCF-4901-4C06-BAE9-62AF4EB1FAC5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34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6C61FE9-825D-4672-9C62-CDA35342EA2F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0869EE3E-AD20-4DA0-8E03-71795C05CEDB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AE1E3AB7-0937-4784-B0F6-C17162F249D9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04D617BF-4993-490F-87C6-50053631417D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E10525A7-65ED-42FE-9B84-FB54799A8911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1C3D34F9-A92E-446F-981C-0E6F2F3619D7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 descr="ilish2.jpg">
            <a:extLst>
              <a:ext uri="{FF2B5EF4-FFF2-40B4-BE49-F238E27FC236}">
                <a16:creationId xmlns:a16="http://schemas.microsoft.com/office/drawing/2014/main" id="{EFA21A10-C647-43AC-A07D-65A2C5623F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1345" y="3962814"/>
            <a:ext cx="3230975" cy="2636241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rabbi.jpg">
            <a:extLst>
              <a:ext uri="{FF2B5EF4-FFF2-40B4-BE49-F238E27FC236}">
                <a16:creationId xmlns:a16="http://schemas.microsoft.com/office/drawing/2014/main" id="{1C920593-A9AC-4936-AA8D-E12B75730D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6082" y="1233723"/>
            <a:ext cx="3265207" cy="2506761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ilis2.jpg">
            <a:extLst>
              <a:ext uri="{FF2B5EF4-FFF2-40B4-BE49-F238E27FC236}">
                <a16:creationId xmlns:a16="http://schemas.microsoft.com/office/drawing/2014/main" id="{7788BFB4-29A7-49BF-84C7-2A14B74E1B8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721" y="3910801"/>
            <a:ext cx="3265206" cy="2740265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o3.jpg">
            <a:extLst>
              <a:ext uri="{FF2B5EF4-FFF2-40B4-BE49-F238E27FC236}">
                <a16:creationId xmlns:a16="http://schemas.microsoft.com/office/drawing/2014/main" id="{90F6E981-9267-4A2D-A077-E01563A8A4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27114" y="1233723"/>
            <a:ext cx="3265206" cy="2423877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359D20-95FC-43B4-B2E9-5D732F38E5FB}"/>
              </a:ext>
            </a:extLst>
          </p:cNvPr>
          <p:cNvSpPr txBox="1"/>
          <p:nvPr/>
        </p:nvSpPr>
        <p:spPr>
          <a:xfrm>
            <a:off x="2968869" y="476227"/>
            <a:ext cx="4120663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286379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D680D79-0F3A-4D5D-AEC0-517580B27A83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432EE270-4F99-49B4-8F9C-B53782A3DAC6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07A68824-0E1C-474E-A0FF-53A76F239BCD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624FA860-485E-4991-AEE9-ED288DF47E1D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>
              <a:extLst>
                <a:ext uri="{FF2B5EF4-FFF2-40B4-BE49-F238E27FC236}">
                  <a16:creationId xmlns:a16="http://schemas.microsoft.com/office/drawing/2014/main" id="{4FC92B58-3FC8-488E-8615-7B7674299CFF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42B1E824-A5BB-4CDE-9009-48471A80E0B1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13" descr="obhay.jpg">
            <a:extLst>
              <a:ext uri="{FF2B5EF4-FFF2-40B4-BE49-F238E27FC236}">
                <a16:creationId xmlns:a16="http://schemas.microsoft.com/office/drawing/2014/main" id="{EEC74CE4-D26A-469B-9F76-CF0497CAB5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143" y="1971436"/>
            <a:ext cx="3763108" cy="305073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rabbi.jpg">
            <a:extLst>
              <a:ext uri="{FF2B5EF4-FFF2-40B4-BE49-F238E27FC236}">
                <a16:creationId xmlns:a16="http://schemas.microsoft.com/office/drawing/2014/main" id="{2068C68D-951E-49C0-928E-86775981E2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2047" y="1967940"/>
            <a:ext cx="4050106" cy="305291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0663800-CC38-4955-802F-D90D14B81CF0}"/>
              </a:ext>
            </a:extLst>
          </p:cNvPr>
          <p:cNvSpPr/>
          <p:nvPr/>
        </p:nvSpPr>
        <p:spPr>
          <a:xfrm>
            <a:off x="3272204" y="5439965"/>
            <a:ext cx="3007555" cy="646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বলতো এগুলো কি?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E578ED-7964-429F-B69A-2F5264C76F05}"/>
              </a:ext>
            </a:extLst>
          </p:cNvPr>
          <p:cNvSpPr/>
          <p:nvPr/>
        </p:nvSpPr>
        <p:spPr>
          <a:xfrm>
            <a:off x="1090461" y="659057"/>
            <a:ext cx="7877478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ছবি গুলো দেখে তোমাদের কি কোন ধারনা হয়েছে।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id="{C433D9D9-9024-4DC0-8A27-0A8E8B991D57}"/>
              </a:ext>
            </a:extLst>
          </p:cNvPr>
          <p:cNvSpPr/>
          <p:nvPr/>
        </p:nvSpPr>
        <p:spPr>
          <a:xfrm>
            <a:off x="3720985" y="5222140"/>
            <a:ext cx="2109991" cy="1081980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r" defTabSz="914400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অভয়াশ্রম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281328F-6B36-4694-8D5D-5730E41BDF12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C19F3964-0CEB-4172-A738-6E7FF1AED776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A20EAA76-F3F4-4E0C-870F-75542933A315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45BAB253-6A05-4907-8211-D6D9F5904228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CEF8B352-B11B-4011-B7F3-7CA5E7D2AD15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1EC158BD-F0A6-4F14-8F1F-4C4225A716A3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94DAA57-D5D6-4E68-9487-F0A2947F2839}"/>
              </a:ext>
            </a:extLst>
          </p:cNvPr>
          <p:cNvSpPr/>
          <p:nvPr/>
        </p:nvSpPr>
        <p:spPr>
          <a:xfrm>
            <a:off x="4051207" y="560921"/>
            <a:ext cx="1955985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6C4E1F-63B3-48FE-B41F-A7073C3F7031}"/>
              </a:ext>
            </a:extLst>
          </p:cNvPr>
          <p:cNvSpPr/>
          <p:nvPr/>
        </p:nvSpPr>
        <p:spPr>
          <a:xfrm>
            <a:off x="3457294" y="5261802"/>
            <a:ext cx="3143809" cy="76944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n>
                  <a:solidFill>
                    <a:srgbClr val="C00000"/>
                  </a:solidFill>
                </a:ln>
                <a:latin typeface="NikoshBAN" pitchFamily="2" charset="0"/>
                <a:cs typeface="NikoshBAN" pitchFamily="2" charset="0"/>
              </a:rPr>
              <a:t>মাছের  অভয়াশ্রম</a:t>
            </a:r>
            <a:endParaRPr lang="en-US" sz="4400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10" name="Picture 9" descr="rabbi.jpg">
            <a:extLst>
              <a:ext uri="{FF2B5EF4-FFF2-40B4-BE49-F238E27FC236}">
                <a16:creationId xmlns:a16="http://schemas.microsoft.com/office/drawing/2014/main" id="{1CE8E85B-542F-4B43-BE28-069CBE6001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2619" y="1800403"/>
            <a:ext cx="4050106" cy="30529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009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6D0EB1-7E3E-4533-9966-7A30C853B608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41E788D7-7089-4F7C-AC46-CF3CF8D8F7AA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D9A585C1-9228-491D-B00D-77F88230576F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CF2A5867-333F-4882-B9BA-2FA057132522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B4E34D98-A145-457E-9477-9273ED7CC4E0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0FED325B-1CCD-4B36-BE42-E75A0CEC02BF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F7FFB4C-E807-47B2-B33B-C08A52098A9A}"/>
              </a:ext>
            </a:extLst>
          </p:cNvPr>
          <p:cNvSpPr/>
          <p:nvPr/>
        </p:nvSpPr>
        <p:spPr>
          <a:xfrm>
            <a:off x="3794727" y="834741"/>
            <a:ext cx="2468946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914400"/>
            <a:r>
              <a:rPr lang="bn-BD" sz="5400" b="1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F2E9A9-7DBB-4002-8D5D-E1F1B06FAB14}"/>
              </a:ext>
            </a:extLst>
          </p:cNvPr>
          <p:cNvSpPr/>
          <p:nvPr/>
        </p:nvSpPr>
        <p:spPr>
          <a:xfrm>
            <a:off x="716143" y="3228444"/>
            <a:ext cx="7487529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মাছের অভয়াশ্রম কি  বলতে পারবে।?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4EDC6C-8C03-415C-818D-F62AFC70A58D}"/>
              </a:ext>
            </a:extLst>
          </p:cNvPr>
          <p:cNvSpPr/>
          <p:nvPr/>
        </p:nvSpPr>
        <p:spPr>
          <a:xfrm>
            <a:off x="716143" y="4149229"/>
            <a:ext cx="835400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 algn="ctr" defTabSz="9144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অভয়শ্রম কেন স্থাপন করা হয় তা ব্যাখ্যা করতে পারবে।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AF45CA-CBC7-409C-8594-F77ED44EBAE7}"/>
              </a:ext>
            </a:extLst>
          </p:cNvPr>
          <p:cNvSpPr/>
          <p:nvPr/>
        </p:nvSpPr>
        <p:spPr>
          <a:xfrm>
            <a:off x="725662" y="5050976"/>
            <a:ext cx="861294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BD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মাছের অভয়াশ্রম স্থাপনের গুরুত্ব বিশ্লেষণ করতে পারবে।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58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86D96A-EC6D-4EF0-AA77-EB114FB7C4B2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4C370B0-F38A-4626-A1B7-38B275F73584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40ABB97D-1864-4F98-8D27-B15EC0CC6ABB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F142D62E-EB83-4392-83E7-80955C27CC59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79000F46-BA74-41FE-B04B-F041E1AACB33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C99916E7-C35F-4C51-BC18-57DFFD8A2FC5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0EE56CC-E767-4764-8979-17D8D89B8FCA}"/>
              </a:ext>
            </a:extLst>
          </p:cNvPr>
          <p:cNvSpPr/>
          <p:nvPr/>
        </p:nvSpPr>
        <p:spPr>
          <a:xfrm>
            <a:off x="3608589" y="532786"/>
            <a:ext cx="282481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অভ্যন্তরীণ জলাশয়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6C7981-3F90-426E-A2C9-53D9F89ED980}"/>
              </a:ext>
            </a:extLst>
          </p:cNvPr>
          <p:cNvSpPr/>
          <p:nvPr/>
        </p:nvSpPr>
        <p:spPr>
          <a:xfrm>
            <a:off x="2023815" y="2277153"/>
            <a:ext cx="172675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 জলাশয়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519D56-09D8-48E3-9E10-275DF9CA7638}"/>
              </a:ext>
            </a:extLst>
          </p:cNvPr>
          <p:cNvSpPr/>
          <p:nvPr/>
        </p:nvSpPr>
        <p:spPr>
          <a:xfrm>
            <a:off x="6931037" y="2277153"/>
            <a:ext cx="152798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বদ্ধজলাশয়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DC41CB-C742-4CB9-80B5-824EAAE6F8A4}"/>
              </a:ext>
            </a:extLst>
          </p:cNvPr>
          <p:cNvSpPr/>
          <p:nvPr/>
        </p:nvSpPr>
        <p:spPr>
          <a:xfrm>
            <a:off x="1143318" y="3552081"/>
            <a:ext cx="345298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latin typeface="NikoshBAN" pitchFamily="2" charset="0"/>
                <a:cs typeface="NikoshBAN" pitchFamily="2" charset="0"/>
              </a:rPr>
              <a:t>( নদ-নদী,বিল,কাপ্তাইলেক, হাওর,   বাওর  ও প্লাবনভূমি  )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5016B3-DFB0-42C8-A59F-99B7FD213097}"/>
              </a:ext>
            </a:extLst>
          </p:cNvPr>
          <p:cNvSpPr/>
          <p:nvPr/>
        </p:nvSpPr>
        <p:spPr>
          <a:xfrm>
            <a:off x="5753509" y="3570204"/>
            <a:ext cx="345298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 পুকুর,দিঘি,ডোবা,ও চিংড়ি খামার )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D5596A-4F55-45C3-B010-5F9249D74C7E}"/>
              </a:ext>
            </a:extLst>
          </p:cNvPr>
          <p:cNvGrpSpPr/>
          <p:nvPr/>
        </p:nvGrpSpPr>
        <p:grpSpPr>
          <a:xfrm>
            <a:off x="2750460" y="1222337"/>
            <a:ext cx="4968758" cy="956508"/>
            <a:chOff x="2750460" y="1222337"/>
            <a:chExt cx="4968758" cy="956508"/>
          </a:xfrm>
        </p:grpSpPr>
        <p:sp>
          <p:nvSpPr>
            <p:cNvPr id="17" name="Arrow: Left-Right-Up 16">
              <a:extLst>
                <a:ext uri="{FF2B5EF4-FFF2-40B4-BE49-F238E27FC236}">
                  <a16:creationId xmlns:a16="http://schemas.microsoft.com/office/drawing/2014/main" id="{6DA19524-45B2-41BF-9DE5-4209ED3986B3}"/>
                </a:ext>
              </a:extLst>
            </p:cNvPr>
            <p:cNvSpPr/>
            <p:nvPr/>
          </p:nvSpPr>
          <p:spPr>
            <a:xfrm>
              <a:off x="2750460" y="1222337"/>
              <a:ext cx="4944568" cy="422030"/>
            </a:xfrm>
            <a:prstGeom prst="leftRightUpArrow">
              <a:avLst>
                <a:gd name="adj1" fmla="val 25000"/>
                <a:gd name="adj2" fmla="val 5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CDD9A45F-FBBC-44E4-B621-4FACBCF24F6D}"/>
                </a:ext>
              </a:extLst>
            </p:cNvPr>
            <p:cNvSpPr/>
            <p:nvPr/>
          </p:nvSpPr>
          <p:spPr>
            <a:xfrm>
              <a:off x="2750460" y="1593377"/>
              <a:ext cx="119349" cy="584775"/>
            </a:xfrm>
            <a:prstGeom prst="downArrow">
              <a:avLst>
                <a:gd name="adj1" fmla="val 50000"/>
                <a:gd name="adj2" fmla="val 877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B8D85E79-F878-424B-ADF2-93557B983945}"/>
                </a:ext>
              </a:extLst>
            </p:cNvPr>
            <p:cNvSpPr/>
            <p:nvPr/>
          </p:nvSpPr>
          <p:spPr>
            <a:xfrm>
              <a:off x="7599869" y="1594070"/>
              <a:ext cx="119349" cy="584775"/>
            </a:xfrm>
            <a:prstGeom prst="downArrow">
              <a:avLst>
                <a:gd name="adj1" fmla="val 50000"/>
                <a:gd name="adj2" fmla="val 877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rrow: Down 19">
            <a:extLst>
              <a:ext uri="{FF2B5EF4-FFF2-40B4-BE49-F238E27FC236}">
                <a16:creationId xmlns:a16="http://schemas.microsoft.com/office/drawing/2014/main" id="{CFC9DFB9-85FA-4DCC-9D96-EA6A331F5C2D}"/>
              </a:ext>
            </a:extLst>
          </p:cNvPr>
          <p:cNvSpPr/>
          <p:nvPr/>
        </p:nvSpPr>
        <p:spPr>
          <a:xfrm>
            <a:off x="7441638" y="2909939"/>
            <a:ext cx="435809" cy="584775"/>
          </a:xfrm>
          <a:prstGeom prst="downArrow">
            <a:avLst>
              <a:gd name="adj1" fmla="val 50000"/>
              <a:gd name="adj2" fmla="val 8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7A2497A-4E96-4BE6-B8E8-8868E13C800A}"/>
              </a:ext>
            </a:extLst>
          </p:cNvPr>
          <p:cNvSpPr/>
          <p:nvPr/>
        </p:nvSpPr>
        <p:spPr>
          <a:xfrm>
            <a:off x="2616763" y="2909938"/>
            <a:ext cx="435808" cy="584775"/>
          </a:xfrm>
          <a:prstGeom prst="downArrow">
            <a:avLst>
              <a:gd name="adj1" fmla="val 50000"/>
              <a:gd name="adj2" fmla="val 877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2EB4C2-8B3B-4D54-BF35-311EDA6209C2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9D2F8E67-0227-41FB-8257-96888DFA2BA4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71BEA791-5E44-4496-A25F-765651E065FB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7AE924F2-0550-4500-B0A3-360783B387E0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3E21C97F-F420-4536-8A2C-D7D5BCE0F2C3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6A9F814C-3729-4EDE-9F60-32EBFE510CF5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F179354-A2E7-443C-820A-5A608310D7DF}"/>
              </a:ext>
            </a:extLst>
          </p:cNvPr>
          <p:cNvSpPr/>
          <p:nvPr/>
        </p:nvSpPr>
        <p:spPr>
          <a:xfrm>
            <a:off x="3438670" y="219493"/>
            <a:ext cx="3164649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নজরে কিছু তথ্য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584F3-4D38-4C24-AE7E-0AE27DE07DD7}"/>
              </a:ext>
            </a:extLst>
          </p:cNvPr>
          <p:cNvSpPr/>
          <p:nvPr/>
        </p:nvSpPr>
        <p:spPr>
          <a:xfrm>
            <a:off x="962221" y="976344"/>
            <a:ext cx="8133958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অভ্যন্তরীণ জলাশয়ের মোট আয়তন=প্রায় ৪৭ লক্ষ হেক্টর।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4A6AA7-FB24-4A4E-BD98-9F91A52E41D7}"/>
              </a:ext>
            </a:extLst>
          </p:cNvPr>
          <p:cNvSpPr/>
          <p:nvPr/>
        </p:nvSpPr>
        <p:spPr>
          <a:xfrm>
            <a:off x="651237" y="1812703"/>
            <a:ext cx="2787944" cy="9541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বঙ্গোপসাগরের আয়তন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=১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৬৬ লক্ষ বগ কি,মি।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F85908-465A-4C70-B196-8AB95D9B152A}"/>
              </a:ext>
            </a:extLst>
          </p:cNvPr>
          <p:cNvSpPr/>
          <p:nvPr/>
        </p:nvSpPr>
        <p:spPr>
          <a:xfrm>
            <a:off x="3828999" y="1812703"/>
            <a:ext cx="2694969" cy="9541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মুক্ত জলাশয়ের আয়তন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=৪০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২৫ লক্ষ হেক্টর।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B59C52-BD15-4AA0-BA57-D9CF26716D2C}"/>
              </a:ext>
            </a:extLst>
          </p:cNvPr>
          <p:cNvSpPr/>
          <p:nvPr/>
        </p:nvSpPr>
        <p:spPr>
          <a:xfrm>
            <a:off x="6964282" y="1812702"/>
            <a:ext cx="2520242" cy="9541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বদ্ধজলাশয়ের আয়তন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=৬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৭৮ লক্ষ হেক্টর।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670140-9089-4465-AC65-C1F56D4CC388}"/>
              </a:ext>
            </a:extLst>
          </p:cNvPr>
          <p:cNvSpPr/>
          <p:nvPr/>
        </p:nvSpPr>
        <p:spPr>
          <a:xfrm>
            <a:off x="3659881" y="3308346"/>
            <a:ext cx="2694969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মুক্ত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জলাশয়ের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উৎপাদন=৩৫%।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417FB9-6F6D-4E3D-8C2B-B32B1C0F82B0}"/>
              </a:ext>
            </a:extLst>
          </p:cNvPr>
          <p:cNvSpPr/>
          <p:nvPr/>
        </p:nvSpPr>
        <p:spPr>
          <a:xfrm>
            <a:off x="6964282" y="3308345"/>
            <a:ext cx="2356735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বদ্ধ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জলাশয়ের উৎপাদন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=৪৭%।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3ADBA7-9177-4619-A001-940F498317BC}"/>
              </a:ext>
            </a:extLst>
          </p:cNvPr>
          <p:cNvSpPr/>
          <p:nvPr/>
        </p:nvSpPr>
        <p:spPr>
          <a:xfrm>
            <a:off x="737383" y="3333914"/>
            <a:ext cx="2467760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সামুদ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 মাছ উৎপাদন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=১৮%।</a:t>
            </a:r>
            <a:endParaRPr lang="en-US" sz="2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B85FB0-17F6-43A9-AD82-DE731F24BEB5}"/>
              </a:ext>
            </a:extLst>
          </p:cNvPr>
          <p:cNvSpPr/>
          <p:nvPr/>
        </p:nvSpPr>
        <p:spPr>
          <a:xfrm>
            <a:off x="3091621" y="4352586"/>
            <a:ext cx="3940502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 মোট মাছের প্রজাতি=২৬০টি</a:t>
            </a:r>
            <a:endParaRPr lang="en-US" sz="2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C0339D-9051-48F9-BC64-FA7456A309E3}"/>
              </a:ext>
            </a:extLst>
          </p:cNvPr>
          <p:cNvSpPr/>
          <p:nvPr/>
        </p:nvSpPr>
        <p:spPr>
          <a:xfrm>
            <a:off x="2761591" y="4879282"/>
            <a:ext cx="4535217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চরম বিপন্ন প্রজাতি=১২ টি,(মহাশোল,বাঘাইর)।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C38BDF-6A21-4311-A362-2DEF659D09D8}"/>
              </a:ext>
            </a:extLst>
          </p:cNvPr>
          <p:cNvSpPr/>
          <p:nvPr/>
        </p:nvSpPr>
        <p:spPr>
          <a:xfrm>
            <a:off x="3039523" y="5405978"/>
            <a:ext cx="4044698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বিপন্নপ্রজাতি  =২৮টি(রানি,পাবদা,টেংরা),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3FB2D2-B7E0-49DE-A7A9-284B50C68532}"/>
              </a:ext>
            </a:extLst>
          </p:cNvPr>
          <p:cNvSpPr/>
          <p:nvPr/>
        </p:nvSpPr>
        <p:spPr>
          <a:xfrm>
            <a:off x="2629154" y="5953591"/>
            <a:ext cx="4865436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ঝুকিপুর্ন প্রজাতি=১৪টি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(ফলি,গুলশা,কাজলি,মেনি)।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6BB8A7-FE9C-4986-A296-6283817125DD}"/>
              </a:ext>
            </a:extLst>
          </p:cNvPr>
          <p:cNvSpPr/>
          <p:nvPr/>
        </p:nvSpPr>
        <p:spPr>
          <a:xfrm>
            <a:off x="2915569" y="6433157"/>
            <a:ext cx="4214615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বতমানে দেশে অভয়াশ্রম সংখ্যা =৫০০টি।  </a:t>
            </a:r>
          </a:p>
        </p:txBody>
      </p:sp>
    </p:spTree>
    <p:extLst>
      <p:ext uri="{BB962C8B-B14F-4D97-AF65-F5344CB8AC3E}">
        <p14:creationId xmlns:p14="http://schemas.microsoft.com/office/powerpoint/2010/main" val="12779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F74A02-68B9-42BB-BCDF-2FAE6D7D6E2D}"/>
              </a:ext>
            </a:extLst>
          </p:cNvPr>
          <p:cNvGrpSpPr/>
          <p:nvPr/>
        </p:nvGrpSpPr>
        <p:grpSpPr>
          <a:xfrm>
            <a:off x="0" y="0"/>
            <a:ext cx="10058400" cy="7315200"/>
            <a:chOff x="0" y="0"/>
            <a:chExt cx="10058400" cy="7315200"/>
          </a:xfrm>
          <a:pattFill prst="lgCheck">
            <a:fgClr>
              <a:srgbClr val="00B0F0"/>
            </a:fgClr>
            <a:bgClr>
              <a:srgbClr val="FF0000"/>
            </a:bgClr>
          </a:pattFill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ADFEB987-4AE0-4BC7-8597-CEFE85103063}"/>
                </a:ext>
              </a:extLst>
            </p:cNvPr>
            <p:cNvSpPr/>
            <p:nvPr/>
          </p:nvSpPr>
          <p:spPr>
            <a:xfrm>
              <a:off x="0" y="0"/>
              <a:ext cx="10058400" cy="7315200"/>
            </a:xfrm>
            <a:prstGeom prst="frame">
              <a:avLst>
                <a:gd name="adj1" fmla="val 2115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AF295ECB-E60A-480F-9587-BAF0E2C0502D}"/>
                </a:ext>
              </a:extLst>
            </p:cNvPr>
            <p:cNvSpPr/>
            <p:nvPr/>
          </p:nvSpPr>
          <p:spPr>
            <a:xfrm>
              <a:off x="126607" y="12660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C602DF3F-E090-4E44-ABF9-DC45325E5201}"/>
                </a:ext>
              </a:extLst>
            </p:cNvPr>
            <p:cNvSpPr/>
            <p:nvPr/>
          </p:nvSpPr>
          <p:spPr>
            <a:xfrm rot="5400000">
              <a:off x="9338606" y="138329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:a16="http://schemas.microsoft.com/office/drawing/2014/main" id="{43DDE4D0-82B5-441C-8670-C8E1422A838B}"/>
                </a:ext>
              </a:extLst>
            </p:cNvPr>
            <p:cNvSpPr/>
            <p:nvPr/>
          </p:nvSpPr>
          <p:spPr>
            <a:xfrm rot="16200000">
              <a:off x="139366" y="6599056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B05A9DAA-0C52-4AD8-9BBF-3A4E8C3C09AF}"/>
                </a:ext>
              </a:extLst>
            </p:cNvPr>
            <p:cNvSpPr/>
            <p:nvPr/>
          </p:nvSpPr>
          <p:spPr>
            <a:xfrm rot="10952604">
              <a:off x="9342124" y="6613124"/>
              <a:ext cx="576777" cy="576776"/>
            </a:xfrm>
            <a:prstGeom prst="half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A560AC-3DBB-45E7-ACE4-697AD97C36E8}"/>
              </a:ext>
            </a:extLst>
          </p:cNvPr>
          <p:cNvSpPr/>
          <p:nvPr/>
        </p:nvSpPr>
        <p:spPr>
          <a:xfrm>
            <a:off x="4085844" y="426717"/>
            <a:ext cx="1998351" cy="85129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r" defTabSz="914400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অভয়াশ্রম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abbi.jpg">
            <a:extLst>
              <a:ext uri="{FF2B5EF4-FFF2-40B4-BE49-F238E27FC236}">
                <a16:creationId xmlns:a16="http://schemas.microsoft.com/office/drawing/2014/main" id="{CAEE45DF-54ED-4875-9610-1C9C16374F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0150" y="1704731"/>
            <a:ext cx="3265207" cy="2506761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o3.jpg">
            <a:extLst>
              <a:ext uri="{FF2B5EF4-FFF2-40B4-BE49-F238E27FC236}">
                <a16:creationId xmlns:a16="http://schemas.microsoft.com/office/drawing/2014/main" id="{412BEE91-4E14-48CA-BA41-3C637E3ADD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1182" y="1704731"/>
            <a:ext cx="3265206" cy="2423877"/>
          </a:xfrm>
          <a:prstGeom prst="roundRect">
            <a:avLst>
              <a:gd name="adj" fmla="val 16667"/>
            </a:avLst>
          </a:prstGeom>
          <a:ln w="28575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88B9AE-E9AB-4280-9E9A-54670404DB92}"/>
              </a:ext>
            </a:extLst>
          </p:cNvPr>
          <p:cNvSpPr/>
          <p:nvPr/>
        </p:nvSpPr>
        <p:spPr>
          <a:xfrm>
            <a:off x="2938389" y="4952462"/>
            <a:ext cx="4181622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মাছের অভয়াশ্রম কি? </a:t>
            </a:r>
            <a:endParaRPr lang="en-US" sz="4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16642F-1187-4801-959C-30D2BE97D7DB}"/>
              </a:ext>
            </a:extLst>
          </p:cNvPr>
          <p:cNvSpPr/>
          <p:nvPr/>
        </p:nvSpPr>
        <p:spPr>
          <a:xfrm>
            <a:off x="632594" y="4638209"/>
            <a:ext cx="8834963" cy="156966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কোনো জলাশয় বা এর নিদিষ্ট অংশে  মাছ নিরাপদ আশ্রয় পায় ,মুক্তভাবে বিচরণ করতে পারে ,ও আবাধ প্রজনন ঘটাতে পারে , স্থায়ীভাবে মাছ ধরা নিষেধ  সেই স্থানকে  মাছের অভয়াশ্রম  বলে।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66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1" grpId="1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</TotalTime>
  <Words>587</Words>
  <Application>Microsoft Office PowerPoint</Application>
  <PresentationFormat>Custom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Garamond</vt:lpstr>
      <vt:lpstr>Impact</vt:lpstr>
      <vt:lpstr>NikoshBAN</vt:lpstr>
      <vt:lpstr>SutonnyMJ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25</cp:revision>
  <dcterms:created xsi:type="dcterms:W3CDTF">2019-12-09T08:29:28Z</dcterms:created>
  <dcterms:modified xsi:type="dcterms:W3CDTF">2019-12-11T04:22:43Z</dcterms:modified>
</cp:coreProperties>
</file>