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9" r:id="rId8"/>
    <p:sldId id="263" r:id="rId9"/>
    <p:sldId id="264" r:id="rId10"/>
    <p:sldId id="262" r:id="rId11"/>
    <p:sldId id="265" r:id="rId12"/>
    <p:sldId id="266" r:id="rId13"/>
    <p:sldId id="268" r:id="rId14"/>
    <p:sldId id="267" r:id="rId15"/>
    <p:sldId id="271"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1B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A5D44B-EA8A-4CBF-A29D-F1AEC242AFAC}"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E63E3-97BB-4941-8F27-0A879455C5A3}" type="slidenum">
              <a:rPr lang="en-US" smtClean="0"/>
              <a:t>‹#›</a:t>
            </a:fld>
            <a:endParaRPr lang="en-US"/>
          </a:p>
        </p:txBody>
      </p:sp>
    </p:spTree>
    <p:extLst>
      <p:ext uri="{BB962C8B-B14F-4D97-AF65-F5344CB8AC3E}">
        <p14:creationId xmlns:p14="http://schemas.microsoft.com/office/powerpoint/2010/main" val="2717044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5D44B-EA8A-4CBF-A29D-F1AEC242AFAC}"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E63E3-97BB-4941-8F27-0A879455C5A3}" type="slidenum">
              <a:rPr lang="en-US" smtClean="0"/>
              <a:t>‹#›</a:t>
            </a:fld>
            <a:endParaRPr lang="en-US"/>
          </a:p>
        </p:txBody>
      </p:sp>
    </p:spTree>
    <p:extLst>
      <p:ext uri="{BB962C8B-B14F-4D97-AF65-F5344CB8AC3E}">
        <p14:creationId xmlns:p14="http://schemas.microsoft.com/office/powerpoint/2010/main" val="4114851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5D44B-EA8A-4CBF-A29D-F1AEC242AFAC}"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E63E3-97BB-4941-8F27-0A879455C5A3}" type="slidenum">
              <a:rPr lang="en-US" smtClean="0"/>
              <a:t>‹#›</a:t>
            </a:fld>
            <a:endParaRPr lang="en-US"/>
          </a:p>
        </p:txBody>
      </p:sp>
    </p:spTree>
    <p:extLst>
      <p:ext uri="{BB962C8B-B14F-4D97-AF65-F5344CB8AC3E}">
        <p14:creationId xmlns:p14="http://schemas.microsoft.com/office/powerpoint/2010/main" val="384325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A5D44B-EA8A-4CBF-A29D-F1AEC242AFAC}"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E63E3-97BB-4941-8F27-0A879455C5A3}" type="slidenum">
              <a:rPr lang="en-US" smtClean="0"/>
              <a:t>‹#›</a:t>
            </a:fld>
            <a:endParaRPr lang="en-US"/>
          </a:p>
        </p:txBody>
      </p:sp>
    </p:spTree>
    <p:extLst>
      <p:ext uri="{BB962C8B-B14F-4D97-AF65-F5344CB8AC3E}">
        <p14:creationId xmlns:p14="http://schemas.microsoft.com/office/powerpoint/2010/main" val="511661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A5D44B-EA8A-4CBF-A29D-F1AEC242AFAC}"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E63E3-97BB-4941-8F27-0A879455C5A3}" type="slidenum">
              <a:rPr lang="en-US" smtClean="0"/>
              <a:t>‹#›</a:t>
            </a:fld>
            <a:endParaRPr lang="en-US"/>
          </a:p>
        </p:txBody>
      </p:sp>
    </p:spTree>
    <p:extLst>
      <p:ext uri="{BB962C8B-B14F-4D97-AF65-F5344CB8AC3E}">
        <p14:creationId xmlns:p14="http://schemas.microsoft.com/office/powerpoint/2010/main" val="3678034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A5D44B-EA8A-4CBF-A29D-F1AEC242AFAC}"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E63E3-97BB-4941-8F27-0A879455C5A3}" type="slidenum">
              <a:rPr lang="en-US" smtClean="0"/>
              <a:t>‹#›</a:t>
            </a:fld>
            <a:endParaRPr lang="en-US"/>
          </a:p>
        </p:txBody>
      </p:sp>
    </p:spTree>
    <p:extLst>
      <p:ext uri="{BB962C8B-B14F-4D97-AF65-F5344CB8AC3E}">
        <p14:creationId xmlns:p14="http://schemas.microsoft.com/office/powerpoint/2010/main" val="416528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A5D44B-EA8A-4CBF-A29D-F1AEC242AFAC}"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E63E3-97BB-4941-8F27-0A879455C5A3}" type="slidenum">
              <a:rPr lang="en-US" smtClean="0"/>
              <a:t>‹#›</a:t>
            </a:fld>
            <a:endParaRPr lang="en-US"/>
          </a:p>
        </p:txBody>
      </p:sp>
    </p:spTree>
    <p:extLst>
      <p:ext uri="{BB962C8B-B14F-4D97-AF65-F5344CB8AC3E}">
        <p14:creationId xmlns:p14="http://schemas.microsoft.com/office/powerpoint/2010/main" val="339076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A5D44B-EA8A-4CBF-A29D-F1AEC242AFAC}"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E63E3-97BB-4941-8F27-0A879455C5A3}" type="slidenum">
              <a:rPr lang="en-US" smtClean="0"/>
              <a:t>‹#›</a:t>
            </a:fld>
            <a:endParaRPr lang="en-US"/>
          </a:p>
        </p:txBody>
      </p:sp>
    </p:spTree>
    <p:extLst>
      <p:ext uri="{BB962C8B-B14F-4D97-AF65-F5344CB8AC3E}">
        <p14:creationId xmlns:p14="http://schemas.microsoft.com/office/powerpoint/2010/main" val="3716222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A5D44B-EA8A-4CBF-A29D-F1AEC242AFAC}"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E63E3-97BB-4941-8F27-0A879455C5A3}" type="slidenum">
              <a:rPr lang="en-US" smtClean="0"/>
              <a:t>‹#›</a:t>
            </a:fld>
            <a:endParaRPr lang="en-US"/>
          </a:p>
        </p:txBody>
      </p:sp>
    </p:spTree>
    <p:extLst>
      <p:ext uri="{BB962C8B-B14F-4D97-AF65-F5344CB8AC3E}">
        <p14:creationId xmlns:p14="http://schemas.microsoft.com/office/powerpoint/2010/main" val="263344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A5D44B-EA8A-4CBF-A29D-F1AEC242AFAC}"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E63E3-97BB-4941-8F27-0A879455C5A3}" type="slidenum">
              <a:rPr lang="en-US" smtClean="0"/>
              <a:t>‹#›</a:t>
            </a:fld>
            <a:endParaRPr lang="en-US"/>
          </a:p>
        </p:txBody>
      </p:sp>
    </p:spTree>
    <p:extLst>
      <p:ext uri="{BB962C8B-B14F-4D97-AF65-F5344CB8AC3E}">
        <p14:creationId xmlns:p14="http://schemas.microsoft.com/office/powerpoint/2010/main" val="35478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A5D44B-EA8A-4CBF-A29D-F1AEC242AFAC}"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E63E3-97BB-4941-8F27-0A879455C5A3}" type="slidenum">
              <a:rPr lang="en-US" smtClean="0"/>
              <a:t>‹#›</a:t>
            </a:fld>
            <a:endParaRPr lang="en-US"/>
          </a:p>
        </p:txBody>
      </p:sp>
    </p:spTree>
    <p:extLst>
      <p:ext uri="{BB962C8B-B14F-4D97-AF65-F5344CB8AC3E}">
        <p14:creationId xmlns:p14="http://schemas.microsoft.com/office/powerpoint/2010/main" val="604983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5D44B-EA8A-4CBF-A29D-F1AEC242AFAC}"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E63E3-97BB-4941-8F27-0A879455C5A3}" type="slidenum">
              <a:rPr lang="en-US" smtClean="0"/>
              <a:t>‹#›</a:t>
            </a:fld>
            <a:endParaRPr lang="en-US"/>
          </a:p>
        </p:txBody>
      </p:sp>
    </p:spTree>
    <p:extLst>
      <p:ext uri="{BB962C8B-B14F-4D97-AF65-F5344CB8AC3E}">
        <p14:creationId xmlns:p14="http://schemas.microsoft.com/office/powerpoint/2010/main" val="3095556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alam.dmdc@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image" Target="../media/image1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25378"/>
          </a:xfrm>
        </p:spPr>
        <p:txBody>
          <a:bodyPr>
            <a:normAutofit fontScale="90000"/>
          </a:bodyPr>
          <a:lstStyle/>
          <a:p>
            <a:r>
              <a:rPr lang="en-US" dirty="0" err="1" smtClean="0">
                <a:solidFill>
                  <a:schemeClr val="accent6"/>
                </a:solidFill>
                <a:latin typeface="NikoshBAN" panose="02000000000000000000" pitchFamily="2" charset="0"/>
                <a:cs typeface="NikoshBAN" panose="02000000000000000000" pitchFamily="2" charset="0"/>
              </a:rPr>
              <a:t>মাল্টিমিডিয়া</a:t>
            </a:r>
            <a:r>
              <a:rPr lang="en-US" dirty="0" smtClean="0">
                <a:latin typeface="NikoshBAN" panose="02000000000000000000" pitchFamily="2" charset="0"/>
                <a:cs typeface="NikoshBAN" panose="02000000000000000000" pitchFamily="2" charset="0"/>
              </a:rPr>
              <a:t> </a:t>
            </a:r>
            <a:r>
              <a:rPr lang="en-US" dirty="0" err="1" smtClean="0">
                <a:solidFill>
                  <a:srgbClr val="FF0000"/>
                </a:solidFill>
                <a:latin typeface="NikoshBAN" panose="02000000000000000000" pitchFamily="2" charset="0"/>
                <a:cs typeface="NikoshBAN" panose="02000000000000000000" pitchFamily="2" charset="0"/>
              </a:rPr>
              <a:t>ক্লাসে</a:t>
            </a:r>
            <a:r>
              <a:rPr lang="en-US" dirty="0" smtClean="0">
                <a:latin typeface="NikoshBAN" panose="02000000000000000000" pitchFamily="2" charset="0"/>
                <a:cs typeface="NikoshBAN" panose="02000000000000000000" pitchFamily="2" charset="0"/>
              </a:rPr>
              <a:t> </a:t>
            </a:r>
            <a:r>
              <a:rPr lang="en-US" dirty="0" err="1" smtClean="0">
                <a:solidFill>
                  <a:schemeClr val="accent6"/>
                </a:solidFill>
                <a:latin typeface="NikoshBAN" panose="02000000000000000000" pitchFamily="2" charset="0"/>
                <a:cs typeface="NikoshBAN" panose="02000000000000000000" pitchFamily="2" charset="0"/>
              </a:rPr>
              <a:t>সবাইকে</a:t>
            </a:r>
            <a:r>
              <a:rPr lang="en-US" dirty="0" smtClean="0">
                <a:solidFill>
                  <a:schemeClr val="accent6"/>
                </a:solidFill>
                <a:latin typeface="NikoshBAN" panose="02000000000000000000" pitchFamily="2" charset="0"/>
                <a:cs typeface="NikoshBAN" panose="02000000000000000000" pitchFamily="2" charset="0"/>
              </a:rPr>
              <a:t> </a:t>
            </a:r>
            <a:r>
              <a:rPr lang="en-US" dirty="0" err="1" smtClean="0">
                <a:solidFill>
                  <a:schemeClr val="accent6"/>
                </a:solidFill>
                <a:latin typeface="NikoshBAN" panose="02000000000000000000" pitchFamily="2" charset="0"/>
                <a:cs typeface="NikoshBAN" panose="02000000000000000000" pitchFamily="2" charset="0"/>
              </a:rPr>
              <a:t>স্বাগতম</a:t>
            </a:r>
            <a:r>
              <a:rPr lang="en-US" dirty="0" smtClean="0">
                <a:solidFill>
                  <a:schemeClr val="accent6"/>
                </a:solidFill>
                <a:latin typeface="NikoshBAN" panose="02000000000000000000" pitchFamily="2" charset="0"/>
                <a:cs typeface="NikoshBAN" panose="02000000000000000000" pitchFamily="2" charset="0"/>
              </a:rPr>
              <a:t>…</a:t>
            </a:r>
            <a:endParaRPr lang="en-US" dirty="0">
              <a:solidFill>
                <a:schemeClr val="accent6"/>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2351" y="2443008"/>
            <a:ext cx="6161650" cy="3604775"/>
          </a:xfrm>
          <a:prstGeom prst="rect">
            <a:avLst/>
          </a:prstGeom>
        </p:spPr>
      </p:pic>
    </p:spTree>
    <p:extLst>
      <p:ext uri="{BB962C8B-B14F-4D97-AF65-F5344CB8AC3E}">
        <p14:creationId xmlns:p14="http://schemas.microsoft.com/office/powerpoint/2010/main" val="328816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637" y="193109"/>
            <a:ext cx="11788725" cy="1325563"/>
          </a:xfrm>
        </p:spPr>
        <p:txBody>
          <a:bodyPr>
            <a:noAutofit/>
          </a:bodyPr>
          <a:lstStyle/>
          <a:p>
            <a:pPr algn="ctr"/>
            <a:r>
              <a:rPr lang="en-US" sz="4800" dirty="0" err="1">
                <a:solidFill>
                  <a:srgbClr val="FF0000"/>
                </a:solidFill>
                <a:latin typeface="NikoshBAN" panose="02000000000000000000" pitchFamily="2" charset="0"/>
                <a:cs typeface="NikoshBAN" panose="02000000000000000000" pitchFamily="2" charset="0"/>
              </a:rPr>
              <a:t>রোবট-এর</a:t>
            </a:r>
            <a:r>
              <a:rPr lang="en-US" sz="4800" dirty="0">
                <a:solidFill>
                  <a:srgbClr val="FF0000"/>
                </a:solidFill>
                <a:latin typeface="NikoshBAN" panose="02000000000000000000" pitchFamily="2" charset="0"/>
                <a:cs typeface="NikoshBAN" panose="02000000000000000000" pitchFamily="2" charset="0"/>
              </a:rPr>
              <a:t> </a:t>
            </a:r>
            <a:r>
              <a:rPr lang="en-US" sz="4800" dirty="0" err="1" smtClean="0">
                <a:solidFill>
                  <a:srgbClr val="FF0000"/>
                </a:solidFill>
                <a:latin typeface="NikoshBAN" panose="02000000000000000000" pitchFamily="2" charset="0"/>
                <a:cs typeface="NikoshBAN" panose="02000000000000000000" pitchFamily="2" charset="0"/>
              </a:rPr>
              <a:t>ব্যবহার</a:t>
            </a:r>
            <a:r>
              <a:rPr lang="en-US" sz="4800" dirty="0" smtClean="0">
                <a:solidFill>
                  <a:srgbClr val="FF0000"/>
                </a:solidFill>
                <a:latin typeface="NikoshBAN" panose="02000000000000000000" pitchFamily="2" charset="0"/>
                <a:cs typeface="NikoshBAN" panose="02000000000000000000" pitchFamily="2" charset="0"/>
              </a:rPr>
              <a:t> (Application of Robot)</a:t>
            </a:r>
            <a:endParaRPr lang="en-US" sz="4800" dirty="0">
              <a:solidFill>
                <a:srgbClr val="FF0000"/>
              </a:solidFill>
            </a:endParaRPr>
          </a:p>
        </p:txBody>
      </p:sp>
      <p:sp>
        <p:nvSpPr>
          <p:cNvPr id="3" name="Content Placeholder 2"/>
          <p:cNvSpPr>
            <a:spLocks noGrp="1"/>
          </p:cNvSpPr>
          <p:nvPr>
            <p:ph idx="1"/>
          </p:nvPr>
        </p:nvSpPr>
        <p:spPr>
          <a:xfrm>
            <a:off x="1181686" y="1624182"/>
            <a:ext cx="8989256" cy="4839922"/>
          </a:xfrm>
        </p:spPr>
        <p:txBody>
          <a:bodyPr>
            <a:normAutofit fontScale="92500" lnSpcReduction="10000"/>
          </a:bodyPr>
          <a:lstStyle/>
          <a:p>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পারিবারিক</a:t>
            </a:r>
            <a:r>
              <a:rPr lang="en-US" sz="5600" dirty="0" smtClean="0">
                <a:solidFill>
                  <a:srgbClr val="002060"/>
                </a:solidFill>
                <a:latin typeface="NikoshBAN" panose="02000000000000000000" pitchFamily="2" charset="0"/>
                <a:cs typeface="NikoshBAN" panose="02000000000000000000" pitchFamily="2" charset="0"/>
              </a:rPr>
              <a:t> </a:t>
            </a:r>
            <a:r>
              <a:rPr lang="en-US" sz="5600" dirty="0" err="1">
                <a:solidFill>
                  <a:srgbClr val="002060"/>
                </a:solidFill>
                <a:latin typeface="NikoshBAN" panose="02000000000000000000" pitchFamily="2" charset="0"/>
                <a:cs typeface="NikoshBAN" panose="02000000000000000000" pitchFamily="2" charset="0"/>
              </a:rPr>
              <a:t>কাজে</a:t>
            </a:r>
            <a:r>
              <a:rPr lang="en-US" sz="5600" dirty="0">
                <a:solidFill>
                  <a:srgbClr val="002060"/>
                </a:solidFill>
                <a:latin typeface="NikoshBAN" panose="02000000000000000000" pitchFamily="2" charset="0"/>
                <a:cs typeface="NikoshBAN" panose="02000000000000000000" pitchFamily="2" charset="0"/>
              </a:rPr>
              <a:t> </a:t>
            </a:r>
            <a:r>
              <a:rPr lang="en-US" sz="5600" dirty="0" err="1">
                <a:solidFill>
                  <a:srgbClr val="002060"/>
                </a:solidFill>
                <a:latin typeface="NikoshBAN" panose="02000000000000000000" pitchFamily="2" charset="0"/>
                <a:cs typeface="NikoshBAN" panose="02000000000000000000" pitchFamily="2" charset="0"/>
              </a:rPr>
              <a:t>সাহায্যকারী</a:t>
            </a:r>
            <a:r>
              <a:rPr lang="en-US" sz="5600" dirty="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হিসেবে</a:t>
            </a:r>
            <a:endParaRPr lang="en-US" sz="5600" dirty="0" smtClean="0">
              <a:solidFill>
                <a:srgbClr val="002060"/>
              </a:solidFill>
              <a:latin typeface="NikoshBAN" panose="02000000000000000000" pitchFamily="2" charset="0"/>
              <a:cs typeface="NikoshBAN" panose="02000000000000000000" pitchFamily="2" charset="0"/>
            </a:endParaRPr>
          </a:p>
          <a:p>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চিকিৎসায়</a:t>
            </a:r>
            <a:r>
              <a:rPr lang="en-US" sz="5600" dirty="0" smtClean="0">
                <a:solidFill>
                  <a:srgbClr val="002060"/>
                </a:solidFill>
                <a:latin typeface="NikoshBAN" panose="02000000000000000000" pitchFamily="2" charset="0"/>
                <a:cs typeface="NikoshBAN" panose="02000000000000000000" pitchFamily="2" charset="0"/>
              </a:rPr>
              <a:t> </a:t>
            </a:r>
          </a:p>
          <a:p>
            <a:r>
              <a:rPr lang="en-US" sz="5600" dirty="0">
                <a:solidFill>
                  <a:srgbClr val="002060"/>
                </a:solidFill>
                <a:latin typeface="NikoshBAN" panose="02000000000000000000" pitchFamily="2" charset="0"/>
                <a:cs typeface="NikoshBAN" panose="02000000000000000000" pitchFamily="2" charset="0"/>
              </a:rPr>
              <a:t> </a:t>
            </a:r>
            <a:r>
              <a:rPr lang="en-US" sz="5600" dirty="0" err="1">
                <a:solidFill>
                  <a:srgbClr val="002060"/>
                </a:solidFill>
                <a:latin typeface="NikoshBAN" panose="02000000000000000000" pitchFamily="2" charset="0"/>
                <a:cs typeface="NikoshBAN" panose="02000000000000000000" pitchFamily="2" charset="0"/>
              </a:rPr>
              <a:t>আইন-শৃঙ্খলা</a:t>
            </a:r>
            <a:r>
              <a:rPr lang="en-US" sz="5600" dirty="0">
                <a:solidFill>
                  <a:srgbClr val="002060"/>
                </a:solidFill>
                <a:latin typeface="NikoshBAN" panose="02000000000000000000" pitchFamily="2" charset="0"/>
                <a:cs typeface="NikoshBAN" panose="02000000000000000000" pitchFamily="2" charset="0"/>
              </a:rPr>
              <a:t> </a:t>
            </a:r>
            <a:r>
              <a:rPr lang="en-US" sz="5600" dirty="0" err="1">
                <a:solidFill>
                  <a:srgbClr val="002060"/>
                </a:solidFill>
                <a:latin typeface="NikoshBAN" panose="02000000000000000000" pitchFamily="2" charset="0"/>
                <a:cs typeface="NikoshBAN" panose="02000000000000000000" pitchFamily="2" charset="0"/>
              </a:rPr>
              <a:t>রক্ষায়</a:t>
            </a:r>
            <a:r>
              <a:rPr lang="en-US" sz="5600" dirty="0">
                <a:solidFill>
                  <a:srgbClr val="002060"/>
                </a:solidFill>
                <a:latin typeface="NikoshBAN" panose="02000000000000000000" pitchFamily="2" charset="0"/>
                <a:cs typeface="NikoshBAN" panose="02000000000000000000" pitchFamily="2" charset="0"/>
              </a:rPr>
              <a:t> </a:t>
            </a:r>
            <a:r>
              <a:rPr lang="en-US" sz="5600" dirty="0" err="1">
                <a:solidFill>
                  <a:srgbClr val="002060"/>
                </a:solidFill>
                <a:latin typeface="NikoshBAN" panose="02000000000000000000" pitchFamily="2" charset="0"/>
                <a:cs typeface="NikoshBAN" panose="02000000000000000000" pitchFamily="2" charset="0"/>
              </a:rPr>
              <a:t>অর্থা</a:t>
            </a:r>
            <a:r>
              <a:rPr lang="en-US" sz="5600" dirty="0">
                <a:solidFill>
                  <a:srgbClr val="002060"/>
                </a:solidFill>
                <a:latin typeface="NikoshBAN" panose="02000000000000000000" pitchFamily="2" charset="0"/>
                <a:cs typeface="NikoshBAN" panose="02000000000000000000" pitchFamily="2" charset="0"/>
              </a:rPr>
              <a:t>ৎ </a:t>
            </a:r>
            <a:r>
              <a:rPr lang="en-US" sz="5600" dirty="0" err="1">
                <a:solidFill>
                  <a:srgbClr val="002060"/>
                </a:solidFill>
                <a:latin typeface="NikoshBAN" panose="02000000000000000000" pitchFamily="2" charset="0"/>
                <a:cs typeface="NikoshBAN" panose="02000000000000000000" pitchFamily="2" charset="0"/>
              </a:rPr>
              <a:t>পুলিশের</a:t>
            </a:r>
            <a:r>
              <a:rPr lang="en-US" sz="5600" dirty="0">
                <a:solidFill>
                  <a:srgbClr val="002060"/>
                </a:solidFill>
                <a:latin typeface="NikoshBAN" panose="02000000000000000000" pitchFamily="2" charset="0"/>
                <a:cs typeface="NikoshBAN" panose="02000000000000000000" pitchFamily="2" charset="0"/>
              </a:rPr>
              <a:t> </a:t>
            </a:r>
            <a:endParaRPr lang="en-US" sz="5600" dirty="0" smtClean="0">
              <a:solidFill>
                <a:srgbClr val="002060"/>
              </a:solidFill>
              <a:latin typeface="NikoshBAN" panose="02000000000000000000" pitchFamily="2" charset="0"/>
              <a:cs typeface="NikoshBAN" panose="02000000000000000000" pitchFamily="2" charset="0"/>
            </a:endParaRPr>
          </a:p>
          <a:p>
            <a:pPr marL="0" indent="0">
              <a:buNone/>
            </a:pPr>
            <a:r>
              <a:rPr lang="en-US" sz="5600" dirty="0" smtClean="0">
                <a:solidFill>
                  <a:srgbClr val="002060"/>
                </a:solidFill>
                <a:latin typeface="NikoshBAN" panose="02000000000000000000" pitchFamily="2" charset="0"/>
                <a:cs typeface="NikoshBAN" panose="02000000000000000000" pitchFamily="2" charset="0"/>
              </a:rPr>
              <a:t>  </a:t>
            </a:r>
            <a:r>
              <a:rPr lang="en-US" sz="5600" dirty="0" err="1">
                <a:solidFill>
                  <a:srgbClr val="002060"/>
                </a:solidFill>
                <a:latin typeface="NikoshBAN" panose="02000000000000000000" pitchFamily="2" charset="0"/>
                <a:cs typeface="NikoshBAN" panose="02000000000000000000" pitchFamily="2" charset="0"/>
              </a:rPr>
              <a:t>সাহায্যকারী</a:t>
            </a:r>
            <a:r>
              <a:rPr lang="en-US" sz="5600" dirty="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হিসেবে</a:t>
            </a:r>
            <a:endParaRPr lang="en-US" sz="5600" dirty="0">
              <a:solidFill>
                <a:srgbClr val="002060"/>
              </a:solidFill>
              <a:latin typeface="NikoshBAN" panose="02000000000000000000" pitchFamily="2" charset="0"/>
              <a:cs typeface="NikoshBAN" panose="02000000000000000000" pitchFamily="2" charset="0"/>
            </a:endParaRPr>
          </a:p>
          <a:p>
            <a:r>
              <a:rPr lang="en-US" sz="5600" dirty="0">
                <a:solidFill>
                  <a:srgbClr val="002060"/>
                </a:solidFill>
                <a:latin typeface="NikoshBAN" panose="02000000000000000000" pitchFamily="2" charset="0"/>
                <a:cs typeface="NikoshBAN" panose="02000000000000000000" pitchFamily="2" charset="0"/>
              </a:rPr>
              <a:t> </a:t>
            </a:r>
            <a:r>
              <a:rPr lang="en-US" sz="5600" dirty="0" err="1">
                <a:solidFill>
                  <a:srgbClr val="002060"/>
                </a:solidFill>
                <a:latin typeface="NikoshBAN" panose="02000000000000000000" pitchFamily="2" charset="0"/>
                <a:cs typeface="NikoshBAN" panose="02000000000000000000" pitchFamily="2" charset="0"/>
              </a:rPr>
              <a:t>মহাকাশ</a:t>
            </a:r>
            <a:r>
              <a:rPr lang="en-US" sz="5600" dirty="0">
                <a:solidFill>
                  <a:srgbClr val="002060"/>
                </a:solidFill>
                <a:latin typeface="NikoshBAN" panose="02000000000000000000" pitchFamily="2" charset="0"/>
                <a:cs typeface="NikoshBAN" panose="02000000000000000000" pitchFamily="2" charset="0"/>
              </a:rPr>
              <a:t> </a:t>
            </a:r>
            <a:r>
              <a:rPr lang="en-US" sz="5600" dirty="0" err="1">
                <a:solidFill>
                  <a:srgbClr val="002060"/>
                </a:solidFill>
                <a:latin typeface="NikoshBAN" panose="02000000000000000000" pitchFamily="2" charset="0"/>
                <a:cs typeface="NikoshBAN" panose="02000000000000000000" pitchFamily="2" charset="0"/>
              </a:rPr>
              <a:t>গবেষণা</a:t>
            </a:r>
            <a:endParaRPr lang="en-US" sz="5600" dirty="0">
              <a:solidFill>
                <a:srgbClr val="002060"/>
              </a:solidFill>
              <a:latin typeface="NikoshBAN" panose="02000000000000000000" pitchFamily="2" charset="0"/>
              <a:cs typeface="NikoshBAN" panose="02000000000000000000" pitchFamily="2" charset="0"/>
            </a:endParaRPr>
          </a:p>
          <a:p>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ম্যানুফেকচারিং</a:t>
            </a:r>
            <a:r>
              <a:rPr lang="en-US" sz="5600" dirty="0" smtClean="0">
                <a:solidFill>
                  <a:srgbClr val="002060"/>
                </a:solidFill>
                <a:latin typeface="NikoshBAN" panose="02000000000000000000" pitchFamily="2" charset="0"/>
                <a:cs typeface="NikoshBAN" panose="02000000000000000000" pitchFamily="2" charset="0"/>
              </a:rPr>
              <a:t>-এ</a:t>
            </a:r>
          </a:p>
          <a:p>
            <a:pPr marL="0" indent="0">
              <a:buNone/>
            </a:pPr>
            <a:endParaRPr lang="en-US" dirty="0">
              <a:solidFill>
                <a:srgbClr val="002060"/>
              </a:solidFill>
            </a:endParaRPr>
          </a:p>
        </p:txBody>
      </p:sp>
      <p:sp>
        <p:nvSpPr>
          <p:cNvPr id="6" name="Title 1"/>
          <p:cNvSpPr txBox="1">
            <a:spLocks/>
          </p:cNvSpPr>
          <p:nvPr/>
        </p:nvSpPr>
        <p:spPr>
          <a:xfrm>
            <a:off x="838200" y="180002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p>
        </p:txBody>
      </p:sp>
    </p:spTree>
    <p:extLst>
      <p:ext uri="{BB962C8B-B14F-4D97-AF65-F5344CB8AC3E}">
        <p14:creationId xmlns:p14="http://schemas.microsoft.com/office/powerpoint/2010/main" val="306815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4800" dirty="0" err="1">
                <a:solidFill>
                  <a:srgbClr val="00B0F0"/>
                </a:solidFill>
                <a:latin typeface="NikoshBAN" panose="02000000000000000000" pitchFamily="2" charset="0"/>
                <a:cs typeface="NikoshBAN" panose="02000000000000000000" pitchFamily="2" charset="0"/>
              </a:rPr>
              <a:t>রোবট-এর</a:t>
            </a:r>
            <a:r>
              <a:rPr lang="en-US" sz="4800" dirty="0">
                <a:solidFill>
                  <a:srgbClr val="00B0F0"/>
                </a:solidFill>
                <a:latin typeface="NikoshBAN" panose="02000000000000000000" pitchFamily="2" charset="0"/>
                <a:cs typeface="NikoshBAN" panose="02000000000000000000" pitchFamily="2" charset="0"/>
              </a:rPr>
              <a:t> </a:t>
            </a:r>
            <a:r>
              <a:rPr lang="en-US" sz="4800" dirty="0" err="1" smtClean="0">
                <a:solidFill>
                  <a:srgbClr val="00B0F0"/>
                </a:solidFill>
                <a:latin typeface="NikoshBAN" panose="02000000000000000000" pitchFamily="2" charset="0"/>
                <a:cs typeface="NikoshBAN" panose="02000000000000000000" pitchFamily="2" charset="0"/>
              </a:rPr>
              <a:t>ব্যবহার</a:t>
            </a:r>
            <a:r>
              <a:rPr lang="en-US" sz="4800" dirty="0" smtClean="0">
                <a:solidFill>
                  <a:srgbClr val="00B0F0"/>
                </a:solidFill>
                <a:latin typeface="NikoshBAN" panose="02000000000000000000" pitchFamily="2" charset="0"/>
                <a:cs typeface="NikoshBAN" panose="02000000000000000000" pitchFamily="2" charset="0"/>
              </a:rPr>
              <a:t> (Application of Robot)</a:t>
            </a:r>
            <a:endParaRPr lang="en-US" sz="4800" dirty="0"/>
          </a:p>
        </p:txBody>
      </p:sp>
      <p:sp>
        <p:nvSpPr>
          <p:cNvPr id="3" name="Content Placeholder 2"/>
          <p:cNvSpPr>
            <a:spLocks noGrp="1"/>
          </p:cNvSpPr>
          <p:nvPr>
            <p:ph idx="1"/>
          </p:nvPr>
        </p:nvSpPr>
        <p:spPr>
          <a:xfrm>
            <a:off x="998806" y="1519312"/>
            <a:ext cx="8989256" cy="4839922"/>
          </a:xfrm>
        </p:spPr>
        <p:txBody>
          <a:bodyPr>
            <a:normAutofit fontScale="85000" lnSpcReduction="20000"/>
          </a:bodyPr>
          <a:lstStyle/>
          <a:p>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যুদ্ধক্ষেত্রে</a:t>
            </a:r>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বা</a:t>
            </a:r>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সামরিক</a:t>
            </a:r>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কাজে</a:t>
            </a:r>
            <a:endParaRPr lang="en-US" sz="5600" dirty="0" smtClean="0">
              <a:solidFill>
                <a:srgbClr val="002060"/>
              </a:solidFill>
              <a:latin typeface="NikoshBAN" panose="02000000000000000000" pitchFamily="2" charset="0"/>
              <a:cs typeface="NikoshBAN" panose="02000000000000000000" pitchFamily="2" charset="0"/>
            </a:endParaRPr>
          </a:p>
          <a:p>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বিপদজ্জনক</a:t>
            </a:r>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কাজে</a:t>
            </a:r>
            <a:endParaRPr lang="en-US" sz="5600" dirty="0" smtClean="0">
              <a:solidFill>
                <a:srgbClr val="002060"/>
              </a:solidFill>
              <a:latin typeface="NikoshBAN" panose="02000000000000000000" pitchFamily="2" charset="0"/>
              <a:cs typeface="NikoshBAN" panose="02000000000000000000" pitchFamily="2" charset="0"/>
            </a:endParaRPr>
          </a:p>
          <a:p>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ঝুঁকিপূর্ণ</a:t>
            </a:r>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কাজে</a:t>
            </a:r>
            <a:endParaRPr lang="en-US" sz="5600" dirty="0" smtClean="0">
              <a:solidFill>
                <a:srgbClr val="002060"/>
              </a:solidFill>
              <a:latin typeface="NikoshBAN" panose="02000000000000000000" pitchFamily="2" charset="0"/>
              <a:cs typeface="NikoshBAN" panose="02000000000000000000" pitchFamily="2" charset="0"/>
            </a:endParaRPr>
          </a:p>
          <a:p>
            <a:r>
              <a:rPr lang="en-US" sz="5600" dirty="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নিরাপত্তায়</a:t>
            </a:r>
            <a:endParaRPr lang="en-US" sz="5600" dirty="0" smtClean="0">
              <a:solidFill>
                <a:srgbClr val="002060"/>
              </a:solidFill>
              <a:latin typeface="NikoshBAN" panose="02000000000000000000" pitchFamily="2" charset="0"/>
              <a:cs typeface="NikoshBAN" panose="02000000000000000000" pitchFamily="2" charset="0"/>
            </a:endParaRPr>
          </a:p>
          <a:p>
            <a:r>
              <a:rPr lang="en-US" sz="5600" dirty="0">
                <a:solidFill>
                  <a:srgbClr val="002060"/>
                </a:solidFill>
                <a:latin typeface="NikoshBAN" panose="02000000000000000000" pitchFamily="2" charset="0"/>
                <a:cs typeface="NikoshBAN" panose="02000000000000000000" pitchFamily="2" charset="0"/>
              </a:rPr>
              <a:t> </a:t>
            </a:r>
            <a:r>
              <a:rPr lang="en-US" sz="5600" dirty="0" err="1">
                <a:solidFill>
                  <a:srgbClr val="002060"/>
                </a:solidFill>
                <a:latin typeface="NikoshBAN" panose="02000000000000000000" pitchFamily="2" charset="0"/>
                <a:cs typeface="NikoshBAN" panose="02000000000000000000" pitchFamily="2" charset="0"/>
              </a:rPr>
              <a:t>ভারী</a:t>
            </a:r>
            <a:r>
              <a:rPr lang="en-US" sz="5600" dirty="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শিল্প-কারখানায়</a:t>
            </a:r>
            <a:endParaRPr lang="en-US" sz="5600" dirty="0" smtClean="0">
              <a:solidFill>
                <a:srgbClr val="002060"/>
              </a:solidFill>
              <a:latin typeface="NikoshBAN" panose="02000000000000000000" pitchFamily="2" charset="0"/>
              <a:cs typeface="NikoshBAN" panose="02000000000000000000" pitchFamily="2" charset="0"/>
            </a:endParaRPr>
          </a:p>
          <a:p>
            <a:pPr algn="just"/>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এছাড়াও</a:t>
            </a:r>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আরো</a:t>
            </a:r>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বহুবিধকাজে</a:t>
            </a:r>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রোবটের</a:t>
            </a:r>
            <a:endParaRPr lang="en-US" sz="5600" dirty="0" smtClean="0">
              <a:solidFill>
                <a:srgbClr val="002060"/>
              </a:solidFill>
              <a:latin typeface="NikoshBAN" panose="02000000000000000000" pitchFamily="2" charset="0"/>
              <a:cs typeface="NikoshBAN" panose="02000000000000000000" pitchFamily="2" charset="0"/>
            </a:endParaRPr>
          </a:p>
          <a:p>
            <a:pPr marL="0" indent="0" algn="just">
              <a:buNone/>
            </a:pPr>
            <a:r>
              <a:rPr lang="en-US" sz="5600" dirty="0">
                <a:solidFill>
                  <a:srgbClr val="002060"/>
                </a:solidFill>
                <a:latin typeface="NikoshBAN" panose="02000000000000000000" pitchFamily="2" charset="0"/>
                <a:cs typeface="NikoshBAN" panose="02000000000000000000" pitchFamily="2" charset="0"/>
              </a:rPr>
              <a:t> </a:t>
            </a:r>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ব্যবহার</a:t>
            </a:r>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হয়ে</a:t>
            </a:r>
            <a:r>
              <a:rPr lang="en-US" sz="5600" dirty="0" smtClean="0">
                <a:solidFill>
                  <a:srgbClr val="002060"/>
                </a:solidFill>
                <a:latin typeface="NikoshBAN" panose="02000000000000000000" pitchFamily="2" charset="0"/>
                <a:cs typeface="NikoshBAN" panose="02000000000000000000" pitchFamily="2" charset="0"/>
              </a:rPr>
              <a:t> </a:t>
            </a:r>
            <a:r>
              <a:rPr lang="en-US" sz="5600" dirty="0" err="1" smtClean="0">
                <a:solidFill>
                  <a:srgbClr val="002060"/>
                </a:solidFill>
                <a:latin typeface="NikoshBAN" panose="02000000000000000000" pitchFamily="2" charset="0"/>
                <a:cs typeface="NikoshBAN" panose="02000000000000000000" pitchFamily="2" charset="0"/>
              </a:rPr>
              <a:t>থাকে</a:t>
            </a:r>
            <a:r>
              <a:rPr lang="en-US" sz="5600" dirty="0" smtClean="0">
                <a:solidFill>
                  <a:srgbClr val="002060"/>
                </a:solidFill>
                <a:latin typeface="NikoshBAN" panose="02000000000000000000" pitchFamily="2" charset="0"/>
                <a:cs typeface="NikoshBAN" panose="02000000000000000000" pitchFamily="2" charset="0"/>
              </a:rPr>
              <a:t>।</a:t>
            </a:r>
          </a:p>
          <a:p>
            <a:pPr marL="0" indent="0">
              <a:buNone/>
            </a:pPr>
            <a:endParaRPr lang="en-US" dirty="0">
              <a:solidFill>
                <a:srgbClr val="002060"/>
              </a:solidFill>
            </a:endParaRPr>
          </a:p>
        </p:txBody>
      </p:sp>
      <p:sp>
        <p:nvSpPr>
          <p:cNvPr id="6" name="Title 1"/>
          <p:cNvSpPr txBox="1">
            <a:spLocks/>
          </p:cNvSpPr>
          <p:nvPr/>
        </p:nvSpPr>
        <p:spPr>
          <a:xfrm>
            <a:off x="838200" y="180002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dirty="0"/>
          </a:p>
        </p:txBody>
      </p:sp>
    </p:spTree>
    <p:extLst>
      <p:ext uri="{BB962C8B-B14F-4D97-AF65-F5344CB8AC3E}">
        <p14:creationId xmlns:p14="http://schemas.microsoft.com/office/powerpoint/2010/main" val="384951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74" y="674614"/>
            <a:ext cx="10515600" cy="1325563"/>
          </a:xfrm>
        </p:spPr>
        <p:txBody>
          <a:bodyPr>
            <a:normAutofit/>
          </a:bodyPr>
          <a:lstStyle/>
          <a:p>
            <a:pPr algn="ctr"/>
            <a:r>
              <a:rPr lang="en-US" sz="8000" dirty="0" err="1">
                <a:solidFill>
                  <a:srgbClr val="00B050"/>
                </a:solidFill>
              </a:rPr>
              <a:t>দলগত</a:t>
            </a:r>
            <a:r>
              <a:rPr lang="en-US" sz="8000" dirty="0">
                <a:solidFill>
                  <a:srgbClr val="00B050"/>
                </a:solidFill>
              </a:rPr>
              <a:t> </a:t>
            </a:r>
            <a:r>
              <a:rPr lang="en-US" sz="8000" dirty="0" err="1">
                <a:solidFill>
                  <a:srgbClr val="00B050"/>
                </a:solidFill>
              </a:rPr>
              <a:t>কাজ</a:t>
            </a:r>
            <a:endParaRPr lang="en-US" sz="8000" dirty="0">
              <a:solidFill>
                <a:srgbClr val="00B050"/>
              </a:solidFill>
            </a:endParaRPr>
          </a:p>
        </p:txBody>
      </p:sp>
      <p:sp>
        <p:nvSpPr>
          <p:cNvPr id="3" name="Content Placeholder 2"/>
          <p:cNvSpPr>
            <a:spLocks noGrp="1"/>
          </p:cNvSpPr>
          <p:nvPr>
            <p:ph idx="1"/>
          </p:nvPr>
        </p:nvSpPr>
        <p:spPr>
          <a:xfrm>
            <a:off x="936674" y="3119853"/>
            <a:ext cx="10515600" cy="1016049"/>
          </a:xfrm>
        </p:spPr>
        <p:txBody>
          <a:bodyPr>
            <a:normAutofit/>
          </a:bodyPr>
          <a:lstStyle/>
          <a:p>
            <a:pPr algn="ctr"/>
            <a:r>
              <a:rPr lang="en-US" sz="6000" dirty="0" smtClean="0"/>
              <a:t> </a:t>
            </a:r>
            <a:r>
              <a:rPr lang="en-US" sz="6000" dirty="0" err="1" smtClean="0"/>
              <a:t>প্রত্যেক</a:t>
            </a:r>
            <a:r>
              <a:rPr lang="en-US" sz="6000" dirty="0" smtClean="0"/>
              <a:t> </a:t>
            </a:r>
            <a:r>
              <a:rPr lang="en-US" sz="6000" dirty="0" err="1" smtClean="0"/>
              <a:t>দল</a:t>
            </a:r>
            <a:r>
              <a:rPr lang="en-US" sz="6000" dirty="0" smtClean="0"/>
              <a:t> </a:t>
            </a:r>
            <a:r>
              <a:rPr lang="en-US" sz="6000" dirty="0" err="1" smtClean="0"/>
              <a:t>রোবটের</a:t>
            </a:r>
            <a:r>
              <a:rPr lang="en-US" sz="6000" dirty="0" smtClean="0"/>
              <a:t> ২টি </a:t>
            </a:r>
            <a:r>
              <a:rPr lang="en-US" sz="6000" dirty="0" err="1" smtClean="0"/>
              <a:t>করে</a:t>
            </a:r>
            <a:r>
              <a:rPr lang="en-US" sz="6000" dirty="0" smtClean="0"/>
              <a:t> </a:t>
            </a:r>
            <a:r>
              <a:rPr lang="en-US" sz="6000" dirty="0" err="1" smtClean="0"/>
              <a:t>ব্যবহার</a:t>
            </a:r>
            <a:r>
              <a:rPr lang="en-US" sz="6000" dirty="0" smtClean="0"/>
              <a:t> </a:t>
            </a:r>
            <a:r>
              <a:rPr lang="en-US" sz="6000" dirty="0" err="1" smtClean="0"/>
              <a:t>লিখ</a:t>
            </a:r>
            <a:r>
              <a:rPr lang="en-US" sz="6000" dirty="0" smtClean="0"/>
              <a:t>।</a:t>
            </a:r>
            <a:endParaRPr lang="en-US" sz="6000" dirty="0"/>
          </a:p>
        </p:txBody>
      </p:sp>
    </p:spTree>
    <p:extLst>
      <p:ext uri="{BB962C8B-B14F-4D97-AF65-F5344CB8AC3E}">
        <p14:creationId xmlns:p14="http://schemas.microsoft.com/office/powerpoint/2010/main" val="47788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5127" y="773088"/>
            <a:ext cx="4310575" cy="1325563"/>
          </a:xfrm>
        </p:spPr>
        <p:txBody>
          <a:bodyPr>
            <a:normAutofit/>
          </a:bodyPr>
          <a:lstStyle/>
          <a:p>
            <a:pPr algn="ctr"/>
            <a:r>
              <a:rPr lang="en-US" sz="6600" dirty="0" err="1" smtClean="0">
                <a:solidFill>
                  <a:srgbClr val="00B050"/>
                </a:solidFill>
                <a:latin typeface="NikoshBAN" pitchFamily="2" charset="0"/>
                <a:cs typeface="NikoshBAN" pitchFamily="2" charset="0"/>
              </a:rPr>
              <a:t>একক</a:t>
            </a:r>
            <a:r>
              <a:rPr lang="en-US" sz="6600" dirty="0" smtClean="0">
                <a:solidFill>
                  <a:srgbClr val="00B050"/>
                </a:solidFill>
                <a:latin typeface="NikoshBAN" pitchFamily="2" charset="0"/>
                <a:cs typeface="NikoshBAN" pitchFamily="2" charset="0"/>
              </a:rPr>
              <a:t> </a:t>
            </a:r>
            <a:r>
              <a:rPr lang="bn-BD" sz="6600" dirty="0" smtClean="0">
                <a:solidFill>
                  <a:srgbClr val="00B050"/>
                </a:solidFill>
                <a:latin typeface="NikoshBAN" pitchFamily="2" charset="0"/>
                <a:cs typeface="NikoshBAN" pitchFamily="2" charset="0"/>
              </a:rPr>
              <a:t>কাজ</a:t>
            </a:r>
            <a:endParaRPr lang="en-US" sz="6600" dirty="0">
              <a:solidFill>
                <a:srgbClr val="00B050"/>
              </a:solidFill>
            </a:endParaRPr>
          </a:p>
        </p:txBody>
      </p:sp>
      <p:sp>
        <p:nvSpPr>
          <p:cNvPr id="3" name="Content Placeholder 2"/>
          <p:cNvSpPr>
            <a:spLocks noGrp="1"/>
          </p:cNvSpPr>
          <p:nvPr>
            <p:ph idx="1"/>
          </p:nvPr>
        </p:nvSpPr>
        <p:spPr>
          <a:xfrm>
            <a:off x="3967673" y="2998984"/>
            <a:ext cx="3425482" cy="959778"/>
          </a:xfrm>
        </p:spPr>
        <p:txBody>
          <a:bodyPr>
            <a:normAutofit/>
          </a:bodyPr>
          <a:lstStyle/>
          <a:p>
            <a:r>
              <a:rPr lang="en-US" sz="5400" dirty="0" smtClean="0">
                <a:solidFill>
                  <a:schemeClr val="accent6">
                    <a:lumMod val="50000"/>
                  </a:schemeClr>
                </a:solidFill>
              </a:rPr>
              <a:t> </a:t>
            </a:r>
            <a:r>
              <a:rPr lang="en-US" sz="5400" dirty="0" err="1" smtClean="0">
                <a:solidFill>
                  <a:schemeClr val="accent6">
                    <a:lumMod val="50000"/>
                  </a:schemeClr>
                </a:solidFill>
              </a:rPr>
              <a:t>রোবট</a:t>
            </a:r>
            <a:r>
              <a:rPr lang="en-US" sz="5400" dirty="0" smtClean="0">
                <a:solidFill>
                  <a:schemeClr val="accent6">
                    <a:lumMod val="50000"/>
                  </a:schemeClr>
                </a:solidFill>
              </a:rPr>
              <a:t> </a:t>
            </a:r>
            <a:r>
              <a:rPr lang="en-US" sz="5400" dirty="0" err="1" smtClean="0">
                <a:solidFill>
                  <a:schemeClr val="accent6">
                    <a:lumMod val="50000"/>
                  </a:schemeClr>
                </a:solidFill>
              </a:rPr>
              <a:t>কী</a:t>
            </a:r>
            <a:r>
              <a:rPr lang="en-US" sz="5400" dirty="0" smtClean="0">
                <a:solidFill>
                  <a:schemeClr val="accent6">
                    <a:lumMod val="50000"/>
                  </a:schemeClr>
                </a:solidFill>
              </a:rPr>
              <a:t>?</a:t>
            </a:r>
            <a:endParaRPr lang="en-US" sz="5400" dirty="0">
              <a:solidFill>
                <a:schemeClr val="accent6">
                  <a:lumMod val="50000"/>
                </a:schemeClr>
              </a:solidFill>
            </a:endParaRPr>
          </a:p>
        </p:txBody>
      </p:sp>
    </p:spTree>
    <p:extLst>
      <p:ext uri="{BB962C8B-B14F-4D97-AF65-F5344CB8AC3E}">
        <p14:creationId xmlns:p14="http://schemas.microsoft.com/office/powerpoint/2010/main" val="160142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0227"/>
            <a:ext cx="10515600" cy="1325563"/>
          </a:xfrm>
        </p:spPr>
        <p:txBody>
          <a:bodyPr>
            <a:normAutofit/>
          </a:bodyPr>
          <a:lstStyle/>
          <a:p>
            <a:pPr algn="ctr"/>
            <a:r>
              <a:rPr lang="bn-BD" sz="6600" dirty="0">
                <a:solidFill>
                  <a:srgbClr val="00B050"/>
                </a:solidFill>
                <a:latin typeface="NikoshBAN" pitchFamily="2" charset="0"/>
                <a:cs typeface="NikoshBAN" pitchFamily="2" charset="0"/>
              </a:rPr>
              <a:t>বাড়ির</a:t>
            </a:r>
            <a:r>
              <a:rPr lang="bn-BD" sz="6600" b="1" dirty="0">
                <a:solidFill>
                  <a:srgbClr val="00B050"/>
                </a:solidFill>
                <a:latin typeface="NikoshBAN" pitchFamily="2" charset="0"/>
                <a:cs typeface="NikoshBAN" pitchFamily="2" charset="0"/>
              </a:rPr>
              <a:t> </a:t>
            </a:r>
            <a:r>
              <a:rPr lang="bn-BD" sz="6600" dirty="0" smtClean="0">
                <a:solidFill>
                  <a:srgbClr val="00B050"/>
                </a:solidFill>
                <a:latin typeface="NikoshBAN" pitchFamily="2" charset="0"/>
                <a:cs typeface="NikoshBAN" pitchFamily="2" charset="0"/>
              </a:rPr>
              <a:t>কাজ</a:t>
            </a:r>
            <a:endParaRPr lang="en-US" sz="6600" dirty="0">
              <a:solidFill>
                <a:srgbClr val="00B050"/>
              </a:solidFill>
            </a:endParaRPr>
          </a:p>
        </p:txBody>
      </p:sp>
      <p:sp>
        <p:nvSpPr>
          <p:cNvPr id="3" name="Content Placeholder 2"/>
          <p:cNvSpPr>
            <a:spLocks noGrp="1"/>
          </p:cNvSpPr>
          <p:nvPr>
            <p:ph idx="1"/>
          </p:nvPr>
        </p:nvSpPr>
        <p:spPr>
          <a:xfrm>
            <a:off x="1363101" y="3147988"/>
            <a:ext cx="9834782" cy="608086"/>
          </a:xfrm>
        </p:spPr>
        <p:txBody>
          <a:bodyPr>
            <a:noAutofit/>
          </a:bodyPr>
          <a:lstStyle/>
          <a:p>
            <a:pPr algn="ctr"/>
            <a:r>
              <a:rPr lang="en-US" sz="4400" dirty="0" smtClean="0"/>
              <a:t> </a:t>
            </a:r>
            <a:r>
              <a:rPr lang="en-US" sz="4400" dirty="0" err="1" smtClean="0"/>
              <a:t>প্রত্যেক</a:t>
            </a:r>
            <a:r>
              <a:rPr lang="en-US" sz="4400" dirty="0" smtClean="0"/>
              <a:t> </a:t>
            </a:r>
            <a:r>
              <a:rPr lang="en-US" sz="4400" dirty="0" err="1" smtClean="0"/>
              <a:t>দল</a:t>
            </a:r>
            <a:r>
              <a:rPr lang="en-US" sz="4400" dirty="0" smtClean="0"/>
              <a:t> </a:t>
            </a:r>
            <a:r>
              <a:rPr lang="en-US" sz="4400" dirty="0" err="1" smtClean="0"/>
              <a:t>রোবট-এর</a:t>
            </a:r>
            <a:r>
              <a:rPr lang="en-US" sz="4400" dirty="0" smtClean="0"/>
              <a:t> </a:t>
            </a:r>
            <a:r>
              <a:rPr lang="en-US" sz="4400" dirty="0" err="1" smtClean="0"/>
              <a:t>তিনটি</a:t>
            </a:r>
            <a:r>
              <a:rPr lang="en-US" sz="4400" dirty="0" smtClean="0"/>
              <a:t> </a:t>
            </a:r>
            <a:r>
              <a:rPr lang="en-US" sz="4400" dirty="0" err="1" smtClean="0"/>
              <a:t>করে</a:t>
            </a:r>
            <a:r>
              <a:rPr lang="en-US" sz="4400" dirty="0" smtClean="0"/>
              <a:t> </a:t>
            </a:r>
            <a:r>
              <a:rPr lang="en-US" sz="4400" dirty="0" err="1" smtClean="0"/>
              <a:t>ব্যবহার</a:t>
            </a:r>
            <a:r>
              <a:rPr lang="en-US" sz="4400" dirty="0" smtClean="0"/>
              <a:t> </a:t>
            </a:r>
            <a:r>
              <a:rPr lang="en-US" sz="4400" dirty="0" err="1" smtClean="0"/>
              <a:t>ব্যাখ্যা</a:t>
            </a:r>
            <a:r>
              <a:rPr lang="en-US" sz="4400" dirty="0" smtClean="0"/>
              <a:t> </a:t>
            </a:r>
            <a:r>
              <a:rPr lang="en-US" sz="4400" dirty="0" err="1" smtClean="0"/>
              <a:t>করবে</a:t>
            </a:r>
            <a:r>
              <a:rPr lang="en-US" sz="4400" dirty="0"/>
              <a:t>।</a:t>
            </a:r>
          </a:p>
        </p:txBody>
      </p:sp>
    </p:spTree>
    <p:extLst>
      <p:ext uri="{BB962C8B-B14F-4D97-AF65-F5344CB8AC3E}">
        <p14:creationId xmlns:p14="http://schemas.microsoft.com/office/powerpoint/2010/main" val="61701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2500874"/>
            <a:ext cx="9945858" cy="1930449"/>
          </a:xfrm>
        </p:spPr>
        <p:txBody>
          <a:bodyPr>
            <a:noAutofit/>
          </a:bodyPr>
          <a:lstStyle/>
          <a:p>
            <a:pPr marL="0" indent="0">
              <a:buNone/>
            </a:pPr>
            <a:r>
              <a:rPr lang="en-US" sz="6000" dirty="0" smtClean="0"/>
              <a:t>১. </a:t>
            </a:r>
            <a:r>
              <a:rPr lang="en-US" sz="4800" dirty="0" err="1" smtClean="0"/>
              <a:t>অ্যাকচুয়েটর</a:t>
            </a:r>
            <a:r>
              <a:rPr lang="en-US" sz="4800" dirty="0" smtClean="0"/>
              <a:t> </a:t>
            </a:r>
            <a:r>
              <a:rPr lang="en-US" sz="4800" dirty="0" err="1" smtClean="0"/>
              <a:t>এর</a:t>
            </a:r>
            <a:r>
              <a:rPr lang="en-US" sz="4800" dirty="0" smtClean="0"/>
              <a:t> </a:t>
            </a:r>
            <a:r>
              <a:rPr lang="en-US" sz="4800" dirty="0" err="1" smtClean="0"/>
              <a:t>কাজ</a:t>
            </a:r>
            <a:r>
              <a:rPr lang="en-US" sz="4800" dirty="0" smtClean="0"/>
              <a:t> </a:t>
            </a:r>
            <a:r>
              <a:rPr lang="en-US" sz="4800" dirty="0" err="1" smtClean="0"/>
              <a:t>কী</a:t>
            </a:r>
            <a:r>
              <a:rPr lang="en-US" sz="4800" dirty="0" smtClean="0"/>
              <a:t>?</a:t>
            </a:r>
          </a:p>
          <a:p>
            <a:pPr marL="0" indent="0">
              <a:buNone/>
            </a:pPr>
            <a:r>
              <a:rPr lang="en-US" sz="4800" dirty="0" smtClean="0"/>
              <a:t>২. </a:t>
            </a:r>
            <a:r>
              <a:rPr lang="en-US" sz="4800" dirty="0" err="1" smtClean="0"/>
              <a:t>ঝুঁকি</a:t>
            </a:r>
            <a:r>
              <a:rPr lang="en-US" sz="4800" dirty="0" smtClean="0"/>
              <a:t> </a:t>
            </a:r>
            <a:r>
              <a:rPr lang="en-US" sz="4800" dirty="0" err="1" smtClean="0"/>
              <a:t>পূর্ণকাজে</a:t>
            </a:r>
            <a:r>
              <a:rPr lang="en-US" sz="4800" dirty="0" smtClean="0"/>
              <a:t> </a:t>
            </a:r>
            <a:r>
              <a:rPr lang="en-US" sz="4800" dirty="0" err="1" smtClean="0"/>
              <a:t>রোবট</a:t>
            </a:r>
            <a:r>
              <a:rPr lang="en-US" sz="4800" dirty="0" smtClean="0"/>
              <a:t> </a:t>
            </a:r>
            <a:r>
              <a:rPr lang="en-US" sz="4800" dirty="0" err="1" smtClean="0"/>
              <a:t>ব্যবহার</a:t>
            </a:r>
            <a:r>
              <a:rPr lang="en-US" sz="4800" dirty="0" smtClean="0"/>
              <a:t> </a:t>
            </a:r>
            <a:r>
              <a:rPr lang="en-US" sz="4800" dirty="0" err="1" smtClean="0"/>
              <a:t>করা</a:t>
            </a:r>
            <a:r>
              <a:rPr lang="en-US" sz="4800" dirty="0" smtClean="0"/>
              <a:t> </a:t>
            </a:r>
            <a:r>
              <a:rPr lang="en-US" sz="4800" dirty="0" err="1" smtClean="0"/>
              <a:t>হয়</a:t>
            </a:r>
            <a:r>
              <a:rPr lang="en-US" sz="4800" dirty="0" smtClean="0"/>
              <a:t> </a:t>
            </a:r>
            <a:r>
              <a:rPr lang="en-US" sz="4800" dirty="0" err="1" smtClean="0"/>
              <a:t>কেন</a:t>
            </a:r>
            <a:r>
              <a:rPr lang="en-US" sz="4800" dirty="0" smtClean="0"/>
              <a:t>?</a:t>
            </a:r>
            <a:endParaRPr lang="en-US" sz="4800" dirty="0"/>
          </a:p>
        </p:txBody>
      </p:sp>
      <p:sp>
        <p:nvSpPr>
          <p:cNvPr id="4" name="Title 3"/>
          <p:cNvSpPr txBox="1">
            <a:spLocks noGrp="1"/>
          </p:cNvSpPr>
          <p:nvPr>
            <p:ph type="title"/>
          </p:nvPr>
        </p:nvSpPr>
        <p:spPr>
          <a:xfrm>
            <a:off x="3412587" y="457227"/>
            <a:ext cx="3930748" cy="775597"/>
          </a:xfrm>
          <a:prstGeom prst="rect">
            <a:avLst/>
          </a:prstGeom>
          <a:noFill/>
        </p:spPr>
        <p:txBody>
          <a:bodyPr wrap="square" rtlCol="0">
            <a:spAutoFit/>
          </a:bodyPr>
          <a:lstStyle/>
          <a:p>
            <a:pPr algn="ctr"/>
            <a:r>
              <a:rPr lang="en-US" sz="4800" dirty="0" smtClean="0">
                <a:latin typeface="NikoshBAN" panose="02000000000000000000" pitchFamily="2" charset="0"/>
                <a:cs typeface="NikoshBAN" panose="02000000000000000000" pitchFamily="2" charset="0"/>
              </a:rPr>
              <a:t>     </a:t>
            </a:r>
            <a:endParaRPr lang="en-US" sz="8000" dirty="0">
              <a:solidFill>
                <a:srgbClr val="002060"/>
              </a:solidFill>
              <a:latin typeface="NikoshBAN" panose="02000000000000000000" pitchFamily="2" charset="0"/>
              <a:cs typeface="NikoshBAN" panose="02000000000000000000" pitchFamily="2" charset="0"/>
            </a:endParaRPr>
          </a:p>
        </p:txBody>
      </p:sp>
      <p:sp>
        <p:nvSpPr>
          <p:cNvPr id="5" name="TextBox 4"/>
          <p:cNvSpPr txBox="1"/>
          <p:nvPr/>
        </p:nvSpPr>
        <p:spPr>
          <a:xfrm>
            <a:off x="4087836" y="777325"/>
            <a:ext cx="3255499" cy="1723549"/>
          </a:xfrm>
          <a:prstGeom prst="rect">
            <a:avLst/>
          </a:prstGeom>
          <a:noFill/>
        </p:spPr>
        <p:txBody>
          <a:bodyPr wrap="square" rtlCol="0">
            <a:spAutoFit/>
          </a:bodyPr>
          <a:lstStyle/>
          <a:p>
            <a:r>
              <a:rPr lang="en-US" sz="8800" dirty="0" err="1">
                <a:solidFill>
                  <a:srgbClr val="002060"/>
                </a:solidFill>
                <a:latin typeface="NikoshBAN" panose="02000000000000000000" pitchFamily="2" charset="0"/>
                <a:cs typeface="NikoshBAN" panose="02000000000000000000" pitchFamily="2" charset="0"/>
              </a:rPr>
              <a:t>মূল্যায়ন</a:t>
            </a:r>
            <a:endParaRPr lang="en-US" sz="8800" dirty="0">
              <a:solidFill>
                <a:srgbClr val="002060"/>
              </a:solidFill>
              <a:latin typeface="NikoshBAN" panose="02000000000000000000" pitchFamily="2" charset="0"/>
              <a:cs typeface="NikoshBAN" panose="02000000000000000000" pitchFamily="2" charset="0"/>
            </a:endParaRPr>
          </a:p>
          <a:p>
            <a:endParaRPr lang="en-US" dirty="0"/>
          </a:p>
        </p:txBody>
      </p:sp>
    </p:spTree>
    <p:extLst>
      <p:ext uri="{BB962C8B-B14F-4D97-AF65-F5344CB8AC3E}">
        <p14:creationId xmlns:p14="http://schemas.microsoft.com/office/powerpoint/2010/main" val="208146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3390315" y="196947"/>
            <a:ext cx="5908429" cy="1700909"/>
          </a:xfrm>
          <a:prstGeom prst="rect">
            <a:avLst/>
          </a:prstGeom>
          <a:noFill/>
        </p:spPr>
        <p:txBody>
          <a:bodyPr wrap="square" rtlCol="0">
            <a:spAutoFit/>
          </a:bodyPr>
          <a:lstStyle/>
          <a:p>
            <a:pPr algn="just"/>
            <a:r>
              <a:rPr lang="en-US" sz="11500" dirty="0" smtClean="0">
                <a:solidFill>
                  <a:srgbClr val="00B050"/>
                </a:solidFill>
                <a:latin typeface="NikoshBAN" panose="02000000000000000000" pitchFamily="2" charset="0"/>
                <a:cs typeface="NikoshBAN" panose="02000000000000000000" pitchFamily="2" charset="0"/>
              </a:rPr>
              <a:t>   </a:t>
            </a:r>
            <a:r>
              <a:rPr lang="en-US" sz="11500" dirty="0" err="1" smtClean="0">
                <a:solidFill>
                  <a:srgbClr val="00B050"/>
                </a:solidFill>
                <a:latin typeface="NikoshBAN" panose="02000000000000000000" pitchFamily="2" charset="0"/>
                <a:cs typeface="NikoshBAN" panose="02000000000000000000" pitchFamily="2" charset="0"/>
              </a:rPr>
              <a:t>ধন্যবাদ</a:t>
            </a:r>
            <a:endParaRPr lang="en-US" sz="11500" dirty="0">
              <a:solidFill>
                <a:srgbClr val="00B050"/>
              </a:solidFill>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0315" y="2074669"/>
            <a:ext cx="5908430" cy="3931791"/>
          </a:xfrm>
          <a:prstGeom prst="rect">
            <a:avLst/>
          </a:prstGeom>
        </p:spPr>
      </p:pic>
      <p:sp>
        <p:nvSpPr>
          <p:cNvPr id="8" name="TextBox 7"/>
          <p:cNvSpPr txBox="1"/>
          <p:nvPr/>
        </p:nvSpPr>
        <p:spPr>
          <a:xfrm>
            <a:off x="590843" y="6288259"/>
            <a:ext cx="11338560" cy="461665"/>
          </a:xfrm>
          <a:prstGeom prst="rect">
            <a:avLst/>
          </a:prstGeom>
          <a:noFill/>
        </p:spPr>
        <p:txBody>
          <a:bodyPr wrap="square" rtlCol="0">
            <a:spAutoFit/>
          </a:bodyPr>
          <a:lstStyle/>
          <a:p>
            <a:pPr algn="ctr"/>
            <a:r>
              <a:rPr lang="en-US" sz="2400" dirty="0" err="1" smtClean="0"/>
              <a:t>কৃতজ্ঞতা</a:t>
            </a:r>
            <a:r>
              <a:rPr lang="en-US" sz="2400" dirty="0" smtClean="0"/>
              <a:t>:</a:t>
            </a:r>
            <a:r>
              <a:rPr lang="en-US" sz="2400" dirty="0" smtClean="0">
                <a:solidFill>
                  <a:srgbClr val="00B050"/>
                </a:solidFill>
              </a:rPr>
              <a:t> </a:t>
            </a:r>
            <a:r>
              <a:rPr lang="en-US" sz="2400" dirty="0" err="1" smtClean="0">
                <a:solidFill>
                  <a:srgbClr val="00B050"/>
                </a:solidFill>
              </a:rPr>
              <a:t>বিভিন্ন</a:t>
            </a:r>
            <a:r>
              <a:rPr lang="en-US" sz="2400" dirty="0" smtClean="0">
                <a:solidFill>
                  <a:srgbClr val="00B050"/>
                </a:solidFill>
              </a:rPr>
              <a:t> </a:t>
            </a:r>
            <a:r>
              <a:rPr lang="en-US" sz="2400" dirty="0" err="1" smtClean="0">
                <a:solidFill>
                  <a:srgbClr val="00B050"/>
                </a:solidFill>
              </a:rPr>
              <a:t>লেখক</a:t>
            </a:r>
            <a:r>
              <a:rPr lang="en-US" sz="2400" dirty="0" smtClean="0">
                <a:solidFill>
                  <a:srgbClr val="00B050"/>
                </a:solidFill>
              </a:rPr>
              <a:t> </a:t>
            </a:r>
            <a:r>
              <a:rPr lang="en-US" sz="2400" dirty="0" err="1" smtClean="0">
                <a:solidFill>
                  <a:srgbClr val="00B050"/>
                </a:solidFill>
              </a:rPr>
              <a:t>যাদের</a:t>
            </a:r>
            <a:r>
              <a:rPr lang="en-US" sz="2400" dirty="0" smtClean="0">
                <a:solidFill>
                  <a:schemeClr val="accent6">
                    <a:lumMod val="50000"/>
                  </a:schemeClr>
                </a:solidFill>
              </a:rPr>
              <a:t> </a:t>
            </a:r>
            <a:r>
              <a:rPr lang="en-US" sz="2400" dirty="0" err="1" smtClean="0">
                <a:solidFill>
                  <a:srgbClr val="00B050"/>
                </a:solidFill>
              </a:rPr>
              <a:t>বইথেকে</a:t>
            </a:r>
            <a:r>
              <a:rPr lang="en-US" sz="2400" dirty="0" smtClean="0">
                <a:solidFill>
                  <a:srgbClr val="00B050"/>
                </a:solidFill>
              </a:rPr>
              <a:t> </a:t>
            </a:r>
            <a:r>
              <a:rPr lang="en-US" sz="2400" dirty="0" err="1" smtClean="0">
                <a:solidFill>
                  <a:srgbClr val="00B050"/>
                </a:solidFill>
              </a:rPr>
              <a:t>তথ্য</a:t>
            </a:r>
            <a:r>
              <a:rPr lang="en-US" sz="2400" dirty="0" smtClean="0">
                <a:solidFill>
                  <a:srgbClr val="00B050"/>
                </a:solidFill>
              </a:rPr>
              <a:t> </a:t>
            </a:r>
            <a:r>
              <a:rPr lang="en-US" sz="2400" dirty="0" err="1" smtClean="0">
                <a:solidFill>
                  <a:srgbClr val="FF0000"/>
                </a:solidFill>
              </a:rPr>
              <a:t>নেয়া</a:t>
            </a:r>
            <a:r>
              <a:rPr lang="en-US" sz="2400" dirty="0" smtClean="0">
                <a:solidFill>
                  <a:srgbClr val="FF0000"/>
                </a:solidFill>
              </a:rPr>
              <a:t> </a:t>
            </a:r>
            <a:r>
              <a:rPr lang="en-US" sz="2400" dirty="0" err="1" smtClean="0">
                <a:solidFill>
                  <a:srgbClr val="FF0000"/>
                </a:solidFill>
              </a:rPr>
              <a:t>হয়েছে</a:t>
            </a:r>
            <a:r>
              <a:rPr lang="en-US" sz="2400" dirty="0" smtClean="0">
                <a:solidFill>
                  <a:srgbClr val="FF0000"/>
                </a:solidFill>
              </a:rPr>
              <a:t> </a:t>
            </a:r>
            <a:r>
              <a:rPr lang="en-US" sz="2400" dirty="0" err="1" smtClean="0">
                <a:solidFill>
                  <a:srgbClr val="FF0000"/>
                </a:solidFill>
              </a:rPr>
              <a:t>এবং</a:t>
            </a:r>
            <a:r>
              <a:rPr lang="en-US" sz="2400" dirty="0" smtClean="0">
                <a:solidFill>
                  <a:srgbClr val="FF0000"/>
                </a:solidFill>
              </a:rPr>
              <a:t> </a:t>
            </a:r>
            <a:r>
              <a:rPr lang="en-US" sz="2400" dirty="0" err="1" smtClean="0">
                <a:solidFill>
                  <a:srgbClr val="FF0000"/>
                </a:solidFill>
              </a:rPr>
              <a:t>ইন্টারনেট</a:t>
            </a:r>
            <a:r>
              <a:rPr lang="en-US" sz="2400" dirty="0" smtClean="0">
                <a:solidFill>
                  <a:srgbClr val="FF0000"/>
                </a:solidFill>
              </a:rPr>
              <a:t> </a:t>
            </a:r>
            <a:r>
              <a:rPr lang="en-US" sz="2400" dirty="0" err="1" smtClean="0">
                <a:solidFill>
                  <a:srgbClr val="00B050"/>
                </a:solidFill>
              </a:rPr>
              <a:t>থেকে</a:t>
            </a:r>
            <a:r>
              <a:rPr lang="en-US" sz="2400" dirty="0" smtClean="0">
                <a:solidFill>
                  <a:srgbClr val="00B050"/>
                </a:solidFill>
              </a:rPr>
              <a:t> </a:t>
            </a:r>
            <a:r>
              <a:rPr lang="en-US" sz="2400" dirty="0" err="1" smtClean="0">
                <a:solidFill>
                  <a:srgbClr val="00B050"/>
                </a:solidFill>
              </a:rPr>
              <a:t>যাদের</a:t>
            </a:r>
            <a:r>
              <a:rPr lang="en-US" sz="2400" dirty="0" smtClean="0">
                <a:solidFill>
                  <a:srgbClr val="00B050"/>
                </a:solidFill>
              </a:rPr>
              <a:t> </a:t>
            </a:r>
            <a:r>
              <a:rPr lang="en-US" sz="2400" dirty="0" err="1" smtClean="0">
                <a:solidFill>
                  <a:srgbClr val="00B050"/>
                </a:solidFill>
              </a:rPr>
              <a:t>ছবি</a:t>
            </a:r>
            <a:r>
              <a:rPr lang="en-US" sz="2400" dirty="0" smtClean="0">
                <a:solidFill>
                  <a:srgbClr val="00B050"/>
                </a:solidFill>
              </a:rPr>
              <a:t> </a:t>
            </a:r>
            <a:r>
              <a:rPr lang="en-US" sz="2400" dirty="0" err="1" smtClean="0">
                <a:solidFill>
                  <a:srgbClr val="00B050"/>
                </a:solidFill>
              </a:rPr>
              <a:t>ব্যবহার</a:t>
            </a:r>
            <a:r>
              <a:rPr lang="en-US" sz="2400" dirty="0" smtClean="0">
                <a:solidFill>
                  <a:srgbClr val="00B050"/>
                </a:solidFill>
              </a:rPr>
              <a:t> </a:t>
            </a:r>
            <a:r>
              <a:rPr lang="en-US" sz="2400" dirty="0" err="1" smtClean="0">
                <a:solidFill>
                  <a:srgbClr val="00B050"/>
                </a:solidFill>
              </a:rPr>
              <a:t>করা</a:t>
            </a:r>
            <a:r>
              <a:rPr lang="en-US" sz="2400" dirty="0" smtClean="0">
                <a:solidFill>
                  <a:srgbClr val="00B050"/>
                </a:solidFill>
              </a:rPr>
              <a:t> </a:t>
            </a:r>
            <a:r>
              <a:rPr lang="en-US" sz="2400" dirty="0" err="1" smtClean="0">
                <a:solidFill>
                  <a:srgbClr val="00B050"/>
                </a:solidFill>
              </a:rPr>
              <a:t>হয়েছে</a:t>
            </a:r>
            <a:r>
              <a:rPr lang="en-US" sz="2400" dirty="0" smtClean="0">
                <a:solidFill>
                  <a:srgbClr val="00B050"/>
                </a:solidFill>
              </a:rPr>
              <a:t>।</a:t>
            </a:r>
            <a:endParaRPr lang="en-US" sz="2400" dirty="0">
              <a:solidFill>
                <a:srgbClr val="00B050"/>
              </a:solidFill>
            </a:endParaRPr>
          </a:p>
        </p:txBody>
      </p:sp>
    </p:spTree>
    <p:extLst>
      <p:ext uri="{BB962C8B-B14F-4D97-AF65-F5344CB8AC3E}">
        <p14:creationId xmlns:p14="http://schemas.microsoft.com/office/powerpoint/2010/main" val="175890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996224" y="1825625"/>
            <a:ext cx="358783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7" name="TextBox 6"/>
          <p:cNvSpPr txBox="1"/>
          <p:nvPr/>
        </p:nvSpPr>
        <p:spPr>
          <a:xfrm>
            <a:off x="919806" y="3624072"/>
            <a:ext cx="4773846" cy="273921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4000" dirty="0" err="1" smtClean="0">
                <a:solidFill>
                  <a:schemeClr val="tx1"/>
                </a:solidFill>
                <a:latin typeface="NikoshBAN" pitchFamily="2" charset="0"/>
                <a:cs typeface="NikoshBAN" pitchFamily="2" charset="0"/>
              </a:rPr>
              <a:t>মোহাম্মদ</a:t>
            </a:r>
            <a:r>
              <a:rPr lang="en-US" sz="4000" dirty="0" smtClean="0">
                <a:solidFill>
                  <a:schemeClr val="tx1"/>
                </a:solidFill>
                <a:latin typeface="NikoshBAN" pitchFamily="2" charset="0"/>
                <a:cs typeface="NikoshBAN" pitchFamily="2" charset="0"/>
              </a:rPr>
              <a:t> </a:t>
            </a:r>
            <a:r>
              <a:rPr lang="en-US" sz="4000" dirty="0" err="1" smtClean="0">
                <a:solidFill>
                  <a:schemeClr val="tx1"/>
                </a:solidFill>
                <a:latin typeface="NikoshBAN" pitchFamily="2" charset="0"/>
                <a:cs typeface="NikoshBAN" pitchFamily="2" charset="0"/>
              </a:rPr>
              <a:t>মাহবুবুল</a:t>
            </a:r>
            <a:r>
              <a:rPr lang="en-US" sz="4000" dirty="0" smtClean="0">
                <a:solidFill>
                  <a:schemeClr val="tx1"/>
                </a:solidFill>
                <a:latin typeface="NikoshBAN" pitchFamily="2" charset="0"/>
                <a:cs typeface="NikoshBAN" pitchFamily="2" charset="0"/>
              </a:rPr>
              <a:t> </a:t>
            </a:r>
            <a:r>
              <a:rPr lang="en-US" sz="4000" dirty="0" err="1" smtClean="0">
                <a:solidFill>
                  <a:schemeClr val="tx1"/>
                </a:solidFill>
                <a:latin typeface="NikoshBAN" pitchFamily="2" charset="0"/>
                <a:cs typeface="NikoshBAN" pitchFamily="2" charset="0"/>
              </a:rPr>
              <a:t>আলম</a:t>
            </a:r>
            <a:endParaRPr lang="en-US" sz="4000" dirty="0" smtClean="0">
              <a:solidFill>
                <a:schemeClr val="tx1"/>
              </a:solidFill>
              <a:latin typeface="NikoshBAN" pitchFamily="2" charset="0"/>
              <a:cs typeface="NikoshBAN" pitchFamily="2" charset="0"/>
            </a:endParaRPr>
          </a:p>
          <a:p>
            <a:pPr algn="ctr"/>
            <a:r>
              <a:rPr lang="en-US" sz="2800" dirty="0" err="1" smtClean="0">
                <a:solidFill>
                  <a:schemeClr val="tx1"/>
                </a:solidFill>
                <a:latin typeface="NikoshBAN" pitchFamily="2" charset="0"/>
                <a:cs typeface="NikoshBAN" pitchFamily="2" charset="0"/>
              </a:rPr>
              <a:t>প্রভাষক</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আইসিটি</a:t>
            </a:r>
            <a:r>
              <a:rPr lang="en-US" sz="2800" dirty="0" smtClean="0">
                <a:solidFill>
                  <a:schemeClr val="tx1"/>
                </a:solidFill>
                <a:latin typeface="NikoshBAN" pitchFamily="2" charset="0"/>
                <a:cs typeface="NikoshBAN" pitchFamily="2" charset="0"/>
              </a:rPr>
              <a:t>)</a:t>
            </a:r>
          </a:p>
          <a:p>
            <a:pPr algn="ctr"/>
            <a:r>
              <a:rPr lang="en-US" sz="4000" dirty="0" err="1" smtClean="0">
                <a:solidFill>
                  <a:schemeClr val="tx1"/>
                </a:solidFill>
                <a:latin typeface="NikoshBAN" pitchFamily="2" charset="0"/>
                <a:cs typeface="NikoshBAN" pitchFamily="2" charset="0"/>
              </a:rPr>
              <a:t>দুর্গাপুর</a:t>
            </a:r>
            <a:r>
              <a:rPr lang="en-US" sz="4000" dirty="0" smtClean="0">
                <a:solidFill>
                  <a:schemeClr val="tx1"/>
                </a:solidFill>
                <a:latin typeface="NikoshBAN" pitchFamily="2" charset="0"/>
                <a:cs typeface="NikoshBAN" pitchFamily="2" charset="0"/>
              </a:rPr>
              <a:t> </a:t>
            </a:r>
            <a:r>
              <a:rPr lang="en-US" sz="4000" dirty="0" err="1" smtClean="0">
                <a:solidFill>
                  <a:schemeClr val="tx1"/>
                </a:solidFill>
                <a:latin typeface="NikoshBAN" pitchFamily="2" charset="0"/>
                <a:cs typeface="NikoshBAN" pitchFamily="2" charset="0"/>
              </a:rPr>
              <a:t>মহিলা</a:t>
            </a:r>
            <a:r>
              <a:rPr lang="en-US" sz="4000" dirty="0" smtClean="0">
                <a:solidFill>
                  <a:schemeClr val="tx1"/>
                </a:solidFill>
                <a:latin typeface="NikoshBAN" pitchFamily="2" charset="0"/>
                <a:cs typeface="NikoshBAN" pitchFamily="2" charset="0"/>
              </a:rPr>
              <a:t> </a:t>
            </a:r>
            <a:r>
              <a:rPr lang="en-US" sz="4000" dirty="0" err="1" smtClean="0">
                <a:solidFill>
                  <a:schemeClr val="tx1"/>
                </a:solidFill>
                <a:latin typeface="NikoshBAN" pitchFamily="2" charset="0"/>
                <a:cs typeface="NikoshBAN" pitchFamily="2" charset="0"/>
              </a:rPr>
              <a:t>ডিগ্রী</a:t>
            </a:r>
            <a:r>
              <a:rPr lang="en-US" sz="4000" dirty="0" smtClean="0">
                <a:solidFill>
                  <a:schemeClr val="tx1"/>
                </a:solidFill>
                <a:latin typeface="NikoshBAN" pitchFamily="2" charset="0"/>
                <a:cs typeface="NikoshBAN" pitchFamily="2" charset="0"/>
              </a:rPr>
              <a:t> </a:t>
            </a:r>
            <a:r>
              <a:rPr lang="en-US" sz="4000" dirty="0" err="1" smtClean="0">
                <a:solidFill>
                  <a:schemeClr val="tx1"/>
                </a:solidFill>
                <a:latin typeface="NikoshBAN" pitchFamily="2" charset="0"/>
                <a:cs typeface="NikoshBAN" pitchFamily="2" charset="0"/>
              </a:rPr>
              <a:t>কলেজ</a:t>
            </a:r>
            <a:endParaRPr lang="en-US" sz="4000" dirty="0" smtClean="0">
              <a:solidFill>
                <a:schemeClr val="tx1"/>
              </a:solidFill>
              <a:latin typeface="NikoshBAN" pitchFamily="2" charset="0"/>
              <a:cs typeface="NikoshBAN" pitchFamily="2" charset="0"/>
            </a:endParaRPr>
          </a:p>
          <a:p>
            <a:pPr algn="ctr"/>
            <a:r>
              <a:rPr lang="en-US" sz="2800" dirty="0" err="1" smtClean="0">
                <a:solidFill>
                  <a:schemeClr val="tx1"/>
                </a:solidFill>
                <a:latin typeface="NikoshBAN" pitchFamily="2" charset="0"/>
                <a:cs typeface="NikoshBAN" pitchFamily="2" charset="0"/>
              </a:rPr>
              <a:t>দুর্গাপুর</a:t>
            </a:r>
            <a:r>
              <a:rPr lang="en-US" sz="2800" dirty="0" smtClean="0">
                <a:solidFill>
                  <a:schemeClr val="tx1"/>
                </a:solidFill>
                <a:latin typeface="NikoshBAN" pitchFamily="2" charset="0"/>
                <a:cs typeface="NikoshBAN" pitchFamily="2" charset="0"/>
              </a:rPr>
              <a:t>, </a:t>
            </a:r>
            <a:r>
              <a:rPr lang="en-US" sz="2800" dirty="0" err="1" smtClean="0">
                <a:solidFill>
                  <a:schemeClr val="tx1"/>
                </a:solidFill>
                <a:latin typeface="NikoshBAN" pitchFamily="2" charset="0"/>
                <a:cs typeface="NikoshBAN" pitchFamily="2" charset="0"/>
              </a:rPr>
              <a:t>নেত্রকোণা</a:t>
            </a:r>
            <a:r>
              <a:rPr lang="en-US" sz="2800" dirty="0" smtClean="0">
                <a:solidFill>
                  <a:schemeClr val="tx1"/>
                </a:solidFill>
                <a:latin typeface="NikoshBAN" pitchFamily="2" charset="0"/>
                <a:cs typeface="NikoshBAN" pitchFamily="2" charset="0"/>
              </a:rPr>
              <a:t>।</a:t>
            </a:r>
          </a:p>
          <a:p>
            <a:pPr algn="ctr"/>
            <a:r>
              <a:rPr lang="en-US" dirty="0" smtClean="0">
                <a:solidFill>
                  <a:schemeClr val="tx1"/>
                </a:solidFill>
                <a:latin typeface="NikoshBAN" pitchFamily="2" charset="0"/>
                <a:cs typeface="NikoshBAN" pitchFamily="2" charset="0"/>
              </a:rPr>
              <a:t>ই-</a:t>
            </a:r>
            <a:r>
              <a:rPr lang="en-US" dirty="0" err="1" smtClean="0">
                <a:solidFill>
                  <a:schemeClr val="tx1"/>
                </a:solidFill>
                <a:latin typeface="NikoshBAN" pitchFamily="2" charset="0"/>
                <a:cs typeface="NikoshBAN" pitchFamily="2" charset="0"/>
              </a:rPr>
              <a:t>মেইল</a:t>
            </a:r>
            <a:r>
              <a:rPr lang="en-US" dirty="0" smtClean="0">
                <a:solidFill>
                  <a:schemeClr val="tx1"/>
                </a:solidFill>
                <a:latin typeface="NikoshBAN" pitchFamily="2" charset="0"/>
                <a:cs typeface="NikoshBAN" pitchFamily="2" charset="0"/>
              </a:rPr>
              <a:t>: </a:t>
            </a:r>
            <a:r>
              <a:rPr lang="en-US" dirty="0" smtClean="0">
                <a:solidFill>
                  <a:schemeClr val="tx1"/>
                </a:solidFill>
                <a:latin typeface="NikoshBAN" pitchFamily="2" charset="0"/>
                <a:cs typeface="NikoshBAN" pitchFamily="2" charset="0"/>
                <a:hlinkClick r:id="rId2"/>
              </a:rPr>
              <a:t>alam.dmdc@gmail.com</a:t>
            </a:r>
            <a:endParaRPr lang="en-US" dirty="0" smtClean="0">
              <a:solidFill>
                <a:schemeClr val="tx1"/>
              </a:solidFill>
              <a:latin typeface="NikoshBAN" pitchFamily="2" charset="0"/>
              <a:cs typeface="NikoshBAN" pitchFamily="2" charset="0"/>
            </a:endParaRPr>
          </a:p>
          <a:p>
            <a:pPr algn="ctr"/>
            <a:r>
              <a:rPr lang="en-US" dirty="0" err="1" smtClean="0">
                <a:solidFill>
                  <a:schemeClr val="tx1"/>
                </a:solidFill>
                <a:latin typeface="NikoshBAN" pitchFamily="2" charset="0"/>
                <a:cs typeface="NikoshBAN" pitchFamily="2" charset="0"/>
              </a:rPr>
              <a:t>মোবাইল</a:t>
            </a:r>
            <a:r>
              <a:rPr lang="en-US" dirty="0" smtClean="0">
                <a:solidFill>
                  <a:schemeClr val="tx1"/>
                </a:solidFill>
                <a:latin typeface="NikoshBAN" pitchFamily="2" charset="0"/>
                <a:cs typeface="NikoshBAN" pitchFamily="2" charset="0"/>
              </a:rPr>
              <a:t>: 01৬১৮১৮৬৬৬০</a:t>
            </a:r>
          </a:p>
        </p:txBody>
      </p:sp>
      <p:sp>
        <p:nvSpPr>
          <p:cNvPr id="9" name="TextBox 8"/>
          <p:cNvSpPr txBox="1"/>
          <p:nvPr/>
        </p:nvSpPr>
        <p:spPr>
          <a:xfrm>
            <a:off x="6455652" y="3624072"/>
            <a:ext cx="4981382" cy="2831544"/>
          </a:xfrm>
          <a:prstGeom prst="rect">
            <a:avLst/>
          </a:prstGeom>
          <a:noFill/>
        </p:spPr>
        <p:txBody>
          <a:bodyPr wrap="square" rtlCol="0">
            <a:spAutoFit/>
          </a:bodyPr>
          <a:lstStyle/>
          <a:p>
            <a:pPr algn="ctr"/>
            <a:r>
              <a:rPr lang="bn-BD" sz="4000" dirty="0">
                <a:latin typeface="NikoshBAN" pitchFamily="2" charset="0"/>
                <a:cs typeface="NikoshBAN" pitchFamily="2" charset="0"/>
              </a:rPr>
              <a:t>তথ্য ও যোগাযোগ প্রযুক্তি</a:t>
            </a:r>
            <a:endParaRPr lang="en-US" sz="4000" dirty="0">
              <a:latin typeface="NikoshBAN" pitchFamily="2" charset="0"/>
              <a:cs typeface="NikoshBAN" pitchFamily="2" charset="0"/>
            </a:endParaRPr>
          </a:p>
          <a:p>
            <a:pPr algn="ctr"/>
            <a:r>
              <a:rPr lang="en-US" sz="4000" dirty="0" err="1">
                <a:latin typeface="NikoshBAN" pitchFamily="2" charset="0"/>
                <a:cs typeface="NikoshBAN" pitchFamily="2" charset="0"/>
              </a:rPr>
              <a:t>একাদশ</a:t>
            </a:r>
            <a:r>
              <a:rPr lang="bn-BD" sz="4000" dirty="0">
                <a:latin typeface="NikoshBAN" pitchFamily="2" charset="0"/>
                <a:cs typeface="NikoshBAN" pitchFamily="2" charset="0"/>
              </a:rPr>
              <a:t>  </a:t>
            </a:r>
            <a:r>
              <a:rPr lang="bn-BD" sz="4000" dirty="0" smtClean="0">
                <a:latin typeface="NikoshBAN" pitchFamily="2" charset="0"/>
                <a:cs typeface="NikoshBAN" pitchFamily="2" charset="0"/>
              </a:rPr>
              <a:t>শ্রেণি</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প্রথম</a:t>
            </a:r>
            <a:r>
              <a:rPr lang="bn-BD" sz="4000" dirty="0" smtClean="0">
                <a:latin typeface="NikoshBAN" pitchFamily="2" charset="0"/>
                <a:cs typeface="NikoshBAN" pitchFamily="2" charset="0"/>
              </a:rPr>
              <a:t> </a:t>
            </a:r>
            <a:r>
              <a:rPr lang="bn-BD" sz="4000" dirty="0">
                <a:latin typeface="NikoshBAN" pitchFamily="2" charset="0"/>
                <a:cs typeface="NikoshBAN" pitchFamily="2" charset="0"/>
              </a:rPr>
              <a:t>অধ্যায় </a:t>
            </a:r>
            <a:endParaRPr lang="en-US" sz="4000" dirty="0">
              <a:latin typeface="NikoshBAN" pitchFamily="2" charset="0"/>
              <a:cs typeface="NikoshBAN" pitchFamily="2" charset="0"/>
            </a:endParaRPr>
          </a:p>
          <a:p>
            <a:pPr algn="ctr"/>
            <a:r>
              <a:rPr lang="bn-BD" sz="4000" dirty="0">
                <a:latin typeface="NikoshBAN" pitchFamily="2" charset="0"/>
                <a:cs typeface="NikoshBAN" pitchFamily="2" charset="0"/>
              </a:rPr>
              <a:t>সময়ঃ ৫০ মিনিট </a:t>
            </a:r>
            <a:endParaRPr lang="en-US" sz="4000" dirty="0">
              <a:latin typeface="NikoshBAN" pitchFamily="2" charset="0"/>
              <a:cs typeface="NikoshBAN" pitchFamily="2" charset="0"/>
            </a:endParaRPr>
          </a:p>
          <a:p>
            <a:pPr algn="ctr"/>
            <a:r>
              <a:rPr lang="bn-BD" sz="4000" dirty="0">
                <a:latin typeface="NikoshBAN" pitchFamily="2" charset="0"/>
                <a:cs typeface="NikoshBAN" pitchFamily="2" charset="0"/>
              </a:rPr>
              <a:t> </a:t>
            </a:r>
            <a:r>
              <a:rPr lang="en-US" sz="4000" dirty="0" err="1">
                <a:latin typeface="NikoshBAN" panose="02000000000000000000" pitchFamily="2" charset="0"/>
                <a:cs typeface="NikoshBAN" panose="02000000000000000000" pitchFamily="2" charset="0"/>
              </a:rPr>
              <a:t>তারিখ</a:t>
            </a:r>
            <a:r>
              <a:rPr lang="en-US" sz="4000" dirty="0">
                <a:latin typeface="NikoshBAN" panose="02000000000000000000" pitchFamily="2" charset="0"/>
                <a:cs typeface="NikoshBAN" panose="02000000000000000000" pitchFamily="2" charset="0"/>
              </a:rPr>
              <a:t>: ১১-১২-২০১৯খ্রি.</a:t>
            </a:r>
          </a:p>
          <a:p>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19446" y="211015"/>
            <a:ext cx="2605845" cy="2932059"/>
          </a:xfrm>
          <a:prstGeom prst="rect">
            <a:avLst/>
          </a:prstGeom>
        </p:spPr>
      </p:pic>
    </p:spTree>
    <p:extLst>
      <p:ext uri="{BB962C8B-B14F-4D97-AF65-F5344CB8AC3E}">
        <p14:creationId xmlns:p14="http://schemas.microsoft.com/office/powerpoint/2010/main" val="340240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7"/>
                                        </p:tgtEl>
                                        <p:attrNameLst>
                                          <p:attrName>fillcolor</p:attrName>
                                        </p:attrNameLst>
                                      </p:cBhvr>
                                      <p:to>
                                        <a:schemeClr val="accent2"/>
                                      </p:to>
                                    </p:animClr>
                                    <p:set>
                                      <p:cBhvr>
                                        <p:cTn id="7" dur="2000" fill="hold"/>
                                        <p:tgtEl>
                                          <p:spTgt spid="7"/>
                                        </p:tgtEl>
                                        <p:attrNameLst>
                                          <p:attrName>fill.type</p:attrName>
                                        </p:attrNameLst>
                                      </p:cBhvr>
                                      <p:to>
                                        <p:strVal val="solid"/>
                                      </p:to>
                                    </p:set>
                                    <p:set>
                                      <p:cBhvr>
                                        <p:cTn id="8" dur="2000" fill="hold"/>
                                        <p:tgtEl>
                                          <p:spTgt spid="7"/>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ircle(in)">
                                      <p:cBhvr>
                                        <p:cTn id="13" dur="2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mph" presetSubtype="2" fill="hold" grpId="0" nodeType="clickEffect">
                                  <p:stCondLst>
                                    <p:cond delay="0"/>
                                  </p:stCondLst>
                                  <p:childTnLst>
                                    <p:animClr clrSpc="rgb" dir="cw">
                                      <p:cBhvr>
                                        <p:cTn id="17" dur="2000" fill="hold"/>
                                        <p:tgtEl>
                                          <p:spTgt spid="9"/>
                                        </p:tgtEl>
                                        <p:attrNameLst>
                                          <p:attrName>fillcolor</p:attrName>
                                        </p:attrNameLst>
                                      </p:cBhvr>
                                      <p:to>
                                        <a:schemeClr val="accent2"/>
                                      </p:to>
                                    </p:animClr>
                                    <p:set>
                                      <p:cBhvr>
                                        <p:cTn id="18" dur="2000" fill="hold"/>
                                        <p:tgtEl>
                                          <p:spTgt spid="9"/>
                                        </p:tgtEl>
                                        <p:attrNameLst>
                                          <p:attrName>fill.type</p:attrName>
                                        </p:attrNameLst>
                                      </p:cBhvr>
                                      <p:to>
                                        <p:strVal val="solid"/>
                                      </p:to>
                                    </p:set>
                                    <p:set>
                                      <p:cBhvr>
                                        <p:cTn id="19" dur="2000" fill="hold"/>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81270" y="1739522"/>
            <a:ext cx="2232889" cy="3599964"/>
          </a:xfrm>
        </p:spPr>
      </p:pic>
      <p:sp>
        <p:nvSpPr>
          <p:cNvPr id="4" name="Rectangle 3"/>
          <p:cNvSpPr/>
          <p:nvPr/>
        </p:nvSpPr>
        <p:spPr>
          <a:xfrm>
            <a:off x="3937979" y="156402"/>
            <a:ext cx="3868367" cy="646331"/>
          </a:xfrm>
          <a:prstGeom prst="rect">
            <a:avLst/>
          </a:prstGeom>
        </p:spPr>
        <p:txBody>
          <a:bodyPr wrap="none">
            <a:spAutoFit/>
          </a:bodyPr>
          <a:lstStyle/>
          <a:p>
            <a:pPr algn="ctr"/>
            <a:r>
              <a:rPr lang="en-US" sz="3600" b="1" dirty="0" err="1" smtClean="0">
                <a:solidFill>
                  <a:srgbClr val="002060"/>
                </a:solidFill>
                <a:latin typeface="NikoshBAN" panose="02000000000000000000" pitchFamily="2" charset="0"/>
                <a:cs typeface="NikoshBAN" panose="02000000000000000000" pitchFamily="2" charset="0"/>
              </a:rPr>
              <a:t>নিচের</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ছবি</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গুলো</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লক্ষ্য</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কর</a:t>
            </a:r>
            <a:endParaRPr lang="en-US" sz="3600" dirty="0">
              <a:solidFill>
                <a:srgbClr val="002060"/>
              </a:solidFill>
            </a:endParaRPr>
          </a:p>
        </p:txBody>
      </p:sp>
      <p:sp>
        <p:nvSpPr>
          <p:cNvPr id="5" name="Rectangle 4"/>
          <p:cNvSpPr/>
          <p:nvPr/>
        </p:nvSpPr>
        <p:spPr>
          <a:xfrm>
            <a:off x="3937979" y="5381412"/>
            <a:ext cx="4387741" cy="646331"/>
          </a:xfrm>
          <a:prstGeom prst="rect">
            <a:avLst/>
          </a:prstGeom>
        </p:spPr>
        <p:txBody>
          <a:bodyPr wrap="none">
            <a:spAutoFit/>
          </a:bodyPr>
          <a:lstStyle/>
          <a:p>
            <a:pPr algn="ct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ছবিতে</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কি</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দেখানো</a:t>
            </a:r>
            <a:r>
              <a:rPr lang="en-US" sz="3600" b="1" dirty="0" smtClean="0">
                <a:solidFill>
                  <a:srgbClr val="002060"/>
                </a:solidFill>
                <a:latin typeface="NikoshBAN" panose="02000000000000000000" pitchFamily="2" charset="0"/>
                <a:cs typeface="NikoshBAN" panose="02000000000000000000" pitchFamily="2" charset="0"/>
              </a:rPr>
              <a:t> </a:t>
            </a:r>
            <a:r>
              <a:rPr lang="en-US" sz="3600" b="1" dirty="0" err="1" smtClean="0">
                <a:solidFill>
                  <a:srgbClr val="002060"/>
                </a:solidFill>
                <a:latin typeface="NikoshBAN" panose="02000000000000000000" pitchFamily="2" charset="0"/>
                <a:cs typeface="NikoshBAN" panose="02000000000000000000" pitchFamily="2" charset="0"/>
              </a:rPr>
              <a:t>হয়েছে</a:t>
            </a:r>
            <a:r>
              <a:rPr lang="en-US" sz="3600" b="1" dirty="0">
                <a:solidFill>
                  <a:srgbClr val="002060"/>
                </a:solidFill>
                <a:latin typeface="NikoshBAN" panose="02000000000000000000" pitchFamily="2" charset="0"/>
                <a:cs typeface="NikoshBAN" panose="02000000000000000000" pitchFamily="2" charset="0"/>
              </a:rPr>
              <a:t>?</a:t>
            </a:r>
            <a:endParaRPr lang="en-US" sz="3600" dirty="0">
              <a:solidFill>
                <a:srgbClr val="002060"/>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6830" y="1739522"/>
            <a:ext cx="2394815" cy="3193086"/>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25597" y="1739522"/>
            <a:ext cx="5343525" cy="3314700"/>
          </a:xfrm>
          <a:prstGeom prst="rect">
            <a:avLst/>
          </a:prstGeom>
        </p:spPr>
      </p:pic>
    </p:spTree>
    <p:extLst>
      <p:ext uri="{BB962C8B-B14F-4D97-AF65-F5344CB8AC3E}">
        <p14:creationId xmlns:p14="http://schemas.microsoft.com/office/powerpoint/2010/main" val="3371556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155" y="2558832"/>
            <a:ext cx="6689959" cy="4285383"/>
          </a:xfrm>
          <a:prstGeom prst="rect">
            <a:avLst/>
          </a:prstGeom>
        </p:spPr>
      </p:pic>
      <p:sp>
        <p:nvSpPr>
          <p:cNvPr id="14" name="TextBox 13"/>
          <p:cNvSpPr txBox="1"/>
          <p:nvPr/>
        </p:nvSpPr>
        <p:spPr>
          <a:xfrm>
            <a:off x="3108960" y="1358503"/>
            <a:ext cx="6682153" cy="1200329"/>
          </a:xfrm>
          <a:prstGeom prst="rect">
            <a:avLst/>
          </a:prstGeom>
          <a:noFill/>
        </p:spPr>
        <p:txBody>
          <a:bodyPr wrap="square" rtlCol="0">
            <a:spAutoFit/>
          </a:bodyPr>
          <a:lstStyle/>
          <a:p>
            <a:pPr algn="ctr"/>
            <a:r>
              <a:rPr lang="en-US" sz="7200" dirty="0" err="1" smtClean="0">
                <a:solidFill>
                  <a:schemeClr val="accent5">
                    <a:lumMod val="50000"/>
                  </a:schemeClr>
                </a:solidFill>
                <a:latin typeface="NikoshBAN" panose="02000000000000000000" pitchFamily="2" charset="0"/>
                <a:cs typeface="NikoshBAN" panose="02000000000000000000" pitchFamily="2" charset="0"/>
              </a:rPr>
              <a:t>রোবটিক্স</a:t>
            </a:r>
            <a:r>
              <a:rPr lang="en-US" sz="7200" dirty="0" smtClean="0">
                <a:solidFill>
                  <a:schemeClr val="accent5">
                    <a:lumMod val="50000"/>
                  </a:schemeClr>
                </a:solidFill>
                <a:latin typeface="NikoshBAN" panose="02000000000000000000" pitchFamily="2" charset="0"/>
                <a:cs typeface="NikoshBAN" panose="02000000000000000000" pitchFamily="2" charset="0"/>
              </a:rPr>
              <a:t> </a:t>
            </a:r>
            <a:r>
              <a:rPr lang="en-US" sz="7200" dirty="0" smtClean="0">
                <a:solidFill>
                  <a:schemeClr val="accent5">
                    <a:lumMod val="50000"/>
                  </a:schemeClr>
                </a:solidFill>
              </a:rPr>
              <a:t>(Robotics)</a:t>
            </a:r>
            <a:endParaRPr lang="en-US" sz="7200" dirty="0">
              <a:solidFill>
                <a:schemeClr val="accent5">
                  <a:lumMod val="50000"/>
                </a:schemeClr>
              </a:solidFill>
            </a:endParaRPr>
          </a:p>
        </p:txBody>
      </p:sp>
      <p:sp>
        <p:nvSpPr>
          <p:cNvPr id="15" name="TextBox 14"/>
          <p:cNvSpPr txBox="1"/>
          <p:nvPr/>
        </p:nvSpPr>
        <p:spPr>
          <a:xfrm>
            <a:off x="4293777" y="152111"/>
            <a:ext cx="4304713" cy="1200329"/>
          </a:xfrm>
          <a:prstGeom prst="rect">
            <a:avLst/>
          </a:prstGeom>
          <a:noFill/>
        </p:spPr>
        <p:txBody>
          <a:bodyPr wrap="square" rtlCol="0">
            <a:spAutoFit/>
          </a:bodyPr>
          <a:lstStyle/>
          <a:p>
            <a:r>
              <a:rPr lang="en-US" sz="6000" dirty="0">
                <a:latin typeface="NikoshBAN" panose="02000000000000000000" pitchFamily="2" charset="0"/>
                <a:cs typeface="NikoshBAN" panose="02000000000000000000" pitchFamily="2" charset="0"/>
              </a:rPr>
              <a:t> </a:t>
            </a:r>
            <a:r>
              <a:rPr lang="en-US" sz="7200" dirty="0" err="1">
                <a:solidFill>
                  <a:srgbClr val="00B050"/>
                </a:solidFill>
                <a:latin typeface="NikoshBAN" panose="02000000000000000000" pitchFamily="2" charset="0"/>
                <a:cs typeface="NikoshBAN" panose="02000000000000000000" pitchFamily="2" charset="0"/>
              </a:rPr>
              <a:t>আজকের</a:t>
            </a:r>
            <a:r>
              <a:rPr lang="en-US" sz="7200" dirty="0">
                <a:solidFill>
                  <a:srgbClr val="00B050"/>
                </a:solidFill>
                <a:latin typeface="NikoshBAN" panose="02000000000000000000" pitchFamily="2" charset="0"/>
                <a:cs typeface="NikoshBAN" panose="02000000000000000000" pitchFamily="2" charset="0"/>
              </a:rPr>
              <a:t> </a:t>
            </a:r>
            <a:r>
              <a:rPr lang="en-US" sz="7200" dirty="0" err="1">
                <a:solidFill>
                  <a:srgbClr val="00B050"/>
                </a:solidFill>
                <a:latin typeface="NikoshBAN" panose="02000000000000000000" pitchFamily="2" charset="0"/>
                <a:cs typeface="NikoshBAN" panose="02000000000000000000" pitchFamily="2" charset="0"/>
              </a:rPr>
              <a:t>পাঠ</a:t>
            </a:r>
            <a:endParaRPr lang="en-US" sz="7200" dirty="0"/>
          </a:p>
        </p:txBody>
      </p:sp>
    </p:spTree>
    <p:extLst>
      <p:ext uri="{BB962C8B-B14F-4D97-AF65-F5344CB8AC3E}">
        <p14:creationId xmlns:p14="http://schemas.microsoft.com/office/powerpoint/2010/main" val="142636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111" y="2585280"/>
            <a:ext cx="9600028" cy="1747569"/>
          </a:xfrm>
        </p:spPr>
        <p:txBody>
          <a:bodyPr>
            <a:normAutofit fontScale="77500" lnSpcReduction="20000"/>
          </a:bodyPr>
          <a:lstStyle/>
          <a:p>
            <a:pPr marL="0" indent="0">
              <a:buNone/>
            </a:pPr>
            <a:r>
              <a:rPr lang="en-US" sz="5400" dirty="0">
                <a:latin typeface="NikoshBAN" panose="02000000000000000000" pitchFamily="2" charset="0"/>
                <a:cs typeface="NikoshBAN" panose="02000000000000000000" pitchFamily="2" charset="0"/>
              </a:rPr>
              <a:t>১। </a:t>
            </a:r>
            <a:r>
              <a:rPr lang="en-US" sz="5400" dirty="0" err="1" smtClean="0">
                <a:latin typeface="NikoshBAN" panose="02000000000000000000" pitchFamily="2" charset="0"/>
                <a:cs typeface="NikoshBAN" panose="02000000000000000000" pitchFamily="2" charset="0"/>
              </a:rPr>
              <a:t>রোবট</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কী</a:t>
            </a:r>
            <a:r>
              <a:rPr lang="en-US" sz="5400" dirty="0" smtClean="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বলতে</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পারবে</a:t>
            </a:r>
            <a:r>
              <a:rPr lang="en-US" sz="5400" dirty="0" smtClean="0">
                <a:latin typeface="NikoshBAN" panose="02000000000000000000" pitchFamily="2" charset="0"/>
                <a:cs typeface="NikoshBAN" panose="02000000000000000000" pitchFamily="2" charset="0"/>
              </a:rPr>
              <a:t>।</a:t>
            </a:r>
          </a:p>
          <a:p>
            <a:pPr marL="0" indent="0">
              <a:buNone/>
            </a:pPr>
            <a:r>
              <a:rPr lang="en-US" sz="5400" dirty="0" smtClean="0">
                <a:latin typeface="NikoshBAN" panose="02000000000000000000" pitchFamily="2" charset="0"/>
                <a:cs typeface="NikoshBAN" panose="02000000000000000000" pitchFamily="2" charset="0"/>
              </a:rPr>
              <a:t>2</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রোবট</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এর</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বিভিন্ন</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অংশ</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চিহ্নিত</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করতে</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পারবে</a:t>
            </a:r>
            <a:r>
              <a:rPr lang="en-US" sz="5400" dirty="0" smtClean="0">
                <a:latin typeface="NikoshBAN" panose="02000000000000000000" pitchFamily="2" charset="0"/>
                <a:cs typeface="NikoshBAN" panose="02000000000000000000" pitchFamily="2" charset="0"/>
              </a:rPr>
              <a:t>।</a:t>
            </a:r>
            <a:endParaRPr lang="en-US" sz="5400" dirty="0">
              <a:latin typeface="NikoshBAN" panose="02000000000000000000" pitchFamily="2" charset="0"/>
              <a:cs typeface="NikoshBAN" panose="02000000000000000000" pitchFamily="2" charset="0"/>
            </a:endParaRPr>
          </a:p>
          <a:p>
            <a:pPr marL="0" indent="0">
              <a:buNone/>
            </a:pPr>
            <a:r>
              <a:rPr lang="en-US" sz="5400" dirty="0">
                <a:latin typeface="NikoshBAN" panose="02000000000000000000" pitchFamily="2" charset="0"/>
                <a:cs typeface="NikoshBAN" panose="02000000000000000000" pitchFamily="2" charset="0"/>
              </a:rPr>
              <a:t>3</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রোবটের</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ব্যবহার</a:t>
            </a:r>
            <a:r>
              <a:rPr lang="en-US" sz="5400" dirty="0" smtClean="0">
                <a:latin typeface="NikoshBAN" panose="02000000000000000000" pitchFamily="2" charset="0"/>
                <a:cs typeface="NikoshBAN" panose="02000000000000000000" pitchFamily="2" charset="0"/>
              </a:rPr>
              <a:t> </a:t>
            </a:r>
            <a:r>
              <a:rPr lang="en-US" sz="5400" dirty="0" err="1" smtClean="0">
                <a:latin typeface="NikoshBAN" panose="02000000000000000000" pitchFamily="2" charset="0"/>
                <a:cs typeface="NikoshBAN" panose="02000000000000000000" pitchFamily="2" charset="0"/>
              </a:rPr>
              <a:t>গুলো</a:t>
            </a:r>
            <a:r>
              <a:rPr lang="en-US" sz="5400" dirty="0" smtClean="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ব্যাখ্যা</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করতে</a:t>
            </a:r>
            <a:r>
              <a:rPr lang="en-US" sz="5400" dirty="0">
                <a:latin typeface="NikoshBAN" panose="02000000000000000000" pitchFamily="2" charset="0"/>
                <a:cs typeface="NikoshBAN" panose="02000000000000000000" pitchFamily="2" charset="0"/>
              </a:rPr>
              <a:t> </a:t>
            </a:r>
            <a:r>
              <a:rPr lang="en-US" sz="5400" dirty="0" err="1">
                <a:latin typeface="NikoshBAN" panose="02000000000000000000" pitchFamily="2" charset="0"/>
                <a:cs typeface="NikoshBAN" panose="02000000000000000000" pitchFamily="2" charset="0"/>
              </a:rPr>
              <a:t>পারবে</a:t>
            </a:r>
            <a:r>
              <a:rPr lang="en-US" sz="5400" dirty="0">
                <a:latin typeface="NikoshBAN" panose="02000000000000000000" pitchFamily="2" charset="0"/>
                <a:cs typeface="NikoshBAN" panose="02000000000000000000" pitchFamily="2" charset="0"/>
              </a:rPr>
              <a:t>। </a:t>
            </a:r>
          </a:p>
          <a:p>
            <a:endParaRPr lang="en-US" dirty="0"/>
          </a:p>
        </p:txBody>
      </p:sp>
      <p:sp>
        <p:nvSpPr>
          <p:cNvPr id="4" name="Title 3"/>
          <p:cNvSpPr txBox="1">
            <a:spLocks noGrp="1"/>
          </p:cNvSpPr>
          <p:nvPr>
            <p:ph type="title"/>
          </p:nvPr>
        </p:nvSpPr>
        <p:spPr>
          <a:xfrm>
            <a:off x="838200" y="412353"/>
            <a:ext cx="10515600" cy="1231106"/>
          </a:xfrm>
          <a:prstGeom prst="rect">
            <a:avLst/>
          </a:prstGeom>
          <a:noFill/>
        </p:spPr>
        <p:txBody>
          <a:bodyPr wrap="square" rtlCol="0">
            <a:spAutoFit/>
          </a:bodyPr>
          <a:lstStyle/>
          <a:p>
            <a:pPr algn="ctr"/>
            <a:r>
              <a:rPr lang="en-US" sz="4400" dirty="0" smtClean="0">
                <a:latin typeface="NikoshBAN" panose="02000000000000000000" pitchFamily="2" charset="0"/>
                <a:cs typeface="NikoshBAN" panose="02000000000000000000" pitchFamily="2" charset="0"/>
              </a:rPr>
              <a:t>     </a:t>
            </a:r>
            <a:r>
              <a:rPr lang="en-US" sz="8000" b="1" u="sng" dirty="0" err="1" smtClean="0">
                <a:solidFill>
                  <a:srgbClr val="00B050"/>
                </a:solidFill>
                <a:latin typeface="NikoshBAN" panose="02000000000000000000" pitchFamily="2" charset="0"/>
                <a:cs typeface="NikoshBAN" panose="02000000000000000000" pitchFamily="2" charset="0"/>
              </a:rPr>
              <a:t>শিখনফল</a:t>
            </a:r>
            <a:endParaRPr lang="en-US" sz="8000" b="1" u="sng"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02107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2945" y="2250194"/>
            <a:ext cx="10515600" cy="2771970"/>
          </a:xfrm>
        </p:spPr>
        <p:txBody>
          <a:bodyPr>
            <a:normAutofit fontScale="90000"/>
          </a:bodyPr>
          <a:lstStyle/>
          <a:p>
            <a:pPr algn="just"/>
            <a:r>
              <a:rPr lang="en-US" dirty="0" err="1" smtClean="0">
                <a:latin typeface="NikoshBAN" panose="02000000000000000000" pitchFamily="2" charset="0"/>
                <a:cs typeface="NikoshBAN" panose="02000000000000000000" pitchFamily="2" charset="0"/>
              </a:rPr>
              <a:t>রোবট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হচ্ছে</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কম্পিউটার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নিয়ন্ত্রিত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একটি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যন্ত্র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যা</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স্বয়ংক্রিয়ভাবে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ব্যক্তি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কর্তৃক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নির্দেশিত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কাজ</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মানুষ</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যেভাবে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কাজ</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রোবট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সেভাবে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কিছু</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কাজ</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অথবা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এর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কাজের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ধরন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দেখে</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মনে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এর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কৃত্রিম</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বুদ্ধিমত্তা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আছে</a:t>
            </a:r>
            <a:r>
              <a:rPr lang="en-US" dirty="0" smtClean="0">
                <a:latin typeface="NikoshBAN" panose="02000000000000000000" pitchFamily="2" charset="0"/>
                <a:cs typeface="NikoshBAN" panose="02000000000000000000" pitchFamily="2" charset="0"/>
              </a:rPr>
              <a:t>।</a:t>
            </a:r>
            <a:endParaRPr lang="en-US" dirty="0">
              <a:latin typeface="NikoshBAN" panose="02000000000000000000" pitchFamily="2" charset="0"/>
              <a:cs typeface="NikoshBAN" panose="02000000000000000000" pitchFamily="2" charset="0"/>
            </a:endParaRPr>
          </a:p>
        </p:txBody>
      </p:sp>
      <p:sp>
        <p:nvSpPr>
          <p:cNvPr id="4" name="TextBox 3"/>
          <p:cNvSpPr txBox="1"/>
          <p:nvPr/>
        </p:nvSpPr>
        <p:spPr>
          <a:xfrm>
            <a:off x="3502855" y="576775"/>
            <a:ext cx="4670474" cy="1107996"/>
          </a:xfrm>
          <a:prstGeom prst="rect">
            <a:avLst/>
          </a:prstGeom>
          <a:noFill/>
        </p:spPr>
        <p:txBody>
          <a:bodyPr wrap="square" rtlCol="0">
            <a:spAutoFit/>
          </a:bodyPr>
          <a:lstStyle/>
          <a:p>
            <a:pPr algn="ctr"/>
            <a:r>
              <a:rPr lang="en-US" sz="6600" dirty="0" err="1" smtClean="0">
                <a:solidFill>
                  <a:srgbClr val="FF0000"/>
                </a:solidFill>
                <a:latin typeface="NikoshBAN" panose="02000000000000000000" pitchFamily="2" charset="0"/>
                <a:cs typeface="NikoshBAN" panose="02000000000000000000" pitchFamily="2" charset="0"/>
              </a:rPr>
              <a:t>রোবট-এর</a:t>
            </a:r>
            <a:r>
              <a:rPr lang="en-US" sz="6600" dirty="0" smtClean="0">
                <a:solidFill>
                  <a:srgbClr val="FF0000"/>
                </a:solidFill>
                <a:latin typeface="NikoshBAN" panose="02000000000000000000" pitchFamily="2" charset="0"/>
                <a:cs typeface="NikoshBAN" panose="02000000000000000000" pitchFamily="2" charset="0"/>
              </a:rPr>
              <a:t> </a:t>
            </a:r>
            <a:r>
              <a:rPr lang="en-US" sz="6600" dirty="0" err="1" smtClean="0">
                <a:solidFill>
                  <a:srgbClr val="FF0000"/>
                </a:solidFill>
                <a:latin typeface="NikoshBAN" panose="02000000000000000000" pitchFamily="2" charset="0"/>
                <a:cs typeface="NikoshBAN" panose="02000000000000000000" pitchFamily="2" charset="0"/>
              </a:rPr>
              <a:t>সংজ্ঞা</a:t>
            </a:r>
            <a:endParaRPr lang="en-US" sz="6600" dirty="0">
              <a:solidFill>
                <a:srgbClr val="FF0000"/>
              </a:solidFill>
            </a:endParaRPr>
          </a:p>
        </p:txBody>
      </p:sp>
    </p:spTree>
    <p:extLst>
      <p:ext uri="{BB962C8B-B14F-4D97-AF65-F5344CB8AC3E}">
        <p14:creationId xmlns:p14="http://schemas.microsoft.com/office/powerpoint/2010/main" val="154240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err="1" smtClean="0">
                <a:solidFill>
                  <a:srgbClr val="FF0000"/>
                </a:solidFill>
              </a:rPr>
              <a:t>রোবট-এর</a:t>
            </a:r>
            <a:r>
              <a:rPr lang="en-US" sz="5400" dirty="0" smtClean="0">
                <a:solidFill>
                  <a:srgbClr val="FF0000"/>
                </a:solidFill>
              </a:rPr>
              <a:t> </a:t>
            </a:r>
            <a:r>
              <a:rPr lang="en-US" sz="5400" dirty="0" err="1" smtClean="0">
                <a:solidFill>
                  <a:srgbClr val="FF0000"/>
                </a:solidFill>
              </a:rPr>
              <a:t>বিভিন্ন</a:t>
            </a:r>
            <a:r>
              <a:rPr lang="en-US" sz="5400" dirty="0" smtClean="0">
                <a:solidFill>
                  <a:srgbClr val="FF0000"/>
                </a:solidFill>
              </a:rPr>
              <a:t> </a:t>
            </a:r>
            <a:r>
              <a:rPr lang="en-US" sz="5400" dirty="0" err="1" smtClean="0">
                <a:solidFill>
                  <a:srgbClr val="FF0000"/>
                </a:solidFill>
              </a:rPr>
              <a:t>অংশ</a:t>
            </a:r>
            <a:r>
              <a:rPr lang="en-US" sz="5400" dirty="0" smtClean="0">
                <a:solidFill>
                  <a:srgbClr val="FF0000"/>
                </a:solidFill>
              </a:rPr>
              <a:t> </a:t>
            </a:r>
            <a:r>
              <a:rPr lang="en-US" sz="5400" dirty="0" err="1" smtClean="0">
                <a:solidFill>
                  <a:srgbClr val="FF0000"/>
                </a:solidFill>
              </a:rPr>
              <a:t>বা</a:t>
            </a:r>
            <a:r>
              <a:rPr lang="en-US" sz="5400" dirty="0" smtClean="0">
                <a:solidFill>
                  <a:srgbClr val="FF0000"/>
                </a:solidFill>
              </a:rPr>
              <a:t> </a:t>
            </a:r>
            <a:r>
              <a:rPr lang="en-US" sz="5400" dirty="0" err="1" smtClean="0">
                <a:solidFill>
                  <a:srgbClr val="FF0000"/>
                </a:solidFill>
              </a:rPr>
              <a:t>উপাদানসমূহ</a:t>
            </a:r>
            <a:endParaRPr lang="en-US" sz="5400"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9348" y="1937226"/>
            <a:ext cx="4438272" cy="3647648"/>
          </a:xfrm>
        </p:spPr>
      </p:pic>
      <p:sp>
        <p:nvSpPr>
          <p:cNvPr id="5" name="TextBox 4"/>
          <p:cNvSpPr txBox="1"/>
          <p:nvPr/>
        </p:nvSpPr>
        <p:spPr>
          <a:xfrm>
            <a:off x="7019778" y="2067951"/>
            <a:ext cx="3742007" cy="3539430"/>
          </a:xfrm>
          <a:prstGeom prst="rect">
            <a:avLst/>
          </a:prstGeom>
          <a:noFill/>
        </p:spPr>
        <p:txBody>
          <a:bodyPr wrap="square" rtlCol="0">
            <a:spAutoFit/>
          </a:bodyPr>
          <a:lstStyle/>
          <a:p>
            <a:r>
              <a:rPr lang="en-US" sz="3200" dirty="0" smtClean="0"/>
              <a:t>১. </a:t>
            </a:r>
            <a:r>
              <a:rPr lang="en-US" sz="3200" dirty="0" err="1" smtClean="0"/>
              <a:t>মস্তিস্ক</a:t>
            </a:r>
            <a:r>
              <a:rPr lang="en-US" sz="3200" dirty="0" smtClean="0"/>
              <a:t> </a:t>
            </a:r>
            <a:r>
              <a:rPr lang="en-US" sz="3200" dirty="0" err="1" smtClean="0"/>
              <a:t>বা</a:t>
            </a:r>
            <a:r>
              <a:rPr lang="en-US" sz="3200" dirty="0" smtClean="0"/>
              <a:t> </a:t>
            </a:r>
            <a:r>
              <a:rPr lang="en-US" sz="3200" dirty="0" err="1" smtClean="0"/>
              <a:t>প্রসেসর</a:t>
            </a:r>
            <a:endParaRPr lang="en-US" sz="3200" dirty="0" smtClean="0"/>
          </a:p>
          <a:p>
            <a:r>
              <a:rPr lang="en-US" sz="3200" dirty="0" smtClean="0"/>
              <a:t>২. </a:t>
            </a:r>
            <a:r>
              <a:rPr lang="en-US" sz="3200" dirty="0" err="1" smtClean="0"/>
              <a:t>পাওয়ার</a:t>
            </a:r>
            <a:r>
              <a:rPr lang="en-US" sz="3200" dirty="0" smtClean="0"/>
              <a:t> </a:t>
            </a:r>
            <a:r>
              <a:rPr lang="en-US" sz="3200" dirty="0" err="1" smtClean="0"/>
              <a:t>সিস্টেম</a:t>
            </a:r>
            <a:endParaRPr lang="en-US" sz="3200" dirty="0" smtClean="0"/>
          </a:p>
          <a:p>
            <a:r>
              <a:rPr lang="en-US" sz="3200" dirty="0" smtClean="0"/>
              <a:t>৩. </a:t>
            </a:r>
            <a:r>
              <a:rPr lang="en-US" sz="3200" dirty="0" err="1" smtClean="0"/>
              <a:t>ইলেক্ট্রিক</a:t>
            </a:r>
            <a:r>
              <a:rPr lang="en-US" sz="3200" dirty="0" smtClean="0"/>
              <a:t> </a:t>
            </a:r>
            <a:r>
              <a:rPr lang="en-US" sz="3200" dirty="0" err="1" smtClean="0"/>
              <a:t>সার্কিট</a:t>
            </a:r>
            <a:endParaRPr lang="en-US" sz="3200" dirty="0" smtClean="0"/>
          </a:p>
          <a:p>
            <a:r>
              <a:rPr lang="en-US" sz="3200" dirty="0" smtClean="0"/>
              <a:t>৪. </a:t>
            </a:r>
            <a:r>
              <a:rPr lang="en-US" sz="3200" dirty="0" err="1" smtClean="0"/>
              <a:t>ঘূর্ণায়মান</a:t>
            </a:r>
            <a:r>
              <a:rPr lang="en-US" sz="3200" dirty="0" smtClean="0"/>
              <a:t> </a:t>
            </a:r>
            <a:r>
              <a:rPr lang="en-US" sz="3200" dirty="0" err="1" smtClean="0"/>
              <a:t>বডি</a:t>
            </a:r>
            <a:endParaRPr lang="en-US" sz="3200" dirty="0" smtClean="0"/>
          </a:p>
          <a:p>
            <a:r>
              <a:rPr lang="en-US" sz="3200" dirty="0" smtClean="0"/>
              <a:t>৫. </a:t>
            </a:r>
            <a:r>
              <a:rPr lang="en-US" sz="3200" dirty="0" err="1" smtClean="0"/>
              <a:t>অ্যাকচুয়েটর</a:t>
            </a:r>
            <a:endParaRPr lang="en-US" sz="3200" dirty="0" smtClean="0"/>
          </a:p>
          <a:p>
            <a:r>
              <a:rPr lang="en-US" sz="3200" dirty="0" smtClean="0"/>
              <a:t>৬. </a:t>
            </a:r>
            <a:r>
              <a:rPr lang="en-US" sz="3200" dirty="0" err="1" smtClean="0"/>
              <a:t>সেন্সর</a:t>
            </a:r>
            <a:r>
              <a:rPr lang="en-US" sz="3200" dirty="0" smtClean="0"/>
              <a:t> </a:t>
            </a:r>
            <a:r>
              <a:rPr lang="en-US" sz="3200" dirty="0" err="1" smtClean="0"/>
              <a:t>বা</a:t>
            </a:r>
            <a:r>
              <a:rPr lang="en-US" sz="3200" dirty="0" smtClean="0"/>
              <a:t> </a:t>
            </a:r>
            <a:r>
              <a:rPr lang="en-US" sz="3200" dirty="0" err="1" smtClean="0"/>
              <a:t>অনুভূতি</a:t>
            </a:r>
            <a:endParaRPr lang="en-US" sz="3200" dirty="0" smtClean="0"/>
          </a:p>
          <a:p>
            <a:r>
              <a:rPr lang="en-US" sz="3200" dirty="0" smtClean="0"/>
              <a:t>৭. </a:t>
            </a:r>
            <a:r>
              <a:rPr lang="en-US" sz="3200" dirty="0" err="1" smtClean="0"/>
              <a:t>ম্যানিপিউলেশন</a:t>
            </a:r>
            <a:r>
              <a:rPr lang="en-US" sz="3200" dirty="0" smtClean="0"/>
              <a:t> </a:t>
            </a:r>
            <a:r>
              <a:rPr lang="en-US" sz="3200" dirty="0" err="1" smtClean="0"/>
              <a:t>বা</a:t>
            </a:r>
            <a:r>
              <a:rPr lang="en-US" sz="3200" dirty="0" smtClean="0"/>
              <a:t> </a:t>
            </a:r>
            <a:r>
              <a:rPr lang="en-US" sz="3200" dirty="0" err="1" smtClean="0"/>
              <a:t>পরিবর্তন</a:t>
            </a:r>
            <a:endParaRPr lang="en-US" sz="3200" dirty="0"/>
          </a:p>
        </p:txBody>
      </p:sp>
    </p:spTree>
    <p:extLst>
      <p:ext uri="{BB962C8B-B14F-4D97-AF65-F5344CB8AC3E}">
        <p14:creationId xmlns:p14="http://schemas.microsoft.com/office/powerpoint/2010/main" val="275152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3"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1+#ppt_w/2"/>
                                          </p:val>
                                        </p:tav>
                                        <p:tav tm="100000">
                                          <p:val>
                                            <p:strVal val="#ppt_x"/>
                                          </p:val>
                                        </p:tav>
                                      </p:tavLst>
                                    </p:anim>
                                    <p:anim calcmode="lin" valueType="num">
                                      <p:cBhvr additive="base">
                                        <p:cTn id="43"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9780"/>
          </a:xfrm>
        </p:spPr>
        <p:txBody>
          <a:bodyPr/>
          <a:lstStyle/>
          <a:p>
            <a:pPr algn="ctr"/>
            <a:r>
              <a:rPr lang="en-US" dirty="0" err="1">
                <a:solidFill>
                  <a:srgbClr val="FF0000"/>
                </a:solidFill>
                <a:latin typeface="NikoshBAN" panose="02000000000000000000" pitchFamily="2" charset="0"/>
                <a:cs typeface="NikoshBAN" panose="02000000000000000000" pitchFamily="2" charset="0"/>
              </a:rPr>
              <a:t>রোবট-এর</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ব্যবহার</a:t>
            </a:r>
            <a:r>
              <a:rPr lang="en-US" dirty="0">
                <a:solidFill>
                  <a:srgbClr val="FF0000"/>
                </a:solidFill>
                <a:latin typeface="NikoshBAN" panose="02000000000000000000" pitchFamily="2" charset="0"/>
                <a:cs typeface="NikoshBAN" panose="02000000000000000000" pitchFamily="2" charset="0"/>
              </a:rPr>
              <a:t> (Application of Robot)</a:t>
            </a:r>
            <a:endParaRPr lang="en-US"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1921" y="4361718"/>
            <a:ext cx="3158430" cy="1869071"/>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0574" y="4349382"/>
            <a:ext cx="3103451" cy="197944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9684" y="1745785"/>
            <a:ext cx="1343025" cy="2409825"/>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01461" y="4321887"/>
            <a:ext cx="3179298" cy="1992872"/>
          </a:xfrm>
          <a:prstGeom prst="rect">
            <a:avLst/>
          </a:prstGeom>
        </p:spPr>
      </p:pic>
    </p:spTree>
    <p:extLst>
      <p:ext uri="{BB962C8B-B14F-4D97-AF65-F5344CB8AC3E}">
        <p14:creationId xmlns:p14="http://schemas.microsoft.com/office/powerpoint/2010/main" val="911961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8853"/>
            <a:ext cx="10515600" cy="1325563"/>
          </a:xfrm>
        </p:spPr>
        <p:txBody>
          <a:bodyPr/>
          <a:lstStyle/>
          <a:p>
            <a:pPr algn="ctr"/>
            <a:r>
              <a:rPr lang="en-US" dirty="0" err="1">
                <a:solidFill>
                  <a:srgbClr val="FF0000"/>
                </a:solidFill>
                <a:latin typeface="NikoshBAN" panose="02000000000000000000" pitchFamily="2" charset="0"/>
                <a:cs typeface="NikoshBAN" panose="02000000000000000000" pitchFamily="2" charset="0"/>
              </a:rPr>
              <a:t>রোবট-এর</a:t>
            </a:r>
            <a:r>
              <a:rPr lang="en-US" dirty="0">
                <a:solidFill>
                  <a:srgbClr val="FF0000"/>
                </a:solidFill>
                <a:latin typeface="NikoshBAN" panose="02000000000000000000" pitchFamily="2" charset="0"/>
                <a:cs typeface="NikoshBAN" panose="02000000000000000000" pitchFamily="2" charset="0"/>
              </a:rPr>
              <a:t> </a:t>
            </a:r>
            <a:r>
              <a:rPr lang="en-US" dirty="0" err="1">
                <a:solidFill>
                  <a:srgbClr val="FF0000"/>
                </a:solidFill>
                <a:latin typeface="NikoshBAN" panose="02000000000000000000" pitchFamily="2" charset="0"/>
                <a:cs typeface="NikoshBAN" panose="02000000000000000000" pitchFamily="2" charset="0"/>
              </a:rPr>
              <a:t>ব্যবহার</a:t>
            </a:r>
            <a:r>
              <a:rPr lang="en-US" dirty="0">
                <a:solidFill>
                  <a:srgbClr val="FF0000"/>
                </a:solidFill>
                <a:latin typeface="NikoshBAN" panose="02000000000000000000" pitchFamily="2" charset="0"/>
                <a:cs typeface="NikoshBAN" panose="02000000000000000000" pitchFamily="2" charset="0"/>
              </a:rPr>
              <a:t> (Application of Robot)</a:t>
            </a:r>
            <a:endParaRPr lang="en-US" dirty="0">
              <a:solidFill>
                <a:srgbClr val="FF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0311" y="2921452"/>
            <a:ext cx="3028950" cy="24955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39482" y="2921452"/>
            <a:ext cx="3028950" cy="256861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38992" y="2988127"/>
            <a:ext cx="2414808" cy="2486434"/>
          </a:xfrm>
          <a:prstGeom prst="rect">
            <a:avLst/>
          </a:prstGeom>
        </p:spPr>
      </p:pic>
    </p:spTree>
    <p:extLst>
      <p:ext uri="{BB962C8B-B14F-4D97-AF65-F5344CB8AC3E}">
        <p14:creationId xmlns:p14="http://schemas.microsoft.com/office/powerpoint/2010/main" val="194529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309</Words>
  <Application>Microsoft Office PowerPoint</Application>
  <PresentationFormat>Widescreen</PresentationFormat>
  <Paragraphs>58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NikoshBAN</vt:lpstr>
      <vt:lpstr>Office Theme</vt:lpstr>
      <vt:lpstr>মাল্টিমিডিয়া ক্লাসে সবাইকে স্বাগতম…</vt:lpstr>
      <vt:lpstr>PowerPoint Presentation</vt:lpstr>
      <vt:lpstr>PowerPoint Presentation</vt:lpstr>
      <vt:lpstr>PowerPoint Presentation</vt:lpstr>
      <vt:lpstr>     শিখনফল</vt:lpstr>
      <vt:lpstr>রোবট হচ্ছে কম্পিউটার নিয়ন্ত্রিত একটি যন্ত্র, যা স্বয়ংক্রিয়ভাবে বা কোন ব্যক্তি কর্তৃক নির্দেশিত হয়ে কাজ করতে পারে। মানুষ যেভাবে কাজ করে রোবট সেভাবে কিছু কাজ করতে পারে অথবা এর কাজের ধরন দেখে মনে হবে এর কৃত্রিম বুদ্ধিমত্তা আছে।</vt:lpstr>
      <vt:lpstr>রোবট-এর বিভিন্ন অংশ বা উপাদানসমূহ</vt:lpstr>
      <vt:lpstr>রোবট-এর ব্যবহার (Application of Robot)</vt:lpstr>
      <vt:lpstr>রোবট-এর ব্যবহার (Application of Robot)</vt:lpstr>
      <vt:lpstr>রোবট-এর ব্যবহার (Application of Robot)</vt:lpstr>
      <vt:lpstr>রোবট-এর ব্যবহার (Application of Robot)</vt:lpstr>
      <vt:lpstr>দলগত কাজ</vt:lpstr>
      <vt:lpstr>একক কাজ</vt:lpstr>
      <vt:lpstr>বাড়ির কাজ</vt:lpstr>
      <vt:lpstr>     </vt:lpstr>
      <vt:lpstr>   ধন্যবাদ</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আকের ক্লাসে সবাইকে স্বাগতম</dc:title>
  <dc:creator>Lotus Computer</dc:creator>
  <cp:lastModifiedBy>Lotus Computer</cp:lastModifiedBy>
  <cp:revision>47</cp:revision>
  <dcterms:created xsi:type="dcterms:W3CDTF">2019-12-11T11:05:05Z</dcterms:created>
  <dcterms:modified xsi:type="dcterms:W3CDTF">2019-12-12T16:49:15Z</dcterms:modified>
</cp:coreProperties>
</file>