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sldIdLst>
    <p:sldId id="28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71" r:id="rId10"/>
    <p:sldId id="272" r:id="rId11"/>
    <p:sldId id="269" r:id="rId12"/>
    <p:sldId id="274" r:id="rId13"/>
    <p:sldId id="276" r:id="rId14"/>
    <p:sldId id="275" r:id="rId15"/>
    <p:sldId id="273" r:id="rId16"/>
    <p:sldId id="281" r:id="rId17"/>
    <p:sldId id="283" r:id="rId18"/>
    <p:sldId id="278" r:id="rId19"/>
    <p:sldId id="2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BB6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6E7925-7CD8-43DD-A13E-58B1FF4C3094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16783-EBE9-4ECD-9EF4-D97F04EE928B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178D37-0F71-43BA-9FAA-59FDB8124B20}" type="sibTrans" cxnId="{73572314-93BE-43F6-A9D6-191BCEC579B2}">
      <dgm:prSet/>
      <dgm:spPr/>
      <dgm:t>
        <a:bodyPr/>
        <a:lstStyle/>
        <a:p>
          <a:endParaRPr lang="en-US"/>
        </a:p>
      </dgm:t>
    </dgm:pt>
    <dgm:pt modelId="{2C25FBC1-3F4B-4DE7-8E27-A337AD3BC7A6}" type="parTrans" cxnId="{73572314-93BE-43F6-A9D6-191BCEC579B2}">
      <dgm:prSet/>
      <dgm:spPr/>
      <dgm:t>
        <a:bodyPr/>
        <a:lstStyle/>
        <a:p>
          <a:endParaRPr lang="en-US"/>
        </a:p>
      </dgm:t>
    </dgm:pt>
    <dgm:pt modelId="{39460637-716B-4F13-B500-E3B713ADE54C}" type="pres">
      <dgm:prSet presAssocID="{E96E7925-7CD8-43DD-A13E-58B1FF4C30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27AF90-33E1-4654-ADDF-85FB17296B71}" type="pres">
      <dgm:prSet presAssocID="{71816783-EBE9-4ECD-9EF4-D97F04EE928B}" presName="parentText" presStyleLbl="node1" presStyleIdx="0" presStyleCnt="1" custScaleY="68626" custLinFactNeighborX="-7463" custLinFactNeighborY="-176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F3669A-ECDA-4B3D-89C3-29D140F58CA9}" type="presOf" srcId="{E96E7925-7CD8-43DD-A13E-58B1FF4C3094}" destId="{39460637-716B-4F13-B500-E3B713ADE54C}" srcOrd="0" destOrd="0" presId="urn:microsoft.com/office/officeart/2005/8/layout/vList2"/>
    <dgm:cxn modelId="{73572314-93BE-43F6-A9D6-191BCEC579B2}" srcId="{E96E7925-7CD8-43DD-A13E-58B1FF4C3094}" destId="{71816783-EBE9-4ECD-9EF4-D97F04EE928B}" srcOrd="0" destOrd="0" parTransId="{2C25FBC1-3F4B-4DE7-8E27-A337AD3BC7A6}" sibTransId="{80178D37-0F71-43BA-9FAA-59FDB8124B20}"/>
    <dgm:cxn modelId="{850EDB46-9C9A-4FB8-98E5-5CE8A9997448}" type="presOf" srcId="{71816783-EBE9-4ECD-9EF4-D97F04EE928B}" destId="{E727AF90-33E1-4654-ADDF-85FB17296B71}" srcOrd="0" destOrd="0" presId="urn:microsoft.com/office/officeart/2005/8/layout/vList2"/>
    <dgm:cxn modelId="{7506196D-37BB-4EBE-85FA-A568ADA4345D}" type="presParOf" srcId="{39460637-716B-4F13-B500-E3B713ADE54C}" destId="{E727AF90-33E1-4654-ADDF-85FB17296B7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27AF90-33E1-4654-ADDF-85FB17296B71}">
      <dsp:nvSpPr>
        <dsp:cNvPr id="0" name=""/>
        <dsp:cNvSpPr/>
      </dsp:nvSpPr>
      <dsp:spPr>
        <a:xfrm>
          <a:off x="0" y="76201"/>
          <a:ext cx="5105400" cy="115621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lvl="0" algn="l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72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পাঠ পরিচিতি</a:t>
          </a:r>
          <a:endParaRPr lang="en-US" sz="7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442" y="132643"/>
        <a:ext cx="4992516" cy="1043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12C99-7068-4562-93DA-EE3E0C2DC836}" type="datetimeFigureOut">
              <a:rPr lang="en-US" smtClean="0"/>
              <a:t>12/14/2019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E7A8E-D2F0-4305-BE59-A85EBBC1A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2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3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786F0-5934-4820-A71C-A2A05241BF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7E7A8E-D2F0-4305-BE59-A85EBBC1A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7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26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6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6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76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0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654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1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9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4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2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4222" y="387903"/>
            <a:ext cx="11368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4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4400" dirty="0" err="1">
                <a:solidFill>
                  <a:srgbClr val="ED1BB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400" dirty="0">
              <a:solidFill>
                <a:srgbClr val="ED1BB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3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7217" y="-191238"/>
            <a:ext cx="74278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অর্ধবাস্তব পর্যায়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nual Operation 2"/>
          <p:cNvSpPr/>
          <p:nvPr/>
        </p:nvSpPr>
        <p:spPr>
          <a:xfrm>
            <a:off x="504502" y="1187355"/>
            <a:ext cx="5270870" cy="2930508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anual Operation 3"/>
          <p:cNvSpPr/>
          <p:nvPr/>
        </p:nvSpPr>
        <p:spPr>
          <a:xfrm>
            <a:off x="6628324" y="1199020"/>
            <a:ext cx="5054402" cy="2768222"/>
          </a:xfrm>
          <a:prstGeom prst="flowChartManualOperation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79" y="1348526"/>
            <a:ext cx="872191" cy="817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1" y="1393287"/>
            <a:ext cx="872191" cy="817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43" y="1346633"/>
            <a:ext cx="872191" cy="8172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32" y="1356678"/>
            <a:ext cx="872191" cy="8172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25" y="2219206"/>
            <a:ext cx="872191" cy="817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447" y="2193618"/>
            <a:ext cx="872191" cy="8172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941" y="2287456"/>
            <a:ext cx="872191" cy="8172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0" y="3121283"/>
            <a:ext cx="872191" cy="8172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45" y="3150020"/>
            <a:ext cx="872191" cy="8172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254" y="1342055"/>
            <a:ext cx="872191" cy="817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694" y="1371129"/>
            <a:ext cx="841931" cy="8172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27" y="3069794"/>
            <a:ext cx="872191" cy="81722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24" y="1371129"/>
            <a:ext cx="872190" cy="8172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0" y="2262959"/>
            <a:ext cx="872191" cy="8172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07" y="1314843"/>
            <a:ext cx="872191" cy="8172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611" y="1348525"/>
            <a:ext cx="872191" cy="8172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5" y="1323173"/>
            <a:ext cx="872191" cy="8172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789" y="2156478"/>
            <a:ext cx="872191" cy="8172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89" y="2147902"/>
            <a:ext cx="872191" cy="81722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722" y="2174520"/>
            <a:ext cx="872191" cy="8172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86" y="2996795"/>
            <a:ext cx="872191" cy="8172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03" y="2967697"/>
            <a:ext cx="872191" cy="8172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216" y="2199927"/>
            <a:ext cx="872191" cy="81722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492472" y="2602657"/>
            <a:ext cx="159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848" y="2459563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150561" y="2219206"/>
            <a:ext cx="1599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350569" y="5237636"/>
            <a:ext cx="1263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</a:p>
        </p:txBody>
      </p:sp>
      <p:sp>
        <p:nvSpPr>
          <p:cNvPr id="39" name="Flowchart: Manual Operation 38"/>
          <p:cNvSpPr/>
          <p:nvPr/>
        </p:nvSpPr>
        <p:spPr>
          <a:xfrm>
            <a:off x="1483565" y="4328912"/>
            <a:ext cx="9498842" cy="2450469"/>
          </a:xfrm>
          <a:prstGeom prst="flowChartManualOperation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20352 0.6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3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00764 L 0.1957 0.6636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4" y="3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17981 0.65278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532 L 0.17213 0.6689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8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6 -0.01297 L 0.15261 0.6550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44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1273 L 0.15352 0.43472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4245 0.45833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1968 L 0.1457 0.43703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2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1342 0.4504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0655 0.20995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2894 L 0.08659 0.21412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33333E-6 L 0.07891 0.22547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1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15508 0.65903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3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-0.14193 0.65741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6" y="32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12084 0.6662 " pathEditMode="relative" rAng="0" ptsTypes="AA">
                                      <p:cBhvr>
                                        <p:cTn id="2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3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7592 L -0.0832 0.59236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 -0.07222 L -0.07396 0.50417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2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-0.16211 0.32917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81481E-6 L -0.15182 0.33032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00787 L -0.17916 0.35787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07407E-6 L -0.19336 0.40093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74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708 L 0.02331 0.29861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1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0.00234 0.23773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35" grpId="0"/>
      <p:bldP spid="36" grpId="0"/>
      <p:bldP spid="37" grpId="0"/>
      <p:bldP spid="38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00466"/>
            <a:ext cx="5830442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5958" y="1926772"/>
            <a:ext cx="2117843" cy="1426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4" name="Rectangle 3"/>
          <p:cNvSpPr/>
          <p:nvPr/>
        </p:nvSpPr>
        <p:spPr>
          <a:xfrm>
            <a:off x="3820581" y="2280558"/>
            <a:ext cx="752255" cy="72720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9616" y="1926772"/>
            <a:ext cx="2350785" cy="142602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219" y="2367237"/>
            <a:ext cx="753397" cy="5279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51253" y="4656317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524951" y="236723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18938" y="3408773"/>
            <a:ext cx="1822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462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6386" y="4400720"/>
            <a:ext cx="1983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323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65844" y="329272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655916" y="2341196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654901" y="1167987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474847" y="998042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896732" y="444044"/>
            <a:ext cx="578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79755"/>
            <a:ext cx="12191999" cy="8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6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68203 0.4078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0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70794 0.2768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4" y="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6957 0.4097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711 -0.28472 L -0.34414 0.1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62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932 -0.09815 L -0.4599 0.1634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61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-0.16412 L -0.46289 0.245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1771"/>
            <a:ext cx="69285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স্তরভিত্তিক নির্দেশনা</a:t>
            </a:r>
            <a:endParaRPr lang="en-US" sz="8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0932" y="1269585"/>
            <a:ext cx="3259540" cy="8410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9335" y="3380761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৪৬২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283" y="2049487"/>
            <a:ext cx="2489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3300" y="3138484"/>
            <a:ext cx="995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ক।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1117" y="3124686"/>
            <a:ext cx="2123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১৭৯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২১০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2031842" y="4917882"/>
            <a:ext cx="1733266" cy="45719"/>
          </a:xfrm>
          <a:prstGeom prst="mathMinus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820235" y="4396607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0400" y="3288427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খ)  ৮১১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  +</a:t>
            </a:r>
            <a:r>
              <a:rPr lang="bn-IN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১১১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12" y="3288427"/>
            <a:ext cx="1485900" cy="23812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8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7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48905"/>
            <a:ext cx="3657600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105" y="1645860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87105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15263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৬৫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357350" y="5009738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86402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৭১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677469" y="5017317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615451" y="324816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7861113" y="5038043"/>
            <a:ext cx="144666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221" y="2881499"/>
            <a:ext cx="1762125" cy="2990850"/>
          </a:xfrm>
          <a:prstGeom prst="rect">
            <a:avLst/>
          </a:prstGeom>
        </p:spPr>
      </p:pic>
      <p:sp>
        <p:nvSpPr>
          <p:cNvPr id="13" name="Plus 12"/>
          <p:cNvSpPr/>
          <p:nvPr/>
        </p:nvSpPr>
        <p:spPr>
          <a:xfrm>
            <a:off x="731708" y="4480911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Plus 13"/>
          <p:cNvSpPr/>
          <p:nvPr/>
        </p:nvSpPr>
        <p:spPr>
          <a:xfrm>
            <a:off x="3375664" y="4480910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5772400" y="4484722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7851527" y="4407363"/>
            <a:ext cx="419970" cy="411355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8" grpId="0"/>
      <p:bldP spid="20" grpId="0"/>
      <p:bldP spid="22" grpId="0"/>
      <p:bldP spid="13" grpId="0" animBg="1"/>
      <p:bldP spid="14" grpId="0" animBg="1"/>
      <p:bldP spid="15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03259" y="127214"/>
            <a:ext cx="3370997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9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3498" y="2428058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১।১১   ৪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Equal 20"/>
          <p:cNvSpPr/>
          <p:nvPr/>
        </p:nvSpPr>
        <p:spPr>
          <a:xfrm>
            <a:off x="4081816" y="29243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3498" y="3364761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২।২২   ৩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3276809" y="3854956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qual 26"/>
          <p:cNvSpPr/>
          <p:nvPr/>
        </p:nvSpPr>
        <p:spPr>
          <a:xfrm>
            <a:off x="4248999" y="3880621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3113964" y="2865780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721890" y="4583355"/>
            <a:ext cx="458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৪।১২   ৫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Plus 31"/>
          <p:cNvSpPr/>
          <p:nvPr/>
        </p:nvSpPr>
        <p:spPr>
          <a:xfrm>
            <a:off x="3276809" y="5092764"/>
            <a:ext cx="409434" cy="359643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qual 32"/>
          <p:cNvSpPr/>
          <p:nvPr/>
        </p:nvSpPr>
        <p:spPr>
          <a:xfrm>
            <a:off x="4386825" y="5167070"/>
            <a:ext cx="491320" cy="188206"/>
          </a:xfrm>
          <a:prstGeom prst="mathEqual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98" y="2571382"/>
            <a:ext cx="1762125" cy="2990850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202139" y="1494119"/>
            <a:ext cx="33709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1569"/>
            <a:ext cx="12191999" cy="113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21" grpId="0" animBg="1"/>
      <p:bldP spid="23" grpId="0"/>
      <p:bldP spid="26" grpId="0" animBg="1"/>
      <p:bldP spid="27" grpId="0" animBg="1"/>
      <p:bldP spid="29" grpId="0" animBg="1"/>
      <p:bldP spid="31" grpId="0"/>
      <p:bldP spid="32" grpId="0" animBg="1"/>
      <p:bldP spid="33" grpId="0" animBg="1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09268" y="286010"/>
            <a:ext cx="58821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9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দলে কাজ</a:t>
            </a:r>
            <a:endParaRPr lang="en-US" sz="96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490223" y="1900078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343" y="3113746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৮১১   ১১১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qual 7"/>
          <p:cNvSpPr/>
          <p:nvPr/>
        </p:nvSpPr>
        <p:spPr>
          <a:xfrm>
            <a:off x="3710309" y="3358321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6316" y="379740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৭২১   ১৬৫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2742940" y="333805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lus 10"/>
          <p:cNvSpPr/>
          <p:nvPr/>
        </p:nvSpPr>
        <p:spPr>
          <a:xfrm>
            <a:off x="2720879" y="402170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3847085" y="408508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2460" y="4481054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৩০০   ৪০০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Plus 13"/>
          <p:cNvSpPr/>
          <p:nvPr/>
        </p:nvSpPr>
        <p:spPr>
          <a:xfrm>
            <a:off x="4000002" y="5430744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qual 14"/>
          <p:cNvSpPr/>
          <p:nvPr/>
        </p:nvSpPr>
        <p:spPr>
          <a:xfrm>
            <a:off x="3935218" y="471657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orizontal Scroll 15"/>
          <p:cNvSpPr/>
          <p:nvPr/>
        </p:nvSpPr>
        <p:spPr>
          <a:xfrm>
            <a:off x="7124134" y="1763862"/>
            <a:ext cx="3193576" cy="1119116"/>
          </a:xfrm>
          <a:prstGeom prst="horizontalScroll">
            <a:avLst/>
          </a:prstGeom>
          <a:solidFill>
            <a:srgbClr val="00B0F0"/>
          </a:solidFill>
          <a:ln w="76200">
            <a:solidFill>
              <a:srgbClr val="ED1B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7438" y="2965868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৭১   ২৮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lus 17"/>
          <p:cNvSpPr/>
          <p:nvPr/>
        </p:nvSpPr>
        <p:spPr>
          <a:xfrm>
            <a:off x="8004852" y="3217807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qual 18"/>
          <p:cNvSpPr/>
          <p:nvPr/>
        </p:nvSpPr>
        <p:spPr>
          <a:xfrm>
            <a:off x="8850847" y="328681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67438" y="3695930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১১   ৪৪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7950039" y="393644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qual 21"/>
          <p:cNvSpPr/>
          <p:nvPr/>
        </p:nvSpPr>
        <p:spPr>
          <a:xfrm>
            <a:off x="8850846" y="3936448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65417" y="4396125"/>
            <a:ext cx="3835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২৫   ৪৩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8107207" y="4609162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qual 24"/>
          <p:cNvSpPr/>
          <p:nvPr/>
        </p:nvSpPr>
        <p:spPr>
          <a:xfrm>
            <a:off x="8968107" y="4650934"/>
            <a:ext cx="486095" cy="233302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2391"/>
            <a:ext cx="12191999" cy="1524000"/>
          </a:xfrm>
          <a:prstGeom prst="rect">
            <a:avLst/>
          </a:prstGeom>
        </p:spPr>
      </p:pic>
      <p:sp>
        <p:nvSpPr>
          <p:cNvPr id="34" name="Plus 33"/>
          <p:cNvSpPr/>
          <p:nvPr/>
        </p:nvSpPr>
        <p:spPr>
          <a:xfrm>
            <a:off x="2881480" y="4714218"/>
            <a:ext cx="368490" cy="316846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5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8" grpId="0" animBg="1"/>
      <p:bldP spid="9" grpId="0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/>
      <p:bldP spid="18" grpId="0" animBg="1"/>
      <p:bldP spid="19" grpId="0" animBg="1"/>
      <p:bldP spid="20" grpId="0"/>
      <p:bldP spid="21" grpId="0" animBg="1"/>
      <p:bldP spid="22" grpId="0" animBg="1"/>
      <p:bldP spid="23" grpId="0"/>
      <p:bldP spid="24" grpId="0" animBg="1"/>
      <p:bldP spid="25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24538" y="377116"/>
            <a:ext cx="6141492" cy="14864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2711" y="2886504"/>
            <a:ext cx="3985146" cy="3916906"/>
          </a:xfrm>
          <a:prstGeom prst="rect">
            <a:avLst/>
          </a:prstGeom>
          <a:solidFill>
            <a:srgbClr val="ED1BB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রুমির কাছে ৮টি বেলুন আছে ।তাকে আরোও ৯ টি বেলুন দেওয়া হলো।এখন তার কতগুলো বেলুন হলো?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1816" y="377116"/>
            <a:ext cx="5666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সৃজনশীল কাজ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881953"/>
            <a:ext cx="3985146" cy="39169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মিমের কাছে ২০ টি কাগজ আছে এবং তার বোন তাকে ১৫ টি কাগজ দিল ।তার কতটি কাগজ হলো 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22692" y="2881953"/>
            <a:ext cx="3985146" cy="3916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235" y="2086810"/>
            <a:ext cx="3950311" cy="71195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সবুজ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546" y="2095912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হলুদ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22692" y="2086809"/>
            <a:ext cx="3950311" cy="71195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দল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4172381" y="3685298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0085" y="3778813"/>
            <a:ext cx="354842" cy="37334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206367"/>
            <a:ext cx="971186" cy="6248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3185961"/>
            <a:ext cx="971186" cy="6248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154001"/>
            <a:ext cx="971186" cy="624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656" y="3140575"/>
            <a:ext cx="971186" cy="6248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949" y="3855327"/>
            <a:ext cx="971186" cy="6248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3819624"/>
            <a:ext cx="971186" cy="6248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143" y="3833050"/>
            <a:ext cx="971186" cy="6248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01" y="3833050"/>
            <a:ext cx="971186" cy="6248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957" y="4484953"/>
            <a:ext cx="971186" cy="6248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135" y="4471288"/>
            <a:ext cx="971186" cy="6248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8122692" y="5250847"/>
            <a:ext cx="4326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072689" y="6054869"/>
            <a:ext cx="2025915" cy="64678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7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15152" y="448726"/>
            <a:ext cx="62916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bn-IN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077" y="2408830"/>
            <a:ext cx="1042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তোমার ১২ টি খেলনা আছে ।তোমার বোন তোমাকে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আরো ও ১০ টি খেলনা দিলও ।এখন তোমার কতগুলোও খেলনা হলো 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00667" y="2643777"/>
            <a:ext cx="327547" cy="32754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0"/>
            <a:ext cx="3267075" cy="23440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2795" y="3864"/>
            <a:ext cx="3685625" cy="186204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 cmpd="sng">
                <a:solidFill>
                  <a:schemeClr val="accent4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6937" y="2229560"/>
            <a:ext cx="282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54" y="3220872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১।২৫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৪৩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00752" y="5022376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5032" y="3139218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।২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৩৫৪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2705" y="5036024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63646" y="3184099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৪৬২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৩২৩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337113" y="5008728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711824" y="3316406"/>
            <a:ext cx="2374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৮১১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১১১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891521" y="5104262"/>
            <a:ext cx="1705970" cy="136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us 18"/>
          <p:cNvSpPr/>
          <p:nvPr/>
        </p:nvSpPr>
        <p:spPr>
          <a:xfrm>
            <a:off x="900752" y="4515725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lus 16"/>
          <p:cNvSpPr/>
          <p:nvPr/>
        </p:nvSpPr>
        <p:spPr>
          <a:xfrm>
            <a:off x="8891521" y="4497442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lus 20"/>
          <p:cNvSpPr/>
          <p:nvPr/>
        </p:nvSpPr>
        <p:spPr>
          <a:xfrm>
            <a:off x="3591640" y="4429204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lus 21"/>
          <p:cNvSpPr/>
          <p:nvPr/>
        </p:nvSpPr>
        <p:spPr>
          <a:xfrm>
            <a:off x="6455545" y="4401908"/>
            <a:ext cx="348014" cy="368489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492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9" grpId="0"/>
      <p:bldP spid="12" grpId="0"/>
      <p:bldP spid="14" grpId="0"/>
      <p:bldP spid="19" grpId="0" animBg="1"/>
      <p:bldP spid="17" grpId="0" animBg="1"/>
      <p:bldP spid="21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9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24835" y="1729433"/>
            <a:ext cx="83933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9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36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352801" y="208910"/>
            <a:ext cx="4876800" cy="10441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ame Side Corner Rectangle 5"/>
          <p:cNvSpPr/>
          <p:nvPr/>
        </p:nvSpPr>
        <p:spPr>
          <a:xfrm>
            <a:off x="4353636" y="1856097"/>
            <a:ext cx="5438633" cy="3560096"/>
          </a:xfrm>
          <a:prstGeom prst="round2Same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ক্যজসাই মারমা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ইটছড়ি 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20" y="1856097"/>
            <a:ext cx="2745443" cy="32586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1253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3581400" y="152400"/>
          <a:ext cx="5105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2210937" y="1665027"/>
            <a:ext cx="7224215" cy="48858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যোগ (হাতে না রেখে)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0"/>
            <a:ext cx="12055522" cy="6781800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878239" y="1422779"/>
            <a:ext cx="4572000" cy="1371600"/>
          </a:xfrm>
          <a:prstGeom prst="horizontalScroll">
            <a:avLst/>
          </a:prstGeom>
          <a:solidFill>
            <a:srgbClr val="FFFF00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7223" y="2845558"/>
            <a:ext cx="6281383" cy="2904130"/>
          </a:xfrm>
          <a:prstGeom prst="roundRect">
            <a:avLst/>
          </a:prstGeom>
          <a:solidFill>
            <a:srgbClr val="77F2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সুইথুইমং মারমার  ১০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মার্বেল ও 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উম্যেচিং এর ৮টি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মার্বেল আছে।দুইজনের একত্রে কতটি মার্বেল আছে?এটি কি ভাবে নির্ণয় করতে হবে তা শিক্ষার্থীদের কাছে জানতে চাইব 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1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2899222" y="967671"/>
            <a:ext cx="6324600" cy="1752600"/>
          </a:xfrm>
          <a:prstGeom prst="horizontalScroll">
            <a:avLst/>
          </a:prstGeom>
          <a:solidFill>
            <a:srgbClr val="00B0F0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আজকে পড়ব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4560" y="3010286"/>
            <a:ext cx="5622878" cy="982639"/>
          </a:xfrm>
          <a:prstGeom prst="roundRect">
            <a:avLst/>
          </a:prstGeom>
          <a:solidFill>
            <a:srgbClr val="FF99CC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3729"/>
            <a:ext cx="12191999" cy="134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3477" y="490182"/>
            <a:ext cx="50292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koshBAN"/>
                <a:cs typeface="NikoshBAN" panose="02000000000000000000" pitchFamily="2" charset="0"/>
              </a:rPr>
              <a:t>শিখনফল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koshBAN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69158" y="2430438"/>
            <a:ext cx="9853684" cy="2667000"/>
          </a:xfrm>
          <a:prstGeom prst="roundRect">
            <a:avLst/>
          </a:prstGeom>
          <a:solidFill>
            <a:srgbClr val="F682DD"/>
          </a:solidFill>
          <a:ln w="76200"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হাতে না রেখে দুই বা তিন অঙ্কবিশিষ্ট সর্বাধিক তিনটি সংখ্যা উপরে নিচে এবং পাশাপাশি যোগ করতে পারবে।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6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471081" y="995844"/>
            <a:ext cx="4267200" cy="9906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</a:t>
            </a:r>
            <a:endPara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3807" y="2628331"/>
            <a:ext cx="9116704" cy="2667000"/>
          </a:xfrm>
          <a:prstGeom prst="roundRect">
            <a:avLst/>
          </a:prstGeom>
          <a:solidFill>
            <a:srgbClr val="FF99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পর্যায়ে দুইটি দলকে সামনে নিয়ে এসে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২৩১+১৩২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সমাধানটি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ব্ল্যাক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  </a:t>
            </a:r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করে দেখাব। তারপর শিক্ষার্থীদের করতে বলব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095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78416" y="-3412"/>
            <a:ext cx="1847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bn-I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342265" y="1150001"/>
            <a:ext cx="8264169" cy="58848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600200" y="1905000"/>
            <a:ext cx="6096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03247" y="1442713"/>
            <a:ext cx="7620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770781" y="1326852"/>
            <a:ext cx="0" cy="55311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58496" y="3661476"/>
            <a:ext cx="609846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54750" y="1320027"/>
            <a:ext cx="17446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শতক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8928" y="1326851"/>
            <a:ext cx="1468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0525" y="1343144"/>
            <a:ext cx="13420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দশক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12058" y="3768408"/>
            <a:ext cx="949067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45021" y="4301656"/>
            <a:ext cx="942454" cy="457200"/>
          </a:xfrm>
          <a:prstGeom prst="rect">
            <a:avLst/>
          </a:prstGeom>
          <a:solidFill>
            <a:srgbClr val="EE8E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54750" y="479821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64909" y="2078669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0539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69565" y="3751088"/>
            <a:ext cx="806492" cy="457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80907" y="42834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57755" y="2057842"/>
            <a:ext cx="627966" cy="402298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983134" y="250933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994389" y="3807667"/>
            <a:ext cx="627966" cy="408341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14564" y="4241220"/>
            <a:ext cx="619328" cy="430799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6040839" y="4716663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744673" y="170852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763710" y="2297440"/>
            <a:ext cx="1451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343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378010" y="3321084"/>
            <a:ext cx="21954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Plus 55"/>
          <p:cNvSpPr/>
          <p:nvPr/>
        </p:nvSpPr>
        <p:spPr>
          <a:xfrm>
            <a:off x="9115630" y="2656631"/>
            <a:ext cx="524759" cy="42211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987149" y="1968470"/>
            <a:ext cx="556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৬</a:t>
            </a:r>
            <a:endParaRPr lang="en-US" sz="4800" dirty="0"/>
          </a:p>
        </p:txBody>
      </p:sp>
      <p:sp>
        <p:nvSpPr>
          <p:cNvPr id="58" name="TextBox 57"/>
          <p:cNvSpPr txBox="1"/>
          <p:nvPr/>
        </p:nvSpPr>
        <p:spPr>
          <a:xfrm>
            <a:off x="13529554" y="2383122"/>
            <a:ext cx="453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৮</a:t>
            </a:r>
            <a:endParaRPr lang="en-US" sz="4800" dirty="0"/>
          </a:p>
        </p:txBody>
      </p:sp>
      <p:sp>
        <p:nvSpPr>
          <p:cNvPr id="60" name="TextBox 59"/>
          <p:cNvSpPr txBox="1"/>
          <p:nvPr/>
        </p:nvSpPr>
        <p:spPr>
          <a:xfrm>
            <a:off x="13064388" y="2003918"/>
            <a:ext cx="521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/>
              <a:t>৫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47294" y="5275597"/>
            <a:ext cx="609723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531236" y="473050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৫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02197" y="4758651"/>
            <a:ext cx="527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৮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3529554" y="4740586"/>
            <a:ext cx="607743" cy="71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৬</a:t>
            </a:r>
            <a:endParaRPr lang="en-US" sz="4000" dirty="0"/>
          </a:p>
        </p:txBody>
      </p:sp>
      <p:sp>
        <p:nvSpPr>
          <p:cNvPr id="67" name="Rectangle 66"/>
          <p:cNvSpPr/>
          <p:nvPr/>
        </p:nvSpPr>
        <p:spPr>
          <a:xfrm>
            <a:off x="1629256" y="2067541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655058" y="2653990"/>
            <a:ext cx="864788" cy="457200"/>
          </a:xfrm>
          <a:prstGeom prst="rect">
            <a:avLst/>
          </a:prstGeom>
          <a:solidFill>
            <a:srgbClr val="EE8E00"/>
          </a:solidFill>
          <a:ln w="12700"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966284" y="2974796"/>
            <a:ext cx="627966" cy="413607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724684" y="2092421"/>
            <a:ext cx="813264" cy="48108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4735963" y="2621669"/>
            <a:ext cx="734848" cy="49203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3868295" y="473546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768783" y="478333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5926010" y="5345061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932072" y="58519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90859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323122" y="5328969"/>
            <a:ext cx="656741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645233" y="5837172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7154" y="5824266"/>
            <a:ext cx="593053" cy="471465"/>
          </a:xfrm>
          <a:prstGeom prst="rect">
            <a:avLst/>
          </a:prstGeom>
          <a:solidFill>
            <a:srgbClr val="F682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329515" y="533403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181860" y="531712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375368" y="627020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006541" y="5306326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173464" y="5781455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92208" y="5741588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3360846" y="5810010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986935" y="6185172"/>
            <a:ext cx="806492" cy="430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১০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34107" y="5307629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419090" y="5321332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46644" y="5293125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513089" y="5828703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495599" y="5856857"/>
            <a:ext cx="913187" cy="457200"/>
          </a:xfrm>
          <a:prstGeom prst="rect">
            <a:avLst/>
          </a:prstGeom>
          <a:solidFill>
            <a:srgbClr val="EE8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</a:rPr>
              <a:t>১০০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61507" y="-28136"/>
            <a:ext cx="9035646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আমরা নিচের পদ্ধতিতে সমাধান করতে</a:t>
            </a:r>
          </a:p>
          <a:p>
            <a:pPr algn="ctr"/>
            <a:r>
              <a:rPr lang="bn-IN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পারি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076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07 -0.00811 L -0.56732 0.232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26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74 -0.0162 L -0.70859 0.2199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23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4 -0.01227 L -0.89257 0.2277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1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38 0.00278 L -0.27383 0.1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91 -0.05764 L -0.27214 0.1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3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88 -0.06574 L -0.26797 0.1810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0" grpId="0"/>
      <p:bldP spid="11" grpId="0"/>
      <p:bldP spid="13" grpId="0"/>
      <p:bldP spid="15" grpId="0"/>
      <p:bldP spid="77" grpId="0" animBg="1"/>
      <p:bldP spid="78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8" grpId="0" animBg="1"/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25209"/>
              </p:ext>
            </p:extLst>
          </p:nvPr>
        </p:nvGraphicFramePr>
        <p:xfrm>
          <a:off x="3048001" y="544831"/>
          <a:ext cx="5105401" cy="564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3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2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98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শতক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দশক</a:t>
                      </a:r>
                      <a:endParaRPr lang="en-US" sz="36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rgbClr val="ED1BB6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একক</a:t>
                      </a:r>
                      <a:endParaRPr lang="en-US" sz="4400" dirty="0">
                        <a:solidFill>
                          <a:srgbClr val="ED1BB6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35268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46996"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Cube 2"/>
          <p:cNvSpPr/>
          <p:nvPr/>
        </p:nvSpPr>
        <p:spPr>
          <a:xfrm>
            <a:off x="3200400" y="2145030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ube 3"/>
          <p:cNvSpPr/>
          <p:nvPr/>
        </p:nvSpPr>
        <p:spPr>
          <a:xfrm>
            <a:off x="3200400" y="1893332"/>
            <a:ext cx="762000" cy="304800"/>
          </a:xfrm>
          <a:prstGeom prst="cub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১০০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72000" y="1664732"/>
            <a:ext cx="762000" cy="762000"/>
            <a:chOff x="228600" y="2667000"/>
            <a:chExt cx="762000" cy="762000"/>
          </a:xfrm>
        </p:grpSpPr>
        <p:sp>
          <p:nvSpPr>
            <p:cNvPr id="6" name="Cube 5"/>
            <p:cNvSpPr/>
            <p:nvPr/>
          </p:nvSpPr>
          <p:spPr>
            <a:xfrm>
              <a:off x="228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228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2286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45154" y="2083832"/>
            <a:ext cx="762000" cy="533400"/>
            <a:chOff x="609600" y="2895600"/>
            <a:chExt cx="762000" cy="533400"/>
          </a:xfrm>
        </p:grpSpPr>
        <p:sp>
          <p:nvSpPr>
            <p:cNvPr id="15" name="Cube 14"/>
            <p:cNvSpPr/>
            <p:nvPr/>
          </p:nvSpPr>
          <p:spPr>
            <a:xfrm>
              <a:off x="609600" y="31242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Cube 15"/>
            <p:cNvSpPr/>
            <p:nvPr/>
          </p:nvSpPr>
          <p:spPr>
            <a:xfrm>
              <a:off x="609600" y="2895600"/>
              <a:ext cx="762000" cy="304800"/>
            </a:xfrm>
            <a:prstGeom prst="cub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193576" y="3001848"/>
            <a:ext cx="762000" cy="762000"/>
            <a:chOff x="304800" y="1905000"/>
            <a:chExt cx="762000" cy="762000"/>
          </a:xfrm>
        </p:grpSpPr>
        <p:sp>
          <p:nvSpPr>
            <p:cNvPr id="18" name="Cube 17"/>
            <p:cNvSpPr/>
            <p:nvPr/>
          </p:nvSpPr>
          <p:spPr>
            <a:xfrm>
              <a:off x="304800" y="23622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Cube 18"/>
            <p:cNvSpPr/>
            <p:nvPr/>
          </p:nvSpPr>
          <p:spPr>
            <a:xfrm>
              <a:off x="304800" y="21336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Cube 19"/>
            <p:cNvSpPr/>
            <p:nvPr/>
          </p:nvSpPr>
          <p:spPr>
            <a:xfrm>
              <a:off x="304800" y="1905000"/>
              <a:ext cx="762000" cy="304800"/>
            </a:xfrm>
            <a:prstGeom prst="cub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851666"/>
            <a:ext cx="762000" cy="1219200"/>
            <a:chOff x="304800" y="1752600"/>
            <a:chExt cx="762000" cy="1219200"/>
          </a:xfrm>
        </p:grpSpPr>
        <p:sp>
          <p:nvSpPr>
            <p:cNvPr id="24" name="Cube 23"/>
            <p:cNvSpPr/>
            <p:nvPr/>
          </p:nvSpPr>
          <p:spPr>
            <a:xfrm>
              <a:off x="304800" y="26670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Cube 24"/>
            <p:cNvSpPr/>
            <p:nvPr/>
          </p:nvSpPr>
          <p:spPr>
            <a:xfrm>
              <a:off x="304800" y="24384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Cube 25"/>
            <p:cNvSpPr/>
            <p:nvPr/>
          </p:nvSpPr>
          <p:spPr>
            <a:xfrm>
              <a:off x="304800" y="22098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Cube 26"/>
            <p:cNvSpPr/>
            <p:nvPr/>
          </p:nvSpPr>
          <p:spPr>
            <a:xfrm>
              <a:off x="304800" y="19812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Cube 27"/>
            <p:cNvSpPr/>
            <p:nvPr/>
          </p:nvSpPr>
          <p:spPr>
            <a:xfrm>
              <a:off x="304800" y="1752600"/>
              <a:ext cx="762000" cy="304800"/>
            </a:xfrm>
            <a:prstGeom prst="cub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dirty="0">
                  <a:latin typeface="NikoshBAN" pitchFamily="2" charset="0"/>
                  <a:cs typeface="NikoshBAN" pitchFamily="2" charset="0"/>
                </a:rPr>
                <a:t>১০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00800" y="3059430"/>
            <a:ext cx="762000" cy="990600"/>
            <a:chOff x="7162800" y="1143000"/>
            <a:chExt cx="762000" cy="990600"/>
          </a:xfrm>
        </p:grpSpPr>
        <p:grpSp>
          <p:nvGrpSpPr>
            <p:cNvPr id="30" name="Group 29"/>
            <p:cNvGrpSpPr/>
            <p:nvPr/>
          </p:nvGrpSpPr>
          <p:grpSpPr>
            <a:xfrm>
              <a:off x="7162800" y="1600200"/>
              <a:ext cx="762000" cy="533400"/>
              <a:chOff x="609600" y="2895600"/>
              <a:chExt cx="762000" cy="533400"/>
            </a:xfrm>
          </p:grpSpPr>
          <p:sp>
            <p:nvSpPr>
              <p:cNvPr id="31" name="Cube 30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Cube 31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7162800" y="1143000"/>
              <a:ext cx="762000" cy="533400"/>
              <a:chOff x="609600" y="2895600"/>
              <a:chExt cx="762000" cy="533400"/>
            </a:xfrm>
          </p:grpSpPr>
          <p:sp>
            <p:nvSpPr>
              <p:cNvPr id="34" name="Cube 33"/>
              <p:cNvSpPr/>
              <p:nvPr/>
            </p:nvSpPr>
            <p:spPr>
              <a:xfrm>
                <a:off x="609600" y="31242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Cube 34"/>
              <p:cNvSpPr/>
              <p:nvPr/>
            </p:nvSpPr>
            <p:spPr>
              <a:xfrm>
                <a:off x="609600" y="2895600"/>
                <a:ext cx="762000" cy="304800"/>
              </a:xfrm>
              <a:prstGeom prst="cub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dirty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8318308" y="1657291"/>
            <a:ext cx="1580867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232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5800" y="3200400"/>
            <a:ext cx="150694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354</a:t>
            </a:r>
            <a:r>
              <a:rPr lang="bn-BD" sz="4400" dirty="0">
                <a:solidFill>
                  <a:srgbClr val="ED1BB6"/>
                </a:solidFill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solidFill>
                <a:srgbClr val="ED1BB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381999" y="4214468"/>
            <a:ext cx="151717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একত্রে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26269" y="5228536"/>
            <a:ext cx="1628635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586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1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1443E-6 L 0 0.281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76688E-6 L 0 0.370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66327E-6 L 5.55112E-17 0.298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3506E-6 L 5.55112E-17 0.3758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6559E-6 L 2.77556E-17 0.28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4829E-6 L 2.77556E-17 0.3647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3506E-6 L 2.77556E-17 0.3536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429</Words>
  <Application>Microsoft Office PowerPoint</Application>
  <PresentationFormat>Widescreen</PresentationFormat>
  <Paragraphs>177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ikoshBAN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Ekushy</cp:lastModifiedBy>
  <cp:revision>83</cp:revision>
  <dcterms:created xsi:type="dcterms:W3CDTF">2017-08-03T11:22:40Z</dcterms:created>
  <dcterms:modified xsi:type="dcterms:W3CDTF">2019-12-14T15:02:11Z</dcterms:modified>
</cp:coreProperties>
</file>