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76" r:id="rId2"/>
    <p:sldId id="287" r:id="rId3"/>
    <p:sldId id="284" r:id="rId4"/>
    <p:sldId id="271" r:id="rId5"/>
    <p:sldId id="272" r:id="rId6"/>
    <p:sldId id="270" r:id="rId7"/>
    <p:sldId id="257" r:id="rId8"/>
    <p:sldId id="258" r:id="rId9"/>
    <p:sldId id="260" r:id="rId10"/>
    <p:sldId id="256" r:id="rId11"/>
    <p:sldId id="259" r:id="rId12"/>
    <p:sldId id="262" r:id="rId13"/>
    <p:sldId id="264" r:id="rId14"/>
    <p:sldId id="263" r:id="rId15"/>
    <p:sldId id="283" r:id="rId16"/>
    <p:sldId id="265" r:id="rId17"/>
    <p:sldId id="278" r:id="rId18"/>
    <p:sldId id="266" r:id="rId19"/>
    <p:sldId id="282" r:id="rId20"/>
    <p:sldId id="267" r:id="rId21"/>
    <p:sldId id="268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CC"/>
    <a:srgbClr val="0000FF"/>
    <a:srgbClr val="CC00CC"/>
    <a:srgbClr val="684D9C"/>
    <a:srgbClr val="AEDEE5"/>
    <a:srgbClr val="674C9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441" autoAdjust="0"/>
    <p:restoredTop sz="70810" autoAdjust="0"/>
  </p:normalViewPr>
  <p:slideViewPr>
    <p:cSldViewPr snapToGrid="0">
      <p:cViewPr varScale="1">
        <p:scale>
          <a:sx n="72" d="100"/>
          <a:sy n="72" d="100"/>
        </p:scale>
        <p:origin x="-840" y="-90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76B643-9E9A-4934-AEB4-BFCF1BF9D085}" type="doc">
      <dgm:prSet loTypeId="urn:microsoft.com/office/officeart/2005/8/layout/radial3" loCatId="cycle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B72162C-E983-4F5D-83EF-A51D5608A9D1}">
      <dgm:prSet phldrT="[Text]" custT="1"/>
      <dgm:spPr>
        <a:gradFill rotWithShape="0">
          <a:gsLst>
            <a:gs pos="34000">
              <a:srgbClr val="0000FF"/>
            </a:gs>
            <a:gs pos="46000">
              <a:srgbClr val="CC00CC"/>
            </a:gs>
            <a:gs pos="59000">
              <a:srgbClr val="0070C0"/>
            </a:gs>
            <a:gs pos="69000">
              <a:srgbClr val="C00000"/>
            </a:gs>
          </a:gsLst>
          <a:lin ang="5400000" scaled="1"/>
        </a:gradFill>
      </dgm:spPr>
      <dgm:t>
        <a:bodyPr/>
        <a:lstStyle/>
        <a:p>
          <a:r>
            <a:rPr lang="en-US" sz="2800" b="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অঙ্কগুলো</a:t>
          </a:r>
          <a:r>
            <a:rPr lang="en-US" sz="28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দ্বারা</a:t>
          </a:r>
          <a:r>
            <a:rPr lang="en-US" sz="28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গঠিত</a:t>
          </a:r>
          <a:r>
            <a:rPr lang="en-US" sz="28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বৃহত্তম</a:t>
          </a:r>
          <a:r>
            <a:rPr lang="en-US" sz="28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800" b="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ক্ষুদ্রতম</a:t>
          </a:r>
          <a:r>
            <a:rPr lang="en-US" sz="28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সংখ্যা</a:t>
          </a:r>
          <a:r>
            <a:rPr lang="en-US" sz="28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দু</a:t>
          </a:r>
          <a:r>
            <a:rPr lang="bn-BD" sz="28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’</a:t>
          </a:r>
          <a:r>
            <a:rPr lang="en-US" sz="2800" b="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টি</a:t>
          </a:r>
          <a:r>
            <a:rPr lang="en-US" sz="28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0" cap="none" spc="0" dirty="0" err="1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লিখ</a:t>
          </a:r>
          <a:r>
            <a:rPr lang="en-US" sz="2800" b="0" cap="none" spc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 ।</a:t>
          </a:r>
          <a:endParaRPr lang="en-US" sz="28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6DB2F1D-0660-4644-BDFA-533142A53973}" type="parTrans" cxnId="{133BC32B-1006-49C4-8C53-3BB56700D6FE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4CA85DC-31F1-4FE0-8FD1-9F5CCB1E5BCE}" type="sibTrans" cxnId="{133BC32B-1006-49C4-8C53-3BB56700D6FE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EBB72F3-209D-4970-8567-FC944312182A}">
      <dgm:prSet phldrT="[Text]" custT="1"/>
      <dgm:spPr>
        <a:gradFill flip="none" rotWithShape="1">
          <a:gsLst>
            <a:gs pos="0">
              <a:srgbClr val="0000FF">
                <a:lumMod val="0"/>
              </a:srgbClr>
            </a:gs>
            <a:gs pos="39000">
              <a:srgbClr val="CC00CC">
                <a:alpha val="65000"/>
              </a:srgbClr>
            </a:gs>
            <a:gs pos="54000">
              <a:srgbClr val="0070C0"/>
            </a:gs>
            <a:gs pos="60000">
              <a:srgbClr val="C00000"/>
            </a:gs>
          </a:gsLst>
          <a:path path="rect">
            <a:fillToRect l="50000" t="50000" r="50000" b="50000"/>
          </a:path>
          <a:tileRect/>
        </a:gradFill>
        <a:ln w="76200" cmpd="thickThin">
          <a:solidFill>
            <a:schemeClr val="tx1"/>
          </a:solidFill>
        </a:ln>
      </dgm:spPr>
      <dgm:t>
        <a:bodyPr/>
        <a:lstStyle/>
        <a:p>
          <a:r>
            <a:rPr lang="en-US" sz="5400" b="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3</a:t>
          </a:r>
          <a:endParaRPr lang="en-US" sz="54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545F2D8-DD5E-4291-8CC8-F40322E231C7}" type="parTrans" cxnId="{FA4A5C2B-2BB6-47E5-B4CC-63F560334849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1EF4865-AD4C-489C-8C3E-C477F3BBBD15}" type="sibTrans" cxnId="{FA4A5C2B-2BB6-47E5-B4CC-63F560334849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4E6F062-9052-4398-9B34-7321942EFF61}">
      <dgm:prSet phldrT="[Text]" custT="1"/>
      <dgm:spPr>
        <a:gradFill flip="none" rotWithShape="1">
          <a:gsLst>
            <a:gs pos="0">
              <a:srgbClr val="0000FF">
                <a:lumMod val="0"/>
              </a:srgbClr>
            </a:gs>
            <a:gs pos="39000">
              <a:srgbClr val="CC00CC">
                <a:alpha val="65000"/>
              </a:srgbClr>
            </a:gs>
            <a:gs pos="54000">
              <a:srgbClr val="0070C0"/>
            </a:gs>
            <a:gs pos="60000">
              <a:srgbClr val="C00000"/>
            </a:gs>
          </a:gsLst>
          <a:path path="rect">
            <a:fillToRect l="50000" t="50000" r="50000" b="50000"/>
          </a:path>
          <a:tileRect/>
        </a:gradFill>
        <a:ln w="76200" cmpd="thickThin">
          <a:solidFill>
            <a:schemeClr val="tx1"/>
          </a:solidFill>
        </a:ln>
      </dgm:spPr>
      <dgm:t>
        <a:bodyPr/>
        <a:lstStyle/>
        <a:p>
          <a:r>
            <a:rPr lang="en-US" sz="5400" b="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0</a:t>
          </a:r>
          <a:endParaRPr lang="en-US" sz="54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9DEC7D8-6D18-4AE5-8B14-3AAEDA4752E6}" type="parTrans" cxnId="{9B7B3220-9E7F-4567-9A30-763AF1E4CEDB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A5505B7-EBD2-49FB-AE0C-5E72CC54FFBC}" type="sibTrans" cxnId="{9B7B3220-9E7F-4567-9A30-763AF1E4CEDB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B9E2595-E690-4C81-B150-9F31A8952627}">
      <dgm:prSet phldrT="[Text]" custT="1"/>
      <dgm:spPr>
        <a:gradFill flip="none" rotWithShape="1">
          <a:gsLst>
            <a:gs pos="0">
              <a:srgbClr val="0000FF">
                <a:lumMod val="0"/>
              </a:srgbClr>
            </a:gs>
            <a:gs pos="39000">
              <a:srgbClr val="CC00CC">
                <a:alpha val="65000"/>
              </a:srgbClr>
            </a:gs>
            <a:gs pos="54000">
              <a:srgbClr val="0070C0"/>
            </a:gs>
            <a:gs pos="60000">
              <a:srgbClr val="C00000"/>
            </a:gs>
          </a:gsLst>
          <a:path path="rect">
            <a:fillToRect l="50000" t="50000" r="50000" b="50000"/>
          </a:path>
          <a:tileRect/>
        </a:gradFill>
        <a:ln w="76200" cmpd="thickThin">
          <a:solidFill>
            <a:schemeClr val="tx1"/>
          </a:solidFill>
        </a:ln>
      </dgm:spPr>
      <dgm:t>
        <a:bodyPr/>
        <a:lstStyle/>
        <a:p>
          <a:r>
            <a:rPr lang="en-US" sz="5400" b="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2</a:t>
          </a:r>
          <a:endParaRPr lang="en-US" sz="54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4007FB3-93B2-4E5D-BB15-A884F3562585}" type="parTrans" cxnId="{A87E1DC7-BCB0-45E5-9BBC-669384260901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F24B582-E199-4151-9BAD-FD50633F478F}" type="sibTrans" cxnId="{A87E1DC7-BCB0-45E5-9BBC-669384260901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3280A5D-F550-4A05-A2B7-7EC8BB89BFF9}">
      <dgm:prSet phldrT="[Text]" custT="1"/>
      <dgm:spPr>
        <a:gradFill flip="none" rotWithShape="1">
          <a:gsLst>
            <a:gs pos="0">
              <a:srgbClr val="0000FF">
                <a:lumMod val="0"/>
              </a:srgbClr>
            </a:gs>
            <a:gs pos="39000">
              <a:srgbClr val="CC00CC">
                <a:alpha val="65000"/>
              </a:srgbClr>
            </a:gs>
            <a:gs pos="54000">
              <a:srgbClr val="0070C0"/>
            </a:gs>
            <a:gs pos="60000">
              <a:srgbClr val="C00000"/>
            </a:gs>
          </a:gsLst>
          <a:path path="rect">
            <a:fillToRect l="50000" t="50000" r="50000" b="50000"/>
          </a:path>
          <a:tileRect/>
        </a:gradFill>
        <a:ln w="76200" cmpd="thickThin">
          <a:solidFill>
            <a:schemeClr val="tx1"/>
          </a:solidFill>
        </a:ln>
      </dgm:spPr>
      <dgm:t>
        <a:bodyPr/>
        <a:lstStyle/>
        <a:p>
          <a:r>
            <a:rPr lang="en-US" sz="5400" b="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7</a:t>
          </a:r>
          <a:endParaRPr lang="en-US" sz="54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49EA5FF-A332-4283-B0A5-04C0F2735DE4}" type="parTrans" cxnId="{66F5393D-F7FE-4C75-A5DF-C40904B2445D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40C63CF-AF6C-478A-B590-5EDB821A77D8}" type="sibTrans" cxnId="{66F5393D-F7FE-4C75-A5DF-C40904B2445D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0478484-1B2F-447B-BB9B-53B0FBBF9262}">
      <dgm:prSet custT="1"/>
      <dgm:spPr>
        <a:gradFill flip="none" rotWithShape="1">
          <a:gsLst>
            <a:gs pos="0">
              <a:srgbClr val="0000FF">
                <a:lumMod val="0"/>
              </a:srgbClr>
            </a:gs>
            <a:gs pos="39000">
              <a:srgbClr val="CC00CC">
                <a:alpha val="65000"/>
              </a:srgbClr>
            </a:gs>
            <a:gs pos="54000">
              <a:srgbClr val="0070C0"/>
            </a:gs>
            <a:gs pos="60000">
              <a:srgbClr val="C00000"/>
            </a:gs>
          </a:gsLst>
          <a:path path="rect">
            <a:fillToRect l="50000" t="50000" r="50000" b="50000"/>
          </a:path>
          <a:tileRect/>
        </a:gradFill>
        <a:ln w="76200" cmpd="thickThin">
          <a:solidFill>
            <a:schemeClr val="tx1"/>
          </a:solidFill>
        </a:ln>
      </dgm:spPr>
      <dgm:t>
        <a:bodyPr/>
        <a:lstStyle/>
        <a:p>
          <a:r>
            <a:rPr lang="en-US" sz="5400" b="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5</a:t>
          </a:r>
          <a:endParaRPr lang="en-US" sz="54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FC34AE7-5F4D-48FD-8A63-4F061E491C88}" type="parTrans" cxnId="{0BDE5D62-233F-4C9C-84AE-916DAB98E05B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64DFEE5-8693-4CC0-B7A9-463C7D881D9B}" type="sibTrans" cxnId="{0BDE5D62-233F-4C9C-84AE-916DAB98E05B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DD62B96-8639-4C30-A4D9-273E95FC5A80}">
      <dgm:prSet custT="1"/>
      <dgm:spPr>
        <a:gradFill flip="none" rotWithShape="1">
          <a:gsLst>
            <a:gs pos="0">
              <a:srgbClr val="0000FF">
                <a:lumMod val="0"/>
              </a:srgbClr>
            </a:gs>
            <a:gs pos="39000">
              <a:srgbClr val="CC00CC">
                <a:alpha val="65000"/>
              </a:srgbClr>
            </a:gs>
            <a:gs pos="54000">
              <a:srgbClr val="0070C0"/>
            </a:gs>
            <a:gs pos="60000">
              <a:srgbClr val="C00000"/>
            </a:gs>
          </a:gsLst>
          <a:path path="rect">
            <a:fillToRect l="50000" t="50000" r="50000" b="50000"/>
          </a:path>
          <a:tileRect/>
        </a:gradFill>
        <a:ln w="76200" cmpd="thickThin">
          <a:solidFill>
            <a:schemeClr val="tx1"/>
          </a:solidFill>
        </a:ln>
      </dgm:spPr>
      <dgm:t>
        <a:bodyPr/>
        <a:lstStyle/>
        <a:p>
          <a:r>
            <a:rPr lang="en-US" sz="5400" b="0" cap="none" spc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1</a:t>
          </a:r>
          <a:endParaRPr lang="en-US" sz="54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583B50D-B8D4-4E7C-986C-90F3B6A160D3}" type="parTrans" cxnId="{78B69ADC-7FEA-4B48-A7D3-A3DAC8AAC997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1A2C7ED2-614C-4385-AA31-2E861FDEC22D}" type="sibTrans" cxnId="{78B69ADC-7FEA-4B48-A7D3-A3DAC8AAC997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7FE70E6-9CB8-4C49-9919-E09C33154C57}" type="pres">
      <dgm:prSet presAssocID="{A576B643-9E9A-4934-AEB4-BFCF1BF9D08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A65FADF-FE0B-4BA0-8EE8-7F71ECC6EF2F}" type="pres">
      <dgm:prSet presAssocID="{A576B643-9E9A-4934-AEB4-BFCF1BF9D085}" presName="radial" presStyleCnt="0">
        <dgm:presLayoutVars>
          <dgm:animLvl val="ctr"/>
        </dgm:presLayoutVars>
      </dgm:prSet>
      <dgm:spPr/>
    </dgm:pt>
    <dgm:pt modelId="{60AABF9F-470E-4C7C-AD7C-78D5BA0035A6}" type="pres">
      <dgm:prSet presAssocID="{1B72162C-E983-4F5D-83EF-A51D5608A9D1}" presName="centerShape" presStyleLbl="vennNode1" presStyleIdx="0" presStyleCnt="7" custScaleX="89404" custScaleY="88913"/>
      <dgm:spPr/>
      <dgm:t>
        <a:bodyPr/>
        <a:lstStyle/>
        <a:p>
          <a:endParaRPr lang="en-US"/>
        </a:p>
      </dgm:t>
    </dgm:pt>
    <dgm:pt modelId="{2FFA55D6-F194-417A-90F5-3DD98ED75107}" type="pres">
      <dgm:prSet presAssocID="{0EBB72F3-209D-4970-8567-FC944312182A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C3DD81-32C0-4C43-B51E-DDA3A0911266}" type="pres">
      <dgm:prSet presAssocID="{D4E6F062-9052-4398-9B34-7321942EFF61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312C2F-8BB6-43B3-9B7E-07EAA375C50F}" type="pres">
      <dgm:prSet presAssocID="{8B9E2595-E690-4C81-B150-9F31A8952627}" presName="node" presStyleLbl="venn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8A7361-3726-4574-8243-891696713615}" type="pres">
      <dgm:prSet presAssocID="{83280A5D-F550-4A05-A2B7-7EC8BB89BFF9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CF5033-3F17-4428-9845-861EA5514540}" type="pres">
      <dgm:prSet presAssocID="{C0478484-1B2F-447B-BB9B-53B0FBBF9262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8C353D-61BC-44BC-8175-CE61064A4769}" type="pres">
      <dgm:prSet presAssocID="{FDD62B96-8639-4C30-A4D9-273E95FC5A80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42546C-47DE-4A57-B232-E9AA4C6FC889}" type="presOf" srcId="{1B72162C-E983-4F5D-83EF-A51D5608A9D1}" destId="{60AABF9F-470E-4C7C-AD7C-78D5BA0035A6}" srcOrd="0" destOrd="0" presId="urn:microsoft.com/office/officeart/2005/8/layout/radial3"/>
    <dgm:cxn modelId="{C16F4AA2-BD89-415D-B0E6-08E2918F9C79}" type="presOf" srcId="{0EBB72F3-209D-4970-8567-FC944312182A}" destId="{2FFA55D6-F194-417A-90F5-3DD98ED75107}" srcOrd="0" destOrd="0" presId="urn:microsoft.com/office/officeart/2005/8/layout/radial3"/>
    <dgm:cxn modelId="{2D28610D-6AE4-42AF-AAD9-70DCB9C89642}" type="presOf" srcId="{83280A5D-F550-4A05-A2B7-7EC8BB89BFF9}" destId="{018A7361-3726-4574-8243-891696713615}" srcOrd="0" destOrd="0" presId="urn:microsoft.com/office/officeart/2005/8/layout/radial3"/>
    <dgm:cxn modelId="{B9FEA4BF-38D2-40C4-884D-ADC413B8BDCA}" type="presOf" srcId="{8B9E2595-E690-4C81-B150-9F31A8952627}" destId="{C8312C2F-8BB6-43B3-9B7E-07EAA375C50F}" srcOrd="0" destOrd="0" presId="urn:microsoft.com/office/officeart/2005/8/layout/radial3"/>
    <dgm:cxn modelId="{9B7B3220-9E7F-4567-9A30-763AF1E4CEDB}" srcId="{1B72162C-E983-4F5D-83EF-A51D5608A9D1}" destId="{D4E6F062-9052-4398-9B34-7321942EFF61}" srcOrd="1" destOrd="0" parTransId="{D9DEC7D8-6D18-4AE5-8B14-3AAEDA4752E6}" sibTransId="{2A5505B7-EBD2-49FB-AE0C-5E72CC54FFBC}"/>
    <dgm:cxn modelId="{4D629F6C-025F-4111-B722-4092E6A320F3}" type="presOf" srcId="{D4E6F062-9052-4398-9B34-7321942EFF61}" destId="{42C3DD81-32C0-4C43-B51E-DDA3A0911266}" srcOrd="0" destOrd="0" presId="urn:microsoft.com/office/officeart/2005/8/layout/radial3"/>
    <dgm:cxn modelId="{106239B2-BDCF-433A-9BBD-6A5EF70D6056}" type="presOf" srcId="{A576B643-9E9A-4934-AEB4-BFCF1BF9D085}" destId="{B7FE70E6-9CB8-4C49-9919-E09C33154C57}" srcOrd="0" destOrd="0" presId="urn:microsoft.com/office/officeart/2005/8/layout/radial3"/>
    <dgm:cxn modelId="{FA4A5C2B-2BB6-47E5-B4CC-63F560334849}" srcId="{1B72162C-E983-4F5D-83EF-A51D5608A9D1}" destId="{0EBB72F3-209D-4970-8567-FC944312182A}" srcOrd="0" destOrd="0" parTransId="{4545F2D8-DD5E-4291-8CC8-F40322E231C7}" sibTransId="{61EF4865-AD4C-489C-8C3E-C477F3BBBD15}"/>
    <dgm:cxn modelId="{41E45FA4-0119-4650-AEEF-9CEC62E38EC8}" type="presOf" srcId="{C0478484-1B2F-447B-BB9B-53B0FBBF9262}" destId="{C4CF5033-3F17-4428-9845-861EA5514540}" srcOrd="0" destOrd="0" presId="urn:microsoft.com/office/officeart/2005/8/layout/radial3"/>
    <dgm:cxn modelId="{493DEC73-94F4-4569-A1E9-1E3BB84D03AC}" type="presOf" srcId="{FDD62B96-8639-4C30-A4D9-273E95FC5A80}" destId="{F28C353D-61BC-44BC-8175-CE61064A4769}" srcOrd="0" destOrd="0" presId="urn:microsoft.com/office/officeart/2005/8/layout/radial3"/>
    <dgm:cxn modelId="{78B69ADC-7FEA-4B48-A7D3-A3DAC8AAC997}" srcId="{1B72162C-E983-4F5D-83EF-A51D5608A9D1}" destId="{FDD62B96-8639-4C30-A4D9-273E95FC5A80}" srcOrd="5" destOrd="0" parTransId="{D583B50D-B8D4-4E7C-986C-90F3B6A160D3}" sibTransId="{1A2C7ED2-614C-4385-AA31-2E861FDEC22D}"/>
    <dgm:cxn modelId="{66F5393D-F7FE-4C75-A5DF-C40904B2445D}" srcId="{1B72162C-E983-4F5D-83EF-A51D5608A9D1}" destId="{83280A5D-F550-4A05-A2B7-7EC8BB89BFF9}" srcOrd="3" destOrd="0" parTransId="{849EA5FF-A332-4283-B0A5-04C0F2735DE4}" sibTransId="{540C63CF-AF6C-478A-B590-5EDB821A77D8}"/>
    <dgm:cxn modelId="{A87E1DC7-BCB0-45E5-9BBC-669384260901}" srcId="{1B72162C-E983-4F5D-83EF-A51D5608A9D1}" destId="{8B9E2595-E690-4C81-B150-9F31A8952627}" srcOrd="2" destOrd="0" parTransId="{34007FB3-93B2-4E5D-BB15-A884F3562585}" sibTransId="{7F24B582-E199-4151-9BAD-FD50633F478F}"/>
    <dgm:cxn modelId="{0BDE5D62-233F-4C9C-84AE-916DAB98E05B}" srcId="{1B72162C-E983-4F5D-83EF-A51D5608A9D1}" destId="{C0478484-1B2F-447B-BB9B-53B0FBBF9262}" srcOrd="4" destOrd="0" parTransId="{9FC34AE7-5F4D-48FD-8A63-4F061E491C88}" sibTransId="{664DFEE5-8693-4CC0-B7A9-463C7D881D9B}"/>
    <dgm:cxn modelId="{133BC32B-1006-49C4-8C53-3BB56700D6FE}" srcId="{A576B643-9E9A-4934-AEB4-BFCF1BF9D085}" destId="{1B72162C-E983-4F5D-83EF-A51D5608A9D1}" srcOrd="0" destOrd="0" parTransId="{86DB2F1D-0660-4644-BDFA-533142A53973}" sibTransId="{74CA85DC-31F1-4FE0-8FD1-9F5CCB1E5BCE}"/>
    <dgm:cxn modelId="{A58D4943-CDAA-40B4-BED6-1AD67E65ADAA}" type="presParOf" srcId="{B7FE70E6-9CB8-4C49-9919-E09C33154C57}" destId="{8A65FADF-FE0B-4BA0-8EE8-7F71ECC6EF2F}" srcOrd="0" destOrd="0" presId="urn:microsoft.com/office/officeart/2005/8/layout/radial3"/>
    <dgm:cxn modelId="{340D6437-DA33-44BF-919B-2C84F84FACDF}" type="presParOf" srcId="{8A65FADF-FE0B-4BA0-8EE8-7F71ECC6EF2F}" destId="{60AABF9F-470E-4C7C-AD7C-78D5BA0035A6}" srcOrd="0" destOrd="0" presId="urn:microsoft.com/office/officeart/2005/8/layout/radial3"/>
    <dgm:cxn modelId="{7DF193C9-6A6B-4681-B8D5-D4B18E10D4C5}" type="presParOf" srcId="{8A65FADF-FE0B-4BA0-8EE8-7F71ECC6EF2F}" destId="{2FFA55D6-F194-417A-90F5-3DD98ED75107}" srcOrd="1" destOrd="0" presId="urn:microsoft.com/office/officeart/2005/8/layout/radial3"/>
    <dgm:cxn modelId="{948045E0-C7FF-4795-AA51-DC7BC591EA3E}" type="presParOf" srcId="{8A65FADF-FE0B-4BA0-8EE8-7F71ECC6EF2F}" destId="{42C3DD81-32C0-4C43-B51E-DDA3A0911266}" srcOrd="2" destOrd="0" presId="urn:microsoft.com/office/officeart/2005/8/layout/radial3"/>
    <dgm:cxn modelId="{35AD3A92-C6DE-4E71-9B3F-54AF3E888D94}" type="presParOf" srcId="{8A65FADF-FE0B-4BA0-8EE8-7F71ECC6EF2F}" destId="{C8312C2F-8BB6-43B3-9B7E-07EAA375C50F}" srcOrd="3" destOrd="0" presId="urn:microsoft.com/office/officeart/2005/8/layout/radial3"/>
    <dgm:cxn modelId="{F266CC23-8F6E-48D8-9AF1-F602081AD6D4}" type="presParOf" srcId="{8A65FADF-FE0B-4BA0-8EE8-7F71ECC6EF2F}" destId="{018A7361-3726-4574-8243-891696713615}" srcOrd="4" destOrd="0" presId="urn:microsoft.com/office/officeart/2005/8/layout/radial3"/>
    <dgm:cxn modelId="{CB56C913-A491-450D-AFD6-6BF6815F1F85}" type="presParOf" srcId="{8A65FADF-FE0B-4BA0-8EE8-7F71ECC6EF2F}" destId="{C4CF5033-3F17-4428-9845-861EA5514540}" srcOrd="5" destOrd="0" presId="urn:microsoft.com/office/officeart/2005/8/layout/radial3"/>
    <dgm:cxn modelId="{6DA3FA3A-8DD6-4B69-BEF7-6E1529DE73A7}" type="presParOf" srcId="{8A65FADF-FE0B-4BA0-8EE8-7F71ECC6EF2F}" destId="{F28C353D-61BC-44BC-8175-CE61064A4769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5C04A-1744-4273-96DA-8580248C22DE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8357E-4F7A-43F9-AD82-0AD7F2C389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7877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F157CE38-A846-406B-A138-B4E172C7BB87}" type="datetime12">
              <a:rPr lang="en-US" smtClean="0"/>
              <a:pPr/>
              <a:t>3:15 AM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22983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aseline="0" dirty="0" smtClean="0"/>
              <a:t>আপনি মনে করলে প্রয়োজনে আরো পরিবর্তন পরিমার্জন বা সংশধন করতে পাতরেন ।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06610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লিখা</a:t>
            </a:r>
            <a:r>
              <a:rPr lang="bn-BD" baseline="0" dirty="0" smtClean="0"/>
              <a:t> শেষ হলে প্রশ্ন করবো , </a:t>
            </a:r>
            <a:r>
              <a:rPr lang="bn-BD" dirty="0" smtClean="0"/>
              <a:t>গুণীতক</a:t>
            </a:r>
            <a:r>
              <a:rPr lang="bn-BD" baseline="0" dirty="0" smtClean="0"/>
              <a:t> গুলোর একক স্থানীয় অঙ্ক গুলো কি কি ? ২,৪,৬,৮,......১৮ এরা কোন ধরনের সংখ্যা ? </a:t>
            </a:r>
            <a:r>
              <a:rPr lang="bn-BD" sz="1200" dirty="0" smtClean="0"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স্থানীয় অঙ্ক ০ অথবা জোড় সংখ্যা হলে , সংখ্যাটি ২দ্বারা বিভাজ্য । </a:t>
            </a:r>
            <a:endParaRPr lang="en-US" sz="1200" dirty="0" smtClean="0">
              <a:solidFill>
                <a:srgbClr val="0000FF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8756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ক্লিক করে ,২,১,৭ও৫ এর স্থানীয়</a:t>
            </a:r>
            <a:r>
              <a:rPr lang="bn-BD" baseline="0" dirty="0" smtClean="0"/>
              <a:t> মান কত প্রশ্ন করবো ।  ৫০০০ কি ৪ দ্বারা বিভাজ্য ? ৭০০ কি ৪দ্বারা বিভাজ্য ? ১০ কি ৪দ্বারা বিভাজ্য ? </a:t>
            </a:r>
            <a:r>
              <a:rPr lang="bn-BD" sz="1200" dirty="0" smtClean="0"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(১০+২) বা, ১২ </a:t>
            </a:r>
            <a:r>
              <a:rPr lang="bn-BD" baseline="0" dirty="0" smtClean="0"/>
              <a:t>কি ৪দ্বারা বিভাজ্য ?  তাহলে ৫৭১২ </a:t>
            </a:r>
            <a:r>
              <a:rPr lang="bn-BD" sz="12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সংখ্যাটি ৪ দ্বারা বিভাজ্য।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42592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লিখা</a:t>
            </a:r>
            <a:r>
              <a:rPr lang="bn-BD" baseline="0" dirty="0" smtClean="0"/>
              <a:t> শেষ হলে প্রশ্ন করবো , </a:t>
            </a:r>
            <a:r>
              <a:rPr lang="bn-BD" dirty="0" smtClean="0"/>
              <a:t>গুণীতক</a:t>
            </a:r>
            <a:r>
              <a:rPr lang="bn-BD" baseline="0" dirty="0" smtClean="0"/>
              <a:t> গুলোর একক স্থানীয় অঙ্ক গুলো কি কি ? </a:t>
            </a:r>
            <a:r>
              <a:rPr lang="bn-BD" sz="1200" dirty="0" smtClean="0"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স্থানীয় অঙ্ক ০ অথবা ৫ হলে , সংখ্যাটি ৫দ্বারা বিভাজ্য ।  </a:t>
            </a:r>
            <a:endParaRPr lang="en-US" sz="1200" dirty="0" smtClean="0">
              <a:solidFill>
                <a:srgbClr val="0000FF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17920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শিক্ষক</a:t>
            </a:r>
            <a:r>
              <a:rPr lang="bn-BD" baseline="0" dirty="0" smtClean="0"/>
              <a:t> কাজের সমাধানটি শ্রেণিতে উপস্থাপনের আগে তৈরি করে নিবেন ।  আপনি মনে করলে প্রয়োজনে আরো পরিবর্তন পরিমার্জন বা সংশধন করতে পাতরেন ।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91398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দশক</a:t>
            </a:r>
            <a:r>
              <a:rPr lang="bn-BD" baseline="0" dirty="0" smtClean="0"/>
              <a:t> স্থানীয় অঙ্কটির সাথে কত যোগ করলে তার স্থানীয় মানের সমান হবে  ? এই ৩৬ কি ৩দ্বারা বিভাজ্য ? শতক স্থানীয় অঙ্কটির সাথে কত যোগ করলে তার স্থানীয় মানের সমান হবে  ? এই ৯৯ কি ৩দ্বারা বিভাজ্য ?  তাহলে ৭,৪ও১এর যোগফল কত ? ১২কি ৩দ্বারা বিভাজ্য ? অতএব কোন সংখ্যার অঙ্কগুলোর সমষ্টি ৩দ্বারা বিভাজ্য হলে ঐ সংখ্যাটি ৩দ্বারা বিভাজ্য । </a:t>
            </a:r>
            <a:endParaRPr lang="en-GB" dirty="0" smtClean="0"/>
          </a:p>
          <a:p>
            <a:r>
              <a:rPr lang="bn-BD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97773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দশক</a:t>
            </a:r>
            <a:r>
              <a:rPr lang="bn-BD" baseline="0" dirty="0" smtClean="0"/>
              <a:t> স্থানীয় অঙ্কাটির সাথে কত যোগ করলে তার স্থানীয় মানের সমান হবে  ? এই ৩৬ কি ৩দ্বারা বিভাজ্য ? শতক স্থানীয় অঙ্কাটির সাথে কত যোগ করলে তার স্থানীয় মানের সমান হবে  ? এই ৯৯ কি ৩দ্বারা বিভাজ্য ?  তাহলে ৮,৪ও১এর যোগফল কত ? ১৩কি ৩দ্বারা বিভাজ্য ? অতএব কোন সংখ্যার অঙ্কগুলোর সমষ্টি ৩দ্বারা বিভাজ্য না হলে  ঐ সংখ্যাটি ৩দ্বারা বিভাজ্য নয় ।  </a:t>
            </a:r>
            <a:endParaRPr lang="en-GB" dirty="0" smtClean="0"/>
          </a:p>
          <a:p>
            <a:r>
              <a:rPr lang="bn-BD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16307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দু</a:t>
            </a:r>
            <a:r>
              <a:rPr lang="bn-BD" dirty="0" smtClean="0"/>
              <a:t>’</a:t>
            </a:r>
            <a:r>
              <a:rPr lang="en-US" dirty="0" err="1" smtClean="0"/>
              <a:t>টি</a:t>
            </a:r>
            <a:r>
              <a:rPr lang="en-US" dirty="0" smtClean="0"/>
              <a:t> </a:t>
            </a:r>
            <a:r>
              <a:rPr lang="en-US" dirty="0" err="1" smtClean="0"/>
              <a:t>উদাহরণ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দিয়ে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বোর্ডে</a:t>
            </a:r>
            <a:r>
              <a:rPr lang="en-US" baseline="0" dirty="0" smtClean="0"/>
              <a:t>  ৯ ও ৬ </a:t>
            </a:r>
            <a:r>
              <a:rPr lang="en-US" baseline="0" dirty="0" err="1" smtClean="0"/>
              <a:t>এর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বিভাজ্যতা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দেখা</a:t>
            </a:r>
            <a:r>
              <a:rPr lang="bn-BD" baseline="0" dirty="0" smtClean="0"/>
              <a:t>বো </a:t>
            </a:r>
            <a:r>
              <a:rPr lang="en-US" baseline="0" dirty="0" smtClean="0"/>
              <a:t> ।</a:t>
            </a:r>
            <a:r>
              <a:rPr lang="bn-BD" baseline="0" dirty="0" smtClean="0"/>
              <a:t> যেমন , ৫৭৮৭ সংখ্যাটি ৯দ্বারা বিভাজ্য , ১৪২২সংখ্যাটি৬ও ৯দ্বারা বিভাজ্য ।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এর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কাজ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দিব</a:t>
            </a:r>
            <a:r>
              <a:rPr lang="en-US" baseline="0" dirty="0" smtClean="0"/>
              <a:t>।</a:t>
            </a:r>
            <a:r>
              <a:rPr lang="bn-BD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21393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মূল্যায়নের জন্য  মূল্যায়নে</a:t>
            </a:r>
            <a:r>
              <a:rPr lang="bn-BD" baseline="0" dirty="0" smtClean="0"/>
              <a:t> ক্লিক করে প্রশ্ন আনুন এবং সঠিক উত্তর না পেলে আবার ক্লিক করুন । আপনি মনে করলে প্রয়োজনে আরো পরিবর্তন পরিমার্জন বা সংশধন করতে পাতরেন ।</a:t>
            </a:r>
            <a:endParaRPr lang="en-US" dirty="0" smtClean="0"/>
          </a:p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6199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বাড়ির কাজটি খাতায় লিখে নিতে বলবো । </a:t>
            </a:r>
            <a:r>
              <a:rPr lang="bn-BD" baseline="0" dirty="0" smtClean="0"/>
              <a:t>আপনি মনে করলে প্রয়োজনে আরো পরিবর্তন পরিমার্জন বা সংশোধন করতে পারবেন ।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6625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21645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কন্টেন্টি তৈরিতে</a:t>
            </a:r>
            <a:r>
              <a:rPr lang="bn-BD" baseline="0" dirty="0" smtClean="0"/>
              <a:t> আদর্শমান  ( কারিকুলাম ডকুমেন্ট,পাঠ্যপুস্তক ,ট্রেনিং-এ লব্দ জ্ঞান ও দক্ষতা ) বজায় রাখার আপ্রাণ প্রচেষ্টা ছিল । তবুও আপনি মনে করলে প্রয়োজনে আরো পরিবর্তন পরিমার্জন বা সংশধন করতে পাতরেন </a:t>
            </a:r>
            <a:endParaRPr lang="en-US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3499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ক্লিক করে প্রশ্ন</a:t>
            </a:r>
            <a:r>
              <a:rPr lang="bn-BD" baseline="0" dirty="0" smtClean="0"/>
              <a:t> করবো </a:t>
            </a:r>
            <a:r>
              <a:rPr lang="bn-BD" dirty="0" smtClean="0"/>
              <a:t>মোট</a:t>
            </a:r>
            <a:r>
              <a:rPr lang="bn-BD" baseline="0" dirty="0" smtClean="0"/>
              <a:t> কয়টি ফুটবল আছে ? </a:t>
            </a:r>
            <a:r>
              <a:rPr lang="bn-BD" dirty="0" smtClean="0"/>
              <a:t>ক্লিক করে প্রশ্ন</a:t>
            </a:r>
            <a:r>
              <a:rPr lang="bn-BD" baseline="0" dirty="0" smtClean="0"/>
              <a:t> ,ফুটবল গুলি ২টি করে ভাগ কর যাবে কী ? </a:t>
            </a:r>
            <a:r>
              <a:rPr lang="bn-BD" dirty="0" smtClean="0"/>
              <a:t>ক্লিক করে প্রশ্ন</a:t>
            </a:r>
            <a:r>
              <a:rPr lang="bn-BD" baseline="0" dirty="0" smtClean="0"/>
              <a:t> ,ফুটবল গুলি ৩টি করে ভাগ কর যাবে কী ? </a:t>
            </a:r>
            <a:r>
              <a:rPr lang="bn-BD" dirty="0" smtClean="0"/>
              <a:t>ক্লিক করে প্রশ্ন ,</a:t>
            </a:r>
            <a:r>
              <a:rPr lang="bn-BD" baseline="0" dirty="0" smtClean="0"/>
              <a:t> ফুটবল গুলি ৪টি করে ভাগ কর যাবে কী ? ফুটবল গুলি ৫টি করে ভাগ কর যাবে কী ?  </a:t>
            </a:r>
            <a:r>
              <a:rPr lang="bn-BD" dirty="0" smtClean="0"/>
              <a:t>১৬ </a:t>
            </a:r>
            <a:r>
              <a:rPr lang="bn-BD" baseline="0" dirty="0" smtClean="0"/>
              <a:t> সংখ্যাটি নিঃশেষে বিভাজ্য কি না তা বিভিন্ন ভাগে ভাগ করে দেখাবো ।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1813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সমান</a:t>
            </a:r>
            <a:r>
              <a:rPr lang="bn-BD" baseline="0" dirty="0" smtClean="0"/>
              <a:t> ভাবে বিভাজন হলো বা ভাগ হলো উত্তরটি আসার পর  পাঠ শিরোনাম ঘোষণা করবো 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8690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স্লাইডটি</a:t>
            </a:r>
            <a:r>
              <a:rPr lang="bn-BD" baseline="0" dirty="0" smtClean="0"/>
              <a:t> দেখাতে পারেন/হাইড করে রাখতে পারেন ।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3472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২টি</a:t>
            </a:r>
            <a:r>
              <a:rPr lang="bn-BD" baseline="0" dirty="0" smtClean="0"/>
              <a:t> তাঁরাকে কয়টি করে সমান ভাবে ভাগ করা যায় ? তাঁরা ২টির উপর ক্লিক করে ভাগ গুলো দেখাবো ।আবার প্রশ্ন করবো , ৩</a:t>
            </a:r>
            <a:r>
              <a:rPr lang="bn-BD" dirty="0" smtClean="0"/>
              <a:t>টি</a:t>
            </a:r>
            <a:r>
              <a:rPr lang="bn-BD" baseline="0" dirty="0" smtClean="0"/>
              <a:t> চাঁদ তাঁরাকে কয়টি করে সমান ভাবে ভাগ করা যায় ? চাঁদতাঁরা ৩টির উপর ক্লিক করে ভাগ গুলো দেখাবো । আবার প্রশ্ন করবো , ৫</a:t>
            </a:r>
            <a:r>
              <a:rPr lang="bn-BD" dirty="0" smtClean="0"/>
              <a:t>টি</a:t>
            </a:r>
            <a:r>
              <a:rPr lang="bn-BD" baseline="0" dirty="0" smtClean="0"/>
              <a:t> কলমকে কয়টি করে সমান ভাবে ভাগ করা যায় ? কলম৫টির উপর ক্লিক করে ভাগ গুলো দেখাবো । ২,৩ও৫ এর  গুণনীয়ক গুলো লেখ? ১এবং ঐ সংখ্যা ছাড়া অন্য কোন গুণনীয়ক না থাকায় ২,৩,৫ এরা মৌলিক সংখ্যা ।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6397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৪টি</a:t>
            </a:r>
            <a:r>
              <a:rPr lang="bn-BD" baseline="0" dirty="0" smtClean="0"/>
              <a:t> ঘড়িকে কয়টি করে সমান ভাবে ভাগ করা যায় ? ঘড়ি ৪ টির উপর ক্লিক করে ভাগ গুলো দেখাবো ।আবার প্রশ্ন করবো , ৬</a:t>
            </a:r>
            <a:r>
              <a:rPr lang="bn-BD" dirty="0" smtClean="0"/>
              <a:t>টি</a:t>
            </a:r>
            <a:r>
              <a:rPr lang="bn-BD" baseline="0" dirty="0" smtClean="0"/>
              <a:t> ঘন্টাকে  কয়টি করে সমান ভাবে ভাগ করা যায় ? ঘন্টা ৬টির উপর ক্লিক করে ভাগ গুলো দেখাবো । আবার প্রশ্ন করবো , ৯টি মোমবাতিকে  কয়টি করে সমান ভাবে ভাগ করা যায় ? মোমবাতি ৯টির উপর ক্লিক করে ভাগ গুলো দেখাবো । ৪,৬ও৯ এর  গুণনীয়ক গুলো লেখ ? ১এবং ঐ সংখ্যা ছাড়া অন্য আরো  গুণনীয়ক  থাকায় ৪,৬,৯ এরা যৌগিক সংখ্যা ।  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13986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aseline="0" dirty="0" smtClean="0"/>
              <a:t>আপনি মনে করলে প্রয়োজনে আরো পরিবর্তন পরিমার্জন বা সংশধন করতে পাতরেন ।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9324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৮টি</a:t>
            </a:r>
            <a:r>
              <a:rPr lang="bn-BD" baseline="0" dirty="0" smtClean="0"/>
              <a:t> তালাকে কয়টি করে সমান ভাবে ভাগ করা যায় ? তালা ৮ টির উপর ক্লিক করে ভাগ গুলো দেখাবো ।আবার প্রশ্ন করবো , ১৫</a:t>
            </a:r>
            <a:r>
              <a:rPr lang="bn-BD" dirty="0" smtClean="0"/>
              <a:t>টি</a:t>
            </a:r>
            <a:r>
              <a:rPr lang="bn-BD" baseline="0" dirty="0" smtClean="0"/>
              <a:t> মাইককে  কয়টি করে সমান ভাবে ভাগ করা যায় ? মাইক ১৫টির উপর ক্লিক করে ভাগ গুলো দেখাবো । । ৮ও১৫ এর  গুণনীয়ক গুলো লেখ ? ১ ও  ঐ সংখ্যা ছাড়া অন্য কোন গুণনীয়ক  common না থাকায় ৮ও১৫ পরস্পর সহমৌলিক ।  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8357E-4F7A-43F9-AD82-0AD7F2C3893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7827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24C46A-97EE-4BA3-9F65-737569B073C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3DCA0E-F01A-479C-8194-8242558454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0474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24C46A-97EE-4BA3-9F65-737569B073C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3DCA0E-F01A-479C-8194-8242558454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3712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24C46A-97EE-4BA3-9F65-737569B073C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3DCA0E-F01A-479C-8194-8242558454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386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24C46A-97EE-4BA3-9F65-737569B073C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3DCA0E-F01A-479C-8194-8242558454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140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24C46A-97EE-4BA3-9F65-737569B073C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3DCA0E-F01A-479C-8194-8242558454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4849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24C46A-97EE-4BA3-9F65-737569B073C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3DCA0E-F01A-479C-8194-8242558454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9961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24C46A-97EE-4BA3-9F65-737569B073C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3DCA0E-F01A-479C-8194-8242558454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126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24C46A-97EE-4BA3-9F65-737569B073C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3DCA0E-F01A-479C-8194-8242558454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587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24C46A-97EE-4BA3-9F65-737569B073C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3DCA0E-F01A-479C-8194-8242558454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900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24C46A-97EE-4BA3-9F65-737569B073C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3DCA0E-F01A-479C-8194-8242558454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2920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24C46A-97EE-4BA3-9F65-737569B073C9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3DCA0E-F01A-479C-8194-8242558454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7231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315"/>
            </a:avLst>
          </a:prstGeom>
          <a:solidFill>
            <a:schemeClr val="tx1">
              <a:alpha val="65000"/>
            </a:schemeClr>
          </a:solidFill>
          <a:ln w="57150" cmpd="thickThin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159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1299836" y="1131385"/>
            <a:ext cx="6419401" cy="2021412"/>
          </a:xfrm>
          <a:prstGeom prst="rect">
            <a:avLst/>
          </a:prstGeom>
        </p:spPr>
        <p:txBody>
          <a:bodyPr vert="horz" lIns="91440" tIns="45720" rIns="91440" bIns="45720" numCol="1" rtlCol="0" anchor="b">
            <a:prstTxWarp prst="textPlain">
              <a:avLst/>
            </a:prstTxWarp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7200" dirty="0" smtClean="0">
                <a:ln/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bn-BD" sz="7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7200" dirty="0" smtClean="0">
                <a:ln/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72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72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25615" y="3433313"/>
            <a:ext cx="4278702" cy="3226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39433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00"/>
                            </p:stCondLst>
                            <p:childTnLst>
                              <p:par>
                                <p:cTn id="13" presetID="10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14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/>
      <p:bldP spid="13" grpId="1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29823085"/>
              </p:ext>
            </p:extLst>
          </p:nvPr>
        </p:nvGraphicFramePr>
        <p:xfrm>
          <a:off x="0" y="0"/>
          <a:ext cx="3741821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1821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</a:t>
                      </a:r>
                      <a:r>
                        <a:rPr lang="bn-BD" sz="3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36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তালা  </a:t>
                      </a:r>
                      <a:r>
                        <a:rPr lang="en-US" sz="3600" dirty="0" smtClean="0"/>
                        <a:t> </a:t>
                      </a:r>
                      <a:endParaRPr lang="en-US" sz="3600" dirty="0"/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6600" b="0" cap="none" spc="0" dirty="0" smtClean="0">
                          <a:ln w="0"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10800000" algn="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Webdings" panose="05030102010509060703" pitchFamily="18" charset="2"/>
                        </a:rPr>
                        <a:t></a:t>
                      </a:r>
                      <a:endParaRPr lang="en-US" sz="6600" b="0" cap="none" spc="0" dirty="0">
                        <a:ln w="0"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50800" dist="38100" dir="10800000" algn="r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00B050">
                        <a:alpha val="9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30822333"/>
              </p:ext>
            </p:extLst>
          </p:nvPr>
        </p:nvGraphicFramePr>
        <p:xfrm>
          <a:off x="0" y="2972005"/>
          <a:ext cx="3783105" cy="16154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96045"/>
                <a:gridCol w="469580"/>
                <a:gridCol w="469580"/>
                <a:gridCol w="469580"/>
                <a:gridCol w="469580"/>
                <a:gridCol w="469580"/>
                <a:gridCol w="469580"/>
                <a:gridCol w="469580"/>
              </a:tblGrid>
              <a:tr h="370840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</a:t>
                      </a: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</a:t>
                      </a:r>
                      <a:endParaRPr lang="en-US" sz="66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</a:t>
                      </a:r>
                      <a:endParaRPr lang="en-US" sz="66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</a:t>
                      </a:r>
                      <a:endParaRPr lang="en-US" sz="66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</a:t>
                      </a:r>
                      <a:endParaRPr lang="en-US" sz="66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</a:t>
                      </a:r>
                      <a:endParaRPr lang="en-US" sz="6600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</a:t>
                      </a:r>
                      <a:endParaRPr lang="en-US" sz="6600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</a:t>
                      </a:r>
                      <a:endParaRPr lang="en-US" sz="6600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</a:t>
                      </a:r>
                      <a:endParaRPr lang="en-US" sz="6600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87158007"/>
              </p:ext>
            </p:extLst>
          </p:nvPr>
        </p:nvGraphicFramePr>
        <p:xfrm>
          <a:off x="0" y="2960914"/>
          <a:ext cx="3808492" cy="268792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952123"/>
                <a:gridCol w="952123"/>
                <a:gridCol w="952123"/>
                <a:gridCol w="952123"/>
              </a:tblGrid>
              <a:tr h="584805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8783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</a:t>
                      </a:r>
                      <a:endParaRPr lang="en-US" sz="6600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6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</a:t>
                      </a:r>
                      <a:endParaRPr lang="en-US" sz="66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</a:t>
                      </a:r>
                      <a:endParaRPr lang="en-US" sz="6600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</a:t>
                      </a:r>
                      <a:endParaRPr lang="en-US" sz="6600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23509295"/>
              </p:ext>
            </p:extLst>
          </p:nvPr>
        </p:nvGraphicFramePr>
        <p:xfrm>
          <a:off x="0" y="2976860"/>
          <a:ext cx="3826422" cy="26212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913211"/>
                <a:gridCol w="1913211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</a:t>
                      </a: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</a:t>
                      </a:r>
                      <a:endParaRPr lang="en-US" sz="66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6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ebdings" panose="05030102010509060703" pitchFamily="18" charset="2"/>
                        </a:rPr>
                        <a:t></a:t>
                      </a:r>
                      <a:endParaRPr lang="en-US" sz="6600" dirty="0" smtClean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81820982"/>
              </p:ext>
            </p:extLst>
          </p:nvPr>
        </p:nvGraphicFramePr>
        <p:xfrm>
          <a:off x="0" y="2954663"/>
          <a:ext cx="3891037" cy="2715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1037"/>
              </a:tblGrid>
              <a:tr h="6126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</a:t>
                      </a:r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3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32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  <a:tr h="2012887">
                <a:tc>
                  <a:txBody>
                    <a:bodyPr/>
                    <a:lstStyle/>
                    <a:p>
                      <a:pPr algn="ctr"/>
                      <a:r>
                        <a:rPr lang="en-US" sz="6600" b="0" cap="none" spc="0" dirty="0" smtClean="0">
                          <a:ln w="0"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10800000" algn="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Webdings" panose="05030102010509060703" pitchFamily="18" charset="2"/>
                        </a:rPr>
                        <a:t></a:t>
                      </a:r>
                      <a:endParaRPr lang="en-US" sz="6600" b="0" cap="none" spc="0" dirty="0">
                        <a:ln w="0"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  <a:effectLst>
                          <a:outerShdw blurRad="50800" dist="38100" dir="10800000" algn="r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slope"/>
                      <a:lightRig rig="flood" dir="t"/>
                    </a:cell3D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24469096"/>
              </p:ext>
            </p:extLst>
          </p:nvPr>
        </p:nvGraphicFramePr>
        <p:xfrm>
          <a:off x="4177553" y="0"/>
          <a:ext cx="4966447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6447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১৫টি মাইক </a:t>
                      </a:r>
                      <a:endParaRPr lang="en-US" sz="32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0" cap="none" spc="0" dirty="0" smtClean="0">
                          <a:ln>
                            <a:solidFill>
                              <a:srgbClr val="0000FF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</a:t>
                      </a:r>
                      <a:endParaRPr lang="en-US" sz="4800" b="0" cap="none" spc="0" dirty="0">
                        <a:ln>
                          <a:solidFill>
                            <a:srgbClr val="0000FF"/>
                          </a:solidFill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08682849"/>
              </p:ext>
            </p:extLst>
          </p:nvPr>
        </p:nvGraphicFramePr>
        <p:xfrm>
          <a:off x="4240304" y="2940388"/>
          <a:ext cx="4903696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2962"/>
                <a:gridCol w="612962"/>
                <a:gridCol w="612962"/>
                <a:gridCol w="612962"/>
                <a:gridCol w="612962"/>
                <a:gridCol w="612962"/>
                <a:gridCol w="612962"/>
                <a:gridCol w="612962"/>
              </a:tblGrid>
              <a:tr h="370840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</a:t>
                      </a:r>
                      <a:r>
                        <a:rPr lang="bn-BD" sz="24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24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400" b="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91700263"/>
              </p:ext>
            </p:extLst>
          </p:nvPr>
        </p:nvGraphicFramePr>
        <p:xfrm>
          <a:off x="4226460" y="2950913"/>
          <a:ext cx="4834550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3988"/>
                <a:gridCol w="869133"/>
                <a:gridCol w="1004934"/>
                <a:gridCol w="968721"/>
                <a:gridCol w="977774"/>
              </a:tblGrid>
              <a:tr h="305851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</a:t>
                      </a:r>
                      <a:r>
                        <a:rPr lang="bn-BD" sz="24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24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400" b="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640273">
                <a:tc>
                  <a:txBody>
                    <a:bodyPr/>
                    <a:lstStyle/>
                    <a:p>
                      <a:pPr algn="ctr"/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2159029"/>
              </p:ext>
            </p:extLst>
          </p:nvPr>
        </p:nvGraphicFramePr>
        <p:xfrm>
          <a:off x="4213634" y="2947140"/>
          <a:ext cx="4762122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0590"/>
                <a:gridCol w="1636707"/>
                <a:gridCol w="1514825"/>
              </a:tblGrid>
              <a:tr h="267148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</a:t>
                      </a:r>
                      <a:r>
                        <a:rPr lang="bn-BD" sz="24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2400" b="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400" b="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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0" cap="none" spc="0" dirty="0" smtClean="0">
                          <a:ln w="6600">
                            <a:solidFill>
                              <a:srgbClr val="0000FF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</a:t>
                      </a:r>
                      <a:endParaRPr lang="en-US" sz="4400" b="0" cap="none" spc="0" dirty="0" smtClean="0">
                        <a:ln w="6600">
                          <a:solidFill>
                            <a:srgbClr val="0000FF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12343044"/>
              </p:ext>
            </p:extLst>
          </p:nvPr>
        </p:nvGraphicFramePr>
        <p:xfrm>
          <a:off x="4177553" y="2936312"/>
          <a:ext cx="4966447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6447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15</a:t>
                      </a: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0" cap="none" spc="0" dirty="0" smtClean="0">
                          <a:ln>
                            <a:solidFill>
                              <a:srgbClr val="0000FF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sym typeface="Webdings" panose="05030102010509060703" pitchFamily="18" charset="2"/>
                        </a:rPr>
                        <a:t></a:t>
                      </a:r>
                      <a:endParaRPr lang="en-US" sz="4800" b="0" cap="none" spc="0" dirty="0">
                        <a:ln>
                          <a:solidFill>
                            <a:srgbClr val="0000FF"/>
                          </a:solidFill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55934971"/>
              </p:ext>
            </p:extLst>
          </p:nvPr>
        </p:nvGraphicFramePr>
        <p:xfrm>
          <a:off x="228417" y="3899970"/>
          <a:ext cx="5962651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2651"/>
              </a:tblGrid>
              <a:tr h="564702">
                <a:tc>
                  <a:txBody>
                    <a:bodyPr/>
                    <a:lstStyle/>
                    <a:p>
                      <a:r>
                        <a:rPr lang="bn-BD" sz="4000" b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 এর গুণনীয়ক</a:t>
                      </a:r>
                      <a:r>
                        <a:rPr lang="bn-BD" sz="4000" b="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-  ১ , ২ , ৪ , ৮ </a:t>
                      </a:r>
                      <a:endParaRPr lang="en-US" sz="40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  <a:tr h="949773">
                <a:tc>
                  <a:txBody>
                    <a:bodyPr/>
                    <a:lstStyle/>
                    <a:p>
                      <a:r>
                        <a:rPr lang="bn-BD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 এর গুণনীয়ক</a:t>
                      </a:r>
                      <a:r>
                        <a:rPr lang="bn-BD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– ১ , ৩ , ৫ , ১৫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w="77470" h="12700" prst="softRound"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268187" y="4148375"/>
            <a:ext cx="2405743" cy="830997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সহমৌলিক 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Frame 1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2019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3468" y="938809"/>
            <a:ext cx="2688773" cy="707886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এসো নিজে করি </a:t>
            </a:r>
            <a:endParaRPr lang="en-US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5745" y="4398564"/>
            <a:ext cx="8652510" cy="769441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সমাধানঃ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(খ)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২৭,৩৮ (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গ)৩১,৪৩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5745" y="2551011"/>
            <a:ext cx="8652510" cy="1323439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F"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ন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িচের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কোন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জোড়া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সংখ্যা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সহমৌলিক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 </a:t>
            </a:r>
          </a:p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ক) ১৬,১৮  (খ) ২৭,৩৮  (গ)৩১,৪৩  (ঘ) ৭২, ৯৩ 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6842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18695201"/>
              </p:ext>
            </p:extLst>
          </p:nvPr>
        </p:nvGraphicFramePr>
        <p:xfrm>
          <a:off x="573744" y="1370105"/>
          <a:ext cx="2196352" cy="1310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/>
                <a:gridCol w="393295"/>
                <a:gridCol w="415814"/>
                <a:gridCol w="959572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0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0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11009693"/>
              </p:ext>
            </p:extLst>
          </p:nvPr>
        </p:nvGraphicFramePr>
        <p:xfrm>
          <a:off x="555814" y="2401046"/>
          <a:ext cx="2196352" cy="1310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/>
                <a:gridCol w="393295"/>
                <a:gridCol w="415814"/>
                <a:gridCol w="959572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2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83315838"/>
              </p:ext>
            </p:extLst>
          </p:nvPr>
        </p:nvGraphicFramePr>
        <p:xfrm>
          <a:off x="555814" y="3476812"/>
          <a:ext cx="2196352" cy="1310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/>
                <a:gridCol w="393295"/>
                <a:gridCol w="415814"/>
                <a:gridCol w="959572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4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89146296"/>
              </p:ext>
            </p:extLst>
          </p:nvPr>
        </p:nvGraphicFramePr>
        <p:xfrm>
          <a:off x="555814" y="4507751"/>
          <a:ext cx="2196352" cy="1310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/>
                <a:gridCol w="393295"/>
                <a:gridCol w="415814"/>
                <a:gridCol w="959572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6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58568198"/>
              </p:ext>
            </p:extLst>
          </p:nvPr>
        </p:nvGraphicFramePr>
        <p:xfrm>
          <a:off x="555814" y="5538692"/>
          <a:ext cx="2196352" cy="1310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/>
                <a:gridCol w="393295"/>
                <a:gridCol w="415814"/>
                <a:gridCol w="959572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8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62339885"/>
              </p:ext>
            </p:extLst>
          </p:nvPr>
        </p:nvGraphicFramePr>
        <p:xfrm>
          <a:off x="3164544" y="1405964"/>
          <a:ext cx="2330823" cy="1310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10216"/>
                <a:gridCol w="377242"/>
                <a:gridCol w="398842"/>
                <a:gridCol w="1144523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10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04866683"/>
              </p:ext>
            </p:extLst>
          </p:nvPr>
        </p:nvGraphicFramePr>
        <p:xfrm>
          <a:off x="3146614" y="2436905"/>
          <a:ext cx="2366682" cy="1310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/>
                <a:gridCol w="393295"/>
                <a:gridCol w="415814"/>
                <a:gridCol w="1129902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12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70637707"/>
              </p:ext>
            </p:extLst>
          </p:nvPr>
        </p:nvGraphicFramePr>
        <p:xfrm>
          <a:off x="3146614" y="3512671"/>
          <a:ext cx="2375647" cy="1310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/>
                <a:gridCol w="393295"/>
                <a:gridCol w="415814"/>
                <a:gridCol w="1138867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14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62994676"/>
              </p:ext>
            </p:extLst>
          </p:nvPr>
        </p:nvGraphicFramePr>
        <p:xfrm>
          <a:off x="3146614" y="4543610"/>
          <a:ext cx="2366682" cy="1310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/>
                <a:gridCol w="393295"/>
                <a:gridCol w="415814"/>
                <a:gridCol w="1129902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16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45721737"/>
              </p:ext>
            </p:extLst>
          </p:nvPr>
        </p:nvGraphicFramePr>
        <p:xfrm>
          <a:off x="3146614" y="5574551"/>
          <a:ext cx="2402541" cy="1310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/>
                <a:gridCol w="393295"/>
                <a:gridCol w="415814"/>
                <a:gridCol w="1165761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18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sp>
        <p:nvSpPr>
          <p:cNvPr id="12" name="Flowchart: Alternate Process 11"/>
          <p:cNvSpPr/>
          <p:nvPr/>
        </p:nvSpPr>
        <p:spPr>
          <a:xfrm>
            <a:off x="5636797" y="1399519"/>
            <a:ext cx="3083858" cy="5020235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স্থানীয় অঙ্ক ০ অথবা জোড় সংখ্যা হলে , সংখ্যাটি ২দ্বারা বিভাজ্য </a:t>
            </a:r>
            <a:endParaRPr lang="en-US" sz="4000" dirty="0">
              <a:solidFill>
                <a:srgbClr val="0000FF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6439" y="288667"/>
            <a:ext cx="8516038" cy="923330"/>
          </a:xfrm>
          <a:prstGeom prst="rect">
            <a:avLst/>
          </a:prstGeom>
          <a:solidFill>
            <a:srgbClr val="0000FF"/>
          </a:solidFill>
          <a:ln w="38100">
            <a:solidFill>
              <a:srgbClr val="CC00CC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 এর কয়েকটি গুণিতক লিখ - </a:t>
            </a:r>
            <a:endParaRPr lang="en-US" sz="5400" b="1" dirty="0">
              <a:ln w="6600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1351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977" y="811946"/>
            <a:ext cx="11833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5712</a:t>
            </a:r>
            <a:endParaRPr lang="en-US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0000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272988" y="1403617"/>
            <a:ext cx="2268070" cy="908010"/>
            <a:chOff x="1757082" y="1272987"/>
            <a:chExt cx="2268070" cy="914401"/>
          </a:xfrm>
        </p:grpSpPr>
        <p:sp>
          <p:nvSpPr>
            <p:cNvPr id="5" name="Rectangle 4"/>
            <p:cNvSpPr/>
            <p:nvPr/>
          </p:nvSpPr>
          <p:spPr>
            <a:xfrm>
              <a:off x="2411505" y="1703294"/>
              <a:ext cx="1613647" cy="484094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্থানীয়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7" name="Elbow Connector 6"/>
            <p:cNvCxnSpPr/>
            <p:nvPr/>
          </p:nvCxnSpPr>
          <p:spPr>
            <a:xfrm rot="16200000" flipH="1">
              <a:off x="1748117" y="1281952"/>
              <a:ext cx="672353" cy="654423"/>
            </a:xfrm>
            <a:prstGeom prst="bentConnector3">
              <a:avLst>
                <a:gd name="adj1" fmla="val 102000"/>
              </a:avLst>
            </a:prstGeom>
            <a:ln w="38100">
              <a:solidFill>
                <a:srgbClr val="0000CC"/>
              </a:solidFill>
              <a:tailEnd type="triangle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977151" y="1394656"/>
            <a:ext cx="2563907" cy="1631577"/>
            <a:chOff x="1757081" y="1272988"/>
            <a:chExt cx="2268071" cy="770467"/>
          </a:xfrm>
        </p:grpSpPr>
        <p:sp>
          <p:nvSpPr>
            <p:cNvPr id="13" name="Rectangle 12"/>
            <p:cNvSpPr/>
            <p:nvPr/>
          </p:nvSpPr>
          <p:spPr>
            <a:xfrm>
              <a:off x="2597695" y="1822260"/>
              <a:ext cx="1427457" cy="221195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্থানীয়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14" name="Elbow Connector 13"/>
            <p:cNvCxnSpPr/>
            <p:nvPr/>
          </p:nvCxnSpPr>
          <p:spPr>
            <a:xfrm rot="16200000" flipH="1">
              <a:off x="1842955" y="1187114"/>
              <a:ext cx="668868" cy="840615"/>
            </a:xfrm>
            <a:prstGeom prst="bentConnector3">
              <a:avLst>
                <a:gd name="adj1" fmla="val 100633"/>
              </a:avLst>
            </a:prstGeom>
            <a:ln w="38100">
              <a:solidFill>
                <a:srgbClr val="0000CC"/>
              </a:solidFill>
              <a:tailEnd type="triangle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762000" y="1403615"/>
            <a:ext cx="2779058" cy="2366577"/>
            <a:chOff x="1566755" y="1002054"/>
            <a:chExt cx="2458397" cy="1066818"/>
          </a:xfrm>
        </p:grpSpPr>
        <p:sp>
          <p:nvSpPr>
            <p:cNvPr id="18" name="Rectangle 17"/>
            <p:cNvSpPr/>
            <p:nvPr/>
          </p:nvSpPr>
          <p:spPr>
            <a:xfrm>
              <a:off x="2597695" y="1844487"/>
              <a:ext cx="1427457" cy="224385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্থানীয়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19" name="Elbow Connector 18"/>
            <p:cNvCxnSpPr/>
            <p:nvPr/>
          </p:nvCxnSpPr>
          <p:spPr>
            <a:xfrm rot="16200000" flipH="1">
              <a:off x="1612325" y="956484"/>
              <a:ext cx="939801" cy="1030941"/>
            </a:xfrm>
            <a:prstGeom prst="bentConnector3">
              <a:avLst>
                <a:gd name="adj1" fmla="val 100901"/>
              </a:avLst>
            </a:prstGeom>
            <a:ln w="38100">
              <a:solidFill>
                <a:srgbClr val="0000CC"/>
              </a:solidFill>
              <a:tailEnd type="triangle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510988" y="1394653"/>
            <a:ext cx="3030070" cy="3093689"/>
            <a:chOff x="1344706" y="688791"/>
            <a:chExt cx="2680446" cy="1380083"/>
          </a:xfrm>
        </p:grpSpPr>
        <p:sp>
          <p:nvSpPr>
            <p:cNvPr id="26" name="Rectangle 25"/>
            <p:cNvSpPr/>
            <p:nvPr/>
          </p:nvSpPr>
          <p:spPr>
            <a:xfrm>
              <a:off x="2597695" y="1844488"/>
              <a:ext cx="1427457" cy="224386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্থানীয়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27" name="Elbow Connector 26"/>
            <p:cNvCxnSpPr/>
            <p:nvPr/>
          </p:nvCxnSpPr>
          <p:spPr>
            <a:xfrm rot="16200000" flipH="1">
              <a:off x="1344669" y="688828"/>
              <a:ext cx="1253064" cy="1252990"/>
            </a:xfrm>
            <a:prstGeom prst="bentConnector3">
              <a:avLst>
                <a:gd name="adj1" fmla="val 100338"/>
              </a:avLst>
            </a:prstGeom>
            <a:ln w="38100">
              <a:solidFill>
                <a:srgbClr val="0000CC"/>
              </a:solidFill>
              <a:tailEnd type="triangle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3541057" y="1722693"/>
            <a:ext cx="1165411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41058" y="2460581"/>
            <a:ext cx="1165411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১০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41058" y="3199661"/>
            <a:ext cx="1165411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৭০০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541058" y="3931058"/>
            <a:ext cx="1165411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০০০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Flowchart: Alternate Process 37"/>
          <p:cNvSpPr/>
          <p:nvPr/>
        </p:nvSpPr>
        <p:spPr>
          <a:xfrm>
            <a:off x="5106039" y="530812"/>
            <a:ext cx="3441489" cy="4437528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এখানে ১০ , ৪ দ্বারা বিভাজ্য নয় কিন্তু (১০+২) বা, ১২ সংখ্যাটি ৪ দ্বারা বিভাজ্য। </a:t>
            </a:r>
            <a:r>
              <a:rPr lang="bn-BD" sz="4000" dirty="0"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সুতরাং ৫৭১২ সংখ্যাটি ৪ দ্বারা বিভাজ্য।  </a:t>
            </a:r>
            <a:r>
              <a:rPr lang="bn-BD" sz="4000" dirty="0" smtClean="0"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0000FF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0563" y="5254690"/>
            <a:ext cx="8398649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C00CC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ও দশক স্থানীয় অঙ্ক দ্বারা গঠিত সংখ্যা ৪ দ্বারা বিভাজ্য হলে,</a:t>
            </a:r>
            <a:r>
              <a:rPr lang="bn-BD" sz="32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 সংখ্যার </a:t>
            </a:r>
            <a:r>
              <a:rPr lang="bn-BD" sz="32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শেষে ০০ </a:t>
            </a:r>
            <a:r>
              <a:rPr lang="bn-BD" sz="32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থাকলেও  সংখ্যাটি </a:t>
            </a:r>
            <a:r>
              <a:rPr lang="bn-BD" sz="320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 দ্বারা বিভাজ্য। </a:t>
            </a:r>
            <a:r>
              <a:rPr lang="bn-BD" sz="32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0563" y="189848"/>
            <a:ext cx="4481070" cy="70788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সংখ্যাটির স্থানীয়মান লিখ-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6940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1" animBg="1"/>
      <p:bldP spid="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91858232"/>
              </p:ext>
            </p:extLst>
          </p:nvPr>
        </p:nvGraphicFramePr>
        <p:xfrm>
          <a:off x="375439" y="1410267"/>
          <a:ext cx="2488946" cy="1310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84644"/>
                <a:gridCol w="445689"/>
                <a:gridCol w="471208"/>
                <a:gridCol w="1087405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r>
                        <a:rPr lang="bn-BD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0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0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73031582"/>
              </p:ext>
            </p:extLst>
          </p:nvPr>
        </p:nvGraphicFramePr>
        <p:xfrm>
          <a:off x="357509" y="2441208"/>
          <a:ext cx="2488946" cy="844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84644"/>
                <a:gridCol w="445689"/>
                <a:gridCol w="471208"/>
                <a:gridCol w="1087405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1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</a:t>
                      </a:r>
                      <a:r>
                        <a:rPr lang="bn-BD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43682352"/>
              </p:ext>
            </p:extLst>
          </p:nvPr>
        </p:nvGraphicFramePr>
        <p:xfrm>
          <a:off x="357509" y="3516974"/>
          <a:ext cx="2488946" cy="1310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84644"/>
                <a:gridCol w="445689"/>
                <a:gridCol w="471208"/>
                <a:gridCol w="1087405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</a:t>
                      </a:r>
                      <a:r>
                        <a:rPr lang="bn-BD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63685896"/>
              </p:ext>
            </p:extLst>
          </p:nvPr>
        </p:nvGraphicFramePr>
        <p:xfrm>
          <a:off x="357509" y="4547913"/>
          <a:ext cx="2488946" cy="1310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84644"/>
                <a:gridCol w="445689"/>
                <a:gridCol w="471208"/>
                <a:gridCol w="1087405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3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</a:t>
                      </a:r>
                      <a:r>
                        <a:rPr lang="bn-BD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১৫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36250685"/>
              </p:ext>
            </p:extLst>
          </p:nvPr>
        </p:nvGraphicFramePr>
        <p:xfrm>
          <a:off x="357509" y="5578854"/>
          <a:ext cx="2488946" cy="1310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84644"/>
                <a:gridCol w="445689"/>
                <a:gridCol w="471208"/>
                <a:gridCol w="1087405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</a:t>
                      </a:r>
                      <a:r>
                        <a:rPr lang="bn-BD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২০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31113165"/>
              </p:ext>
            </p:extLst>
          </p:nvPr>
        </p:nvGraphicFramePr>
        <p:xfrm>
          <a:off x="3164544" y="1405964"/>
          <a:ext cx="2330823" cy="1310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10216"/>
                <a:gridCol w="377242"/>
                <a:gridCol w="398842"/>
                <a:gridCol w="1144523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5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</a:t>
                      </a:r>
                      <a:r>
                        <a:rPr lang="bn-BD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২৫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66226321"/>
              </p:ext>
            </p:extLst>
          </p:nvPr>
        </p:nvGraphicFramePr>
        <p:xfrm>
          <a:off x="3146613" y="2436905"/>
          <a:ext cx="2361821" cy="1310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6792"/>
                <a:gridCol w="392488"/>
                <a:gridCol w="414960"/>
                <a:gridCol w="1127581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</a:t>
                      </a:r>
                      <a:r>
                        <a:rPr lang="bn-BD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৩০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97300325"/>
              </p:ext>
            </p:extLst>
          </p:nvPr>
        </p:nvGraphicFramePr>
        <p:xfrm>
          <a:off x="3146614" y="3512671"/>
          <a:ext cx="2375647" cy="1310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/>
                <a:gridCol w="393295"/>
                <a:gridCol w="415814"/>
                <a:gridCol w="1138867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7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</a:t>
                      </a:r>
                      <a:r>
                        <a:rPr lang="bn-BD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৩৫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45351954"/>
              </p:ext>
            </p:extLst>
          </p:nvPr>
        </p:nvGraphicFramePr>
        <p:xfrm>
          <a:off x="3146614" y="4543610"/>
          <a:ext cx="2366682" cy="1310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/>
                <a:gridCol w="393295"/>
                <a:gridCol w="415814"/>
                <a:gridCol w="1129902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8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</a:t>
                      </a:r>
                      <a:r>
                        <a:rPr lang="bn-BD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৮০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4125852"/>
              </p:ext>
            </p:extLst>
          </p:nvPr>
        </p:nvGraphicFramePr>
        <p:xfrm>
          <a:off x="3146614" y="5574551"/>
          <a:ext cx="2402541" cy="1310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27671"/>
                <a:gridCol w="393295"/>
                <a:gridCol w="415814"/>
                <a:gridCol w="1165761"/>
              </a:tblGrid>
              <a:tr h="844177">
                <a:tc>
                  <a:txBody>
                    <a:bodyPr/>
                    <a:lstStyle/>
                    <a:p>
                      <a:pPr algn="ctr"/>
                      <a:r>
                        <a:rPr lang="bn-BD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  <a:sym typeface="Symbol" panose="05050102010706020507" pitchFamily="18" charset="2"/>
                        </a:rPr>
                        <a:t>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</a:t>
                      </a:r>
                      <a:r>
                        <a:rPr lang="bn-BD" sz="4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৪৫</a:t>
                      </a:r>
                      <a:endParaRPr lang="en-US" sz="4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h="50800" prst="divo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sp>
        <p:nvSpPr>
          <p:cNvPr id="12" name="Flowchart: Alternate Process 11"/>
          <p:cNvSpPr/>
          <p:nvPr/>
        </p:nvSpPr>
        <p:spPr>
          <a:xfrm>
            <a:off x="5700994" y="1809750"/>
            <a:ext cx="3038712" cy="4125454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00FF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স্থানীয় অঙ্ক ০ অথবা ৫ হলে , সংখ্যাটি ৫ দ্বারা বিভাজ্য  </a:t>
            </a:r>
            <a:endParaRPr lang="en-US" sz="4000" dirty="0">
              <a:solidFill>
                <a:srgbClr val="0000FF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341463"/>
            <a:ext cx="8358706" cy="830997"/>
          </a:xfrm>
          <a:prstGeom prst="rect">
            <a:avLst/>
          </a:prstGeom>
          <a:solidFill>
            <a:srgbClr val="0000FF"/>
          </a:solidFill>
          <a:ln w="38100">
            <a:solidFill>
              <a:srgbClr val="CC00CC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BD" sz="4800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এর কয়েকটি গুণিতক লিখ - </a:t>
            </a:r>
            <a:endParaRPr lang="en-US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061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5950" y="1354142"/>
            <a:ext cx="79271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সংখ্যাগুলোর মধ্যে থেকে ২,৪ও ৫ দ্বরা বিভাজ্য সংখ্যাগুলি আলাদা করে নিচের ছকে বসাও ; 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1305,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3450,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1568,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1400,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2324.</a:t>
            </a: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78860735"/>
              </p:ext>
            </p:extLst>
          </p:nvPr>
        </p:nvGraphicFramePr>
        <p:xfrm>
          <a:off x="1156299" y="3338285"/>
          <a:ext cx="7151643" cy="266917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383881"/>
                <a:gridCol w="2383881"/>
                <a:gridCol w="2383881"/>
              </a:tblGrid>
              <a:tr h="1146628">
                <a:tc>
                  <a:txBody>
                    <a:bodyPr/>
                    <a:lstStyle/>
                    <a:p>
                      <a:pPr algn="ctr"/>
                      <a:endParaRPr lang="bn-BD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দ্বারা বিভাজ্য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BD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দ্বারা বিভাজ্য </a:t>
                      </a:r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BD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দ্বারা বিভাজ্য </a:t>
                      </a:r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1480457">
                <a:tc>
                  <a:txBody>
                    <a:bodyPr/>
                    <a:lstStyle/>
                    <a:p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085649" y="4492562"/>
            <a:ext cx="9781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1305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1263700" y="4492562"/>
            <a:ext cx="9877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3450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7026986" y="4492562"/>
            <a:ext cx="10727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3450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2232210" y="4492562"/>
            <a:ext cx="11849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1568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3590516" y="4506685"/>
            <a:ext cx="9989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1568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1156299" y="5105583"/>
            <a:ext cx="10951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1400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4589507" y="4541796"/>
            <a:ext cx="10951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1400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6085649" y="5139910"/>
            <a:ext cx="10951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1400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2251471" y="5105583"/>
            <a:ext cx="11945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2324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3644179" y="5119706"/>
            <a:ext cx="11945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2324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245120" y="422289"/>
            <a:ext cx="2688773" cy="707886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r>
              <a:rPr lang="bn-BD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24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208682" y="1810157"/>
            <a:ext cx="4480452" cy="707886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  <a:sym typeface="Symbol" panose="05050102010706020507" pitchFamily="18" charset="2"/>
              </a:rPr>
              <a:t></a:t>
            </a:r>
            <a:r>
              <a:rPr lang="en-US" sz="4000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সংখ্যাটি</a:t>
            </a:r>
            <a:r>
              <a:rPr lang="en-US" sz="4000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৩ </a:t>
            </a:r>
            <a:r>
              <a:rPr lang="en-US" sz="4000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দ্বারা</a:t>
            </a:r>
            <a:r>
              <a:rPr lang="en-US" sz="4000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4000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বিভাজ্য</a:t>
            </a:r>
            <a:r>
              <a:rPr lang="en-US" sz="4000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endParaRPr lang="en-US" sz="40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24818" y="1084747"/>
            <a:ext cx="1488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১৪৭</a:t>
            </a:r>
            <a:endParaRPr lang="en-US" sz="4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0000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14399" y="1711961"/>
            <a:ext cx="2121187" cy="908011"/>
            <a:chOff x="1757081" y="1272986"/>
            <a:chExt cx="2268071" cy="914402"/>
          </a:xfrm>
        </p:grpSpPr>
        <p:sp>
          <p:nvSpPr>
            <p:cNvPr id="4" name="Rectangle 3"/>
            <p:cNvSpPr/>
            <p:nvPr/>
          </p:nvSpPr>
          <p:spPr>
            <a:xfrm>
              <a:off x="2351569" y="1703294"/>
              <a:ext cx="1673583" cy="484094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্থানীয়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5" name="Elbow Connector 4"/>
            <p:cNvCxnSpPr>
              <a:endCxn id="4" idx="1"/>
            </p:cNvCxnSpPr>
            <p:nvPr/>
          </p:nvCxnSpPr>
          <p:spPr>
            <a:xfrm rot="16200000" flipH="1">
              <a:off x="1718147" y="1311920"/>
              <a:ext cx="672355" cy="594487"/>
            </a:xfrm>
            <a:prstGeom prst="bentConnector2">
              <a:avLst/>
            </a:prstGeom>
            <a:ln w="38100">
              <a:solidFill>
                <a:srgbClr val="0000CC"/>
              </a:solidFill>
              <a:tailEnd type="triangle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586154" y="1703001"/>
            <a:ext cx="2449432" cy="1631577"/>
            <a:chOff x="1757081" y="1272988"/>
            <a:chExt cx="2268071" cy="770467"/>
          </a:xfrm>
        </p:grpSpPr>
        <p:sp>
          <p:nvSpPr>
            <p:cNvPr id="7" name="Rectangle 6"/>
            <p:cNvSpPr/>
            <p:nvPr/>
          </p:nvSpPr>
          <p:spPr>
            <a:xfrm>
              <a:off x="2597695" y="1822260"/>
              <a:ext cx="1427457" cy="221195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্থানীয়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8" name="Elbow Connector 7"/>
            <p:cNvCxnSpPr/>
            <p:nvPr/>
          </p:nvCxnSpPr>
          <p:spPr>
            <a:xfrm rot="16200000" flipH="1">
              <a:off x="1842955" y="1187114"/>
              <a:ext cx="668868" cy="840615"/>
            </a:xfrm>
            <a:prstGeom prst="bentConnector3">
              <a:avLst>
                <a:gd name="adj1" fmla="val 100633"/>
              </a:avLst>
            </a:prstGeom>
            <a:ln w="38100">
              <a:solidFill>
                <a:srgbClr val="0000CC"/>
              </a:solidFill>
              <a:tailEnd type="triangle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339968" y="1711960"/>
            <a:ext cx="2695617" cy="2366577"/>
            <a:chOff x="1566755" y="1002054"/>
            <a:chExt cx="2458397" cy="1066818"/>
          </a:xfrm>
        </p:grpSpPr>
        <p:sp>
          <p:nvSpPr>
            <p:cNvPr id="10" name="Rectangle 9"/>
            <p:cNvSpPr/>
            <p:nvPr/>
          </p:nvSpPr>
          <p:spPr>
            <a:xfrm>
              <a:off x="2597695" y="1844487"/>
              <a:ext cx="1427457" cy="224385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্থানীয়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11" name="Elbow Connector 10"/>
            <p:cNvCxnSpPr/>
            <p:nvPr/>
          </p:nvCxnSpPr>
          <p:spPr>
            <a:xfrm rot="16200000" flipH="1">
              <a:off x="1612325" y="956484"/>
              <a:ext cx="939801" cy="1030941"/>
            </a:xfrm>
            <a:prstGeom prst="bentConnector3">
              <a:avLst>
                <a:gd name="adj1" fmla="val 100901"/>
              </a:avLst>
            </a:prstGeom>
            <a:ln w="38100">
              <a:solidFill>
                <a:srgbClr val="0000CC"/>
              </a:solidFill>
              <a:tailEnd type="triangle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3043271" y="2087750"/>
            <a:ext cx="1165411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3271" y="2796261"/>
            <a:ext cx="1165411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3271" y="3528699"/>
            <a:ext cx="1165411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০০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6652" y="200761"/>
            <a:ext cx="4476986" cy="954478"/>
          </a:xfrm>
          <a:prstGeom prst="rect">
            <a:avLst/>
          </a:prstGeom>
          <a:noFill/>
        </p:spPr>
        <p:txBody>
          <a:bodyPr wrap="square" rtlCol="0">
            <a:prstTxWarp prst="textDoubleWave1">
              <a:avLst>
                <a:gd name="adj1" fmla="val 12500"/>
                <a:gd name="adj2" fmla="val 0"/>
              </a:avLst>
            </a:prstTxWarp>
            <a:spAutoFit/>
          </a:bodyPr>
          <a:lstStyle/>
          <a:p>
            <a:r>
              <a:rPr lang="bn-BD" sz="4000" dirty="0" smtClean="0">
                <a:ln w="0">
                  <a:solidFill>
                    <a:srgbClr val="C00000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সংখ্যাটির স্থানীয়মান লিখ-</a:t>
            </a:r>
            <a:endParaRPr lang="en-US" sz="4000" dirty="0">
              <a:ln w="0">
                <a:solidFill>
                  <a:srgbClr val="C00000"/>
                </a:solidFill>
              </a:ln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16366" y="2796261"/>
            <a:ext cx="1494545" cy="646331"/>
          </a:xfrm>
          <a:prstGeom prst="rect">
            <a:avLst/>
          </a:prstGeom>
          <a:ln w="38100">
            <a:solidFill>
              <a:srgbClr val="CC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=৩৬+৪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14753" y="2796261"/>
            <a:ext cx="3077455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=(৩</a:t>
            </a:r>
            <a:r>
              <a:rPr lang="en-US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৩</a:t>
            </a:r>
            <a:r>
              <a:rPr lang="en-US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</a:t>
            </a:r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৪)+৪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16366" y="3531610"/>
            <a:ext cx="1494545" cy="646331"/>
          </a:xfrm>
          <a:prstGeom prst="rect">
            <a:avLst/>
          </a:prstGeom>
          <a:ln w="38100">
            <a:solidFill>
              <a:srgbClr val="CC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=৯৯+১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14753" y="3531610"/>
            <a:ext cx="3077455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=(৩</a:t>
            </a:r>
            <a:r>
              <a:rPr lang="en-US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৩</a:t>
            </a:r>
            <a:r>
              <a:rPr lang="en-US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r>
              <a:rPr lang="en-US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১১)+১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7516" y="4859253"/>
            <a:ext cx="1906241" cy="707886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৭+৪+১ </a:t>
            </a:r>
            <a:endParaRPr lang="en-US" sz="40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73757" y="4869639"/>
            <a:ext cx="1140287" cy="707886"/>
          </a:xfrm>
          <a:prstGeom prst="rect">
            <a:avLst/>
          </a:prstGeom>
          <a:ln w="38100">
            <a:solidFill>
              <a:srgbClr val="CC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=১২ </a:t>
            </a:r>
            <a:endParaRPr lang="en-US" sz="40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14044" y="4859252"/>
            <a:ext cx="4875090" cy="707886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=(৩</a:t>
            </a:r>
            <a:r>
              <a:rPr lang="en-US" sz="40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40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৪</a:t>
            </a:r>
            <a:r>
              <a:rPr lang="bn-BD" sz="40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) যা ৩দ্বারা বিভাজ্য </a:t>
            </a:r>
            <a:endParaRPr lang="en-US" sz="40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0784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 animBg="1"/>
      <p:bldP spid="17" grpId="0" animBg="1"/>
      <p:bldP spid="23" grpId="0" animBg="1"/>
      <p:bldP spid="24" grpId="0" animBg="1"/>
      <p:bldP spid="25" grpId="0" animBg="1"/>
      <p:bldP spid="26" grpId="0" animBg="1"/>
      <p:bldP spid="22" grpId="0" animBg="1"/>
      <p:bldP spid="27" grpId="0" animBg="1"/>
      <p:bldP spid="2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42987" y="1612695"/>
            <a:ext cx="4695825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সংখ্যাটি</a:t>
            </a:r>
            <a:r>
              <a:rPr lang="en-US" sz="4000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৩ </a:t>
            </a:r>
            <a:r>
              <a:rPr lang="en-US" sz="4000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দ্বারা</a:t>
            </a:r>
            <a:r>
              <a:rPr lang="en-US" sz="4000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en-US" sz="4000" dirty="0" err="1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বিভাজ্য</a:t>
            </a:r>
            <a:r>
              <a:rPr lang="bn-BD" sz="4000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নয় </a:t>
            </a:r>
            <a:r>
              <a:rPr lang="en-US" sz="4000" dirty="0" smtClean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endParaRPr lang="en-US" sz="40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33730" y="227846"/>
            <a:ext cx="5789101" cy="90045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4000" dirty="0" smtClean="0">
                <a:ln w="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সংখ্যাটির স্থানীয়মান লিখ-</a:t>
            </a:r>
            <a:endParaRPr lang="en-US" sz="4000" dirty="0">
              <a:ln w="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863786"/>
            <a:ext cx="11833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১৪৮</a:t>
            </a:r>
            <a:endParaRPr lang="en-US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0000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859331" y="1386301"/>
            <a:ext cx="2268070" cy="908010"/>
            <a:chOff x="1757082" y="1272987"/>
            <a:chExt cx="2268070" cy="914401"/>
          </a:xfrm>
        </p:grpSpPr>
        <p:sp>
          <p:nvSpPr>
            <p:cNvPr id="24" name="Rectangle 23"/>
            <p:cNvSpPr/>
            <p:nvPr/>
          </p:nvSpPr>
          <p:spPr>
            <a:xfrm>
              <a:off x="2411505" y="1703294"/>
              <a:ext cx="1613647" cy="484094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্থানীয়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25" name="Elbow Connector 24"/>
            <p:cNvCxnSpPr/>
            <p:nvPr/>
          </p:nvCxnSpPr>
          <p:spPr>
            <a:xfrm rot="16200000" flipH="1">
              <a:off x="1748117" y="1281952"/>
              <a:ext cx="672353" cy="654423"/>
            </a:xfrm>
            <a:prstGeom prst="bentConnector3">
              <a:avLst>
                <a:gd name="adj1" fmla="val 102000"/>
              </a:avLst>
            </a:prstGeom>
            <a:ln w="38100">
              <a:solidFill>
                <a:srgbClr val="0000CC"/>
              </a:solidFill>
              <a:tailEnd type="triangle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563494" y="1377340"/>
            <a:ext cx="2563907" cy="1631577"/>
            <a:chOff x="1757081" y="1272988"/>
            <a:chExt cx="2268071" cy="770467"/>
          </a:xfrm>
        </p:grpSpPr>
        <p:sp>
          <p:nvSpPr>
            <p:cNvPr id="27" name="Rectangle 26"/>
            <p:cNvSpPr/>
            <p:nvPr/>
          </p:nvSpPr>
          <p:spPr>
            <a:xfrm>
              <a:off x="2597695" y="1822260"/>
              <a:ext cx="1427457" cy="221195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্থানীয়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28" name="Elbow Connector 27"/>
            <p:cNvCxnSpPr/>
            <p:nvPr/>
          </p:nvCxnSpPr>
          <p:spPr>
            <a:xfrm rot="16200000" flipH="1">
              <a:off x="1842955" y="1187114"/>
              <a:ext cx="668868" cy="840615"/>
            </a:xfrm>
            <a:prstGeom prst="bentConnector3">
              <a:avLst>
                <a:gd name="adj1" fmla="val 100633"/>
              </a:avLst>
            </a:prstGeom>
            <a:ln w="38100">
              <a:solidFill>
                <a:srgbClr val="0000CC"/>
              </a:solidFill>
              <a:tailEnd type="triangle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348343" y="1386299"/>
            <a:ext cx="2779058" cy="2366577"/>
            <a:chOff x="1566755" y="1002054"/>
            <a:chExt cx="2458397" cy="1066818"/>
          </a:xfrm>
        </p:grpSpPr>
        <p:sp>
          <p:nvSpPr>
            <p:cNvPr id="30" name="Rectangle 29"/>
            <p:cNvSpPr/>
            <p:nvPr/>
          </p:nvSpPr>
          <p:spPr>
            <a:xfrm>
              <a:off x="2597695" y="1844487"/>
              <a:ext cx="1427457" cy="224385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্থানীয়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3200" dirty="0" smtClean="0">
                  <a:effectLst>
                    <a:outerShdw blurRad="50800" dist="38100" dir="13500000" algn="br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31" name="Elbow Connector 30"/>
            <p:cNvCxnSpPr/>
            <p:nvPr/>
          </p:nvCxnSpPr>
          <p:spPr>
            <a:xfrm rot="16200000" flipH="1">
              <a:off x="1612325" y="956484"/>
              <a:ext cx="939801" cy="1030941"/>
            </a:xfrm>
            <a:prstGeom prst="bentConnector3">
              <a:avLst>
                <a:gd name="adj1" fmla="val 100901"/>
              </a:avLst>
            </a:prstGeom>
            <a:ln w="38100">
              <a:solidFill>
                <a:srgbClr val="0000CC"/>
              </a:solidFill>
              <a:tailEnd type="triangle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3135086" y="1762089"/>
            <a:ext cx="1165411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৮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35086" y="2470600"/>
            <a:ext cx="1165411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135086" y="3203038"/>
            <a:ext cx="1165411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০০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308181" y="2470600"/>
            <a:ext cx="1494545" cy="646331"/>
          </a:xfrm>
          <a:prstGeom prst="rect">
            <a:avLst/>
          </a:prstGeom>
          <a:ln w="38100">
            <a:solidFill>
              <a:srgbClr val="CC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=৩৬+৪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06568" y="2470600"/>
            <a:ext cx="3077455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=(৩</a:t>
            </a:r>
            <a:r>
              <a:rPr lang="en-US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৩</a:t>
            </a:r>
            <a:r>
              <a:rPr lang="en-US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</a:t>
            </a:r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৪)+৪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308181" y="3205949"/>
            <a:ext cx="1494545" cy="646331"/>
          </a:xfrm>
          <a:prstGeom prst="rect">
            <a:avLst/>
          </a:prstGeom>
          <a:ln w="38100">
            <a:solidFill>
              <a:srgbClr val="CC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=৯৯+১ 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06568" y="3205949"/>
            <a:ext cx="3077455" cy="646331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=(৩</a:t>
            </a:r>
            <a:r>
              <a:rPr lang="en-US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৩</a:t>
            </a:r>
            <a:r>
              <a:rPr lang="en-US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r>
              <a:rPr lang="en-US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</a:t>
            </a:r>
            <a:r>
              <a:rPr lang="bn-BD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১১)+১</a:t>
            </a:r>
            <a:endParaRPr lang="en-US" sz="36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0388" y="4869639"/>
            <a:ext cx="1906241" cy="707886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bn-BD" sz="40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+৪+১ </a:t>
            </a:r>
            <a:endParaRPr lang="en-US" sz="40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57415" y="4872713"/>
            <a:ext cx="1140287" cy="707886"/>
          </a:xfrm>
          <a:prstGeom prst="rect">
            <a:avLst/>
          </a:prstGeom>
          <a:ln w="38100">
            <a:solidFill>
              <a:srgbClr val="CC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=১</a:t>
            </a:r>
            <a:r>
              <a:rPr lang="en-US" sz="40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BD" sz="40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521148" y="4870975"/>
            <a:ext cx="5332886" cy="707886"/>
          </a:xfrm>
          <a:prstGeom prst="rect">
            <a:avLst/>
          </a:prstGeom>
          <a:ln w="38100">
            <a:solidFill>
              <a:srgbClr val="00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=(</a:t>
            </a:r>
            <a:r>
              <a:rPr lang="en-US" sz="40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40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13</a:t>
            </a:r>
            <a:r>
              <a:rPr lang="bn-BD" sz="40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) যা ৩দ্বারা বিভাজ্য</a:t>
            </a:r>
            <a:r>
              <a:rPr lang="bn-BD" sz="40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r>
              <a:rPr lang="en-US" sz="4000" b="1" spc="50" dirty="0" err="1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নয়</a:t>
            </a:r>
            <a:r>
              <a:rPr lang="en-US" sz="40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r>
              <a:rPr lang="bn-BD" sz="40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endParaRPr lang="en-US" sz="4000" b="1" spc="50" dirty="0">
              <a:ln w="9525" cmpd="sng">
                <a:solidFill>
                  <a:srgbClr val="0000FF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7291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2" grpId="0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21" grpId="0" animBg="1"/>
      <p:bldP spid="39" grpId="0" animBg="1"/>
      <p:bldP spid="4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5043" y="5354229"/>
            <a:ext cx="8398649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CC00CC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 সংখ্যার  অঙ্কগুলোর যোগফল ৯ দ্বারা বিভাজ্য হলে, </a:t>
            </a:r>
            <a:r>
              <a:rPr lang="bn-BD" sz="3600" b="1" dirty="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সংখ্যাটি ৯</a:t>
            </a:r>
            <a:r>
              <a:rPr lang="bn-BD" sz="3600" b="1" dirty="0" smtClean="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600" b="1" dirty="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দ্বারা বিভাজ্য। </a:t>
            </a:r>
            <a:r>
              <a:rPr lang="bn-BD" sz="3600" b="1" dirty="0" smtClean="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n w="66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5043" y="4145741"/>
            <a:ext cx="8398649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00CC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 সংখ্যা ২ ও ৩ দ্বারা বিভাজ্য হলে, </a:t>
            </a:r>
            <a:r>
              <a:rPr lang="bn-BD" sz="3600" b="1" dirty="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সংখ্যাটি </a:t>
            </a:r>
            <a:r>
              <a:rPr lang="bn-BD" sz="3600" b="1" dirty="0" smtClean="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  </a:t>
            </a:r>
            <a:r>
              <a:rPr lang="bn-BD" sz="3600" b="1" dirty="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দ্বারা বিভাজ্য। </a:t>
            </a:r>
            <a:r>
              <a:rPr lang="bn-BD" sz="3600" b="1" dirty="0" smtClean="0">
                <a:ln w="66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n w="66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5042" y="2781631"/>
            <a:ext cx="8398649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CC00CC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ও দশক স্থানীয় অঙ্ক দ্বারা গঠিত সংখ্যা ৪ দ্বারা বিভাজ্য হলে,</a:t>
            </a:r>
            <a:r>
              <a:rPr lang="bn-BD" sz="32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 সংখ্যার </a:t>
            </a:r>
            <a:r>
              <a:rPr lang="bn-BD" sz="32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শেষে ০০ </a:t>
            </a:r>
            <a:r>
              <a:rPr lang="bn-BD" sz="32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থাকলেও  সংখ্যাটি </a:t>
            </a:r>
            <a:r>
              <a:rPr lang="bn-BD" sz="3200" dirty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 দ্বারা বিভাজ্য। </a:t>
            </a:r>
            <a:r>
              <a:rPr lang="bn-BD" sz="3200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6993" y="1428990"/>
            <a:ext cx="858669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4000" b="1" dirty="0">
                <a:ln w="6600">
                  <a:solidFill>
                    <a:srgbClr val="0070C0"/>
                  </a:solidFill>
                  <a:prstDash val="solid"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 সংখ্যার  অঙ্কগুলোর যোগফল ৩ দ্বারা বিভাজ্য হলে, সংখ্যাটি ৩  দ্বারা বিভাজ্য।  </a:t>
            </a:r>
            <a:endParaRPr lang="en-US" sz="4000" b="1" dirty="0">
              <a:ln w="6600">
                <a:solidFill>
                  <a:srgbClr val="0070C0"/>
                </a:solidFill>
                <a:prstDash val="solid"/>
              </a:ln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92391" y="270669"/>
            <a:ext cx="505590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5400" u="sng" dirty="0" smtClean="0">
                <a:ln w="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 </a:t>
            </a:r>
            <a:r>
              <a:rPr lang="bn-BD" sz="5400" u="sng" dirty="0">
                <a:ln w="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মনে রাখতে </a:t>
            </a:r>
            <a:r>
              <a:rPr lang="bn-BD" sz="5400" u="sng" dirty="0" smtClean="0">
                <a:ln w="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endParaRPr lang="en-US" sz="5400" u="sng" dirty="0">
              <a:ln w="0"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8230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3532551889"/>
              </p:ext>
            </p:extLst>
          </p:nvPr>
        </p:nvGraphicFramePr>
        <p:xfrm>
          <a:off x="0" y="996025"/>
          <a:ext cx="6264322" cy="5145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500049" y="2593074"/>
            <a:ext cx="34801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দেখাও যে , বৃহত্তম সংখ্যাটি ৩ ও ৯ দ্বারা এবং ক্ষুদ্রতম সংখ্যাটি ৫ দ্বারা বিভাজ্য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1077691">
            <a:off x="5030637" y="284216"/>
            <a:ext cx="3864114" cy="1423618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3600" u="sng" dirty="0" smtClean="0">
                <a:ln w="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  </a:t>
            </a:r>
            <a:endParaRPr lang="en-US" sz="3600" u="sng" dirty="0">
              <a:ln w="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73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38159" y="1"/>
            <a:ext cx="3605841" cy="67286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i="1" dirty="0" smtClean="0">
              <a:ln w="0"/>
              <a:solidFill>
                <a:srgbClr val="FF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400" i="1" dirty="0">
              <a:ln w="0"/>
              <a:solidFill>
                <a:srgbClr val="FF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400" i="1" dirty="0" smtClean="0">
              <a:ln w="0"/>
              <a:solidFill>
                <a:srgbClr val="FF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400" i="1" dirty="0">
              <a:ln w="0"/>
              <a:solidFill>
                <a:srgbClr val="FF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400" i="1" dirty="0" smtClean="0">
              <a:ln w="0"/>
              <a:solidFill>
                <a:srgbClr val="FF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400" i="1" dirty="0">
              <a:ln w="0"/>
              <a:solidFill>
                <a:srgbClr val="FF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i="1" dirty="0" smtClean="0">
                <a:ln w="0"/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5400" i="1" dirty="0" err="1" smtClean="0">
                <a:ln w="0"/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i="1" dirty="0" smtClean="0">
                <a:ln w="0"/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i="1" dirty="0" err="1" smtClean="0">
                <a:ln w="0"/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5400" i="1" dirty="0" smtClean="0">
                <a:ln w="0"/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400" i="1" dirty="0" smtClean="0">
              <a:ln w="0"/>
              <a:solidFill>
                <a:srgbClr val="FF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i="1" dirty="0" err="1" smtClean="0">
                <a:ln w="0"/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4400" i="1" dirty="0">
              <a:ln w="0"/>
              <a:solidFill>
                <a:srgbClr val="FF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i="1" dirty="0">
                <a:ln w="0"/>
                <a:solidFill>
                  <a:srgbClr val="7030A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৬ষ্ঠ-শ্রেণি</a:t>
            </a:r>
          </a:p>
          <a:p>
            <a:pPr algn="ctr"/>
            <a:r>
              <a:rPr lang="en-US" sz="4400" i="1" dirty="0" err="1">
                <a:ln w="0"/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400" i="1" dirty="0">
                <a:ln w="0"/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4400" i="1" dirty="0">
                <a:ln w="0"/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400" i="1" dirty="0">
              <a:ln w="0"/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i="1" dirty="0" smtClean="0">
                <a:ln w="0"/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400" i="1" dirty="0" smtClean="0">
              <a:ln w="0"/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400" i="1" dirty="0">
              <a:ln w="0"/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400" i="1" dirty="0" smtClean="0">
              <a:ln w="0"/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400" i="1" dirty="0">
              <a:ln w="0"/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400" i="1" dirty="0" smtClean="0">
              <a:ln w="0"/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400" i="1" dirty="0">
              <a:ln w="0"/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"/>
            <a:ext cx="5486400" cy="66940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 smtClean="0">
              <a:solidFill>
                <a:srgbClr val="C00000"/>
              </a:solidFill>
            </a:endParaRPr>
          </a:p>
          <a:p>
            <a:pPr algn="ctr"/>
            <a:endParaRPr lang="en-US" sz="4800" dirty="0">
              <a:solidFill>
                <a:srgbClr val="C00000"/>
              </a:solidFill>
            </a:endParaRPr>
          </a:p>
          <a:p>
            <a:pPr algn="ctr"/>
            <a:endParaRPr lang="en-US" sz="4800" dirty="0" smtClean="0">
              <a:solidFill>
                <a:srgbClr val="C00000"/>
              </a:solidFill>
            </a:endParaRPr>
          </a:p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রাজিব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মিয়া</a:t>
            </a:r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গজারিয়া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বাতেনিয়া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মাদ্রাসা</a:t>
            </a:r>
          </a:p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গজারিয়া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মুন্সীগঞ্জ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মোবাঃ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01842-529926</a:t>
            </a:r>
            <a:r>
              <a:rPr lang="bn-BD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lang="en-US" sz="4800" dirty="0" smtClean="0"/>
          </a:p>
          <a:p>
            <a:pPr algn="ctr"/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4355" y="155275"/>
            <a:ext cx="2070339" cy="208759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108653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Stored Data 9"/>
          <p:cNvSpPr/>
          <p:nvPr/>
        </p:nvSpPr>
        <p:spPr>
          <a:xfrm rot="16200000">
            <a:off x="3827086" y="-478886"/>
            <a:ext cx="1206618" cy="3863278"/>
          </a:xfrm>
          <a:prstGeom prst="flowChartOnlineStorage">
            <a:avLst/>
          </a:prstGeom>
          <a:blipFill dpi="0" rotWithShape="1">
            <a:blip r:embed="rId3"/>
            <a:srcRect/>
            <a:stretch>
              <a:fillRect l="963" t="-764" r="-963" b="-236"/>
            </a:stretch>
          </a:blipFill>
          <a:ln w="57150">
            <a:solidFill>
              <a:srgbClr val="674C9C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bn-BD" sz="7200" b="1" spc="300" dirty="0" smtClean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BD" sz="7200" b="1" spc="300" dirty="0" smtClean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b="1" spc="300" dirty="0">
              <a:ln w="19050">
                <a:solidFill>
                  <a:schemeClr val="bg1"/>
                </a:solidFill>
                <a:prstDash val="solid"/>
              </a:ln>
              <a:solidFill>
                <a:srgbClr val="0000FF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1192" y="3159659"/>
            <a:ext cx="8247707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31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41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 মৌলিক সংখ্যা কয়টি 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0491" y="4255129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ক.  ১ টি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952245" y="4255129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খ.  ২ টি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60491" y="5547159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 ৩ টি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952245" y="5547159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ঘ.  ৪ টি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1192" y="3188250"/>
            <a:ext cx="8247707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  নিচের কোন সংখ্যা জোড়া সহমৌলিক -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60491" y="4283720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ক.  ১২ , ২৪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952245" y="4283720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খ.  ১২ , ২৫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60491" y="5575750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  ১২ , ২৭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952245" y="5575750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ঘ.  ১২ , ২৮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7967" y="3214323"/>
            <a:ext cx="8247707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  নিচের কোন সংখ্যা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৬দ্বারা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বিভাজ্য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60491" y="4300685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ক.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৪১১২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952244" y="4327430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খ.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৫৬২৪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60491" y="5582634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৬১৩২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952245" y="5592715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ঘ.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৬২১৮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7967" y="2924544"/>
            <a:ext cx="8247707" cy="120032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৪।  ৮১২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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৭৪ সংখ্যাটিতে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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চিহ্নিত স্থানে 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কোনটি বসালে  সংখ্যা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বিভাজ্য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হবে -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63723" y="4304634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ক.  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955477" y="4304634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খ. 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763723" y="5596664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  </a:t>
            </a:r>
            <a:r>
              <a:rPr lang="bn-BD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4955477" y="5596664"/>
            <a:ext cx="3476531" cy="932508"/>
          </a:xfrm>
          <a:prstGeom prst="roundRect">
            <a:avLst>
              <a:gd name="adj" fmla="val 38096"/>
            </a:avLst>
          </a:prstGeom>
          <a:solidFill>
            <a:srgbClr val="0000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ঘ.  ৯  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5179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3" grpId="0" animBg="1"/>
      <p:bldP spid="24" grpId="0" animBg="1"/>
      <p:bldP spid="25" grpId="0" animBg="1"/>
      <p:bldP spid="26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23568" y="3142075"/>
            <a:ext cx="809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পাঁচ অঙ্কের ক্ষুদ্রতম সংখ্যা নির্ণয় কর যা ৩  দ্বারা বিভাজ্য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3568" y="4697526"/>
            <a:ext cx="809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4000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সাত অঙ্কের বৃহত্তম সংখ্যা নির্ণয় কর যা ৬  দ্বারা বিভাজ্য । </a:t>
            </a:r>
            <a:endParaRPr lang="en-US" sz="4000" dirty="0">
              <a:ln w="0"/>
              <a:solidFill>
                <a:srgbClr val="0000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1540" y="741872"/>
            <a:ext cx="8540151" cy="2001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C00000"/>
                </a:solidFill>
              </a:rPr>
              <a:t>বাড়ির কাজ 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2064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480645" y="504092"/>
            <a:ext cx="8217877" cy="1946031"/>
          </a:xfrm>
          <a:prstGeom prst="rect">
            <a:avLst/>
          </a:prstGeom>
        </p:spPr>
        <p:txBody>
          <a:bodyPr numCol="1">
            <a:prstTxWarp prst="textPlain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800" b="1" u="sng" spc="50" dirty="0" err="1" smtClean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13800" b="1" u="sng" spc="50" dirty="0" err="1" smtClean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ন্য</a:t>
            </a:r>
            <a:r>
              <a:rPr lang="en-US" sz="13800" b="1" u="sng" spc="50" dirty="0" err="1" smtClean="0">
                <a:ln w="0">
                  <a:solidFill>
                    <a:srgbClr val="3366CC"/>
                  </a:solidFill>
                </a:ln>
                <a:solidFill>
                  <a:srgbClr val="33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13800" b="1" u="sng" spc="50" dirty="0" err="1" smtClean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13800" b="1" u="sng" spc="50" dirty="0" smtClean="0">
                <a:ln w="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3800" b="1" u="sng" spc="50" dirty="0">
              <a:ln w="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1653" y="2450123"/>
            <a:ext cx="6901131" cy="417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85828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7000">
              <a:schemeClr val="bg1"/>
            </a:gs>
            <a:gs pos="47000">
              <a:srgbClr val="00206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qual 13"/>
          <p:cNvSpPr/>
          <p:nvPr/>
        </p:nvSpPr>
        <p:spPr>
          <a:xfrm>
            <a:off x="6175662" y="1062707"/>
            <a:ext cx="714375" cy="471487"/>
          </a:xfrm>
          <a:prstGeom prst="mathEqual">
            <a:avLst>
              <a:gd name="adj1" fmla="val 26550"/>
              <a:gd name="adj2" fmla="val 11760"/>
            </a:avLst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90037" y="925813"/>
            <a:ext cx="904301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bn-BD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১৭  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8" name="Rounded Rectangle 97"/>
          <p:cNvSpPr/>
          <p:nvPr/>
        </p:nvSpPr>
        <p:spPr>
          <a:xfrm rot="5400000">
            <a:off x="-91496" y="1666892"/>
            <a:ext cx="1871684" cy="909638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9" name="Picture 9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9527" y="280989"/>
            <a:ext cx="909638" cy="909638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9165" y="280989"/>
            <a:ext cx="909638" cy="909638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08803" y="280989"/>
            <a:ext cx="909638" cy="909638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18441" y="280989"/>
            <a:ext cx="909638" cy="909638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8079" y="300041"/>
            <a:ext cx="909638" cy="909638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9527" y="1185868"/>
            <a:ext cx="909638" cy="909638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9165" y="1185868"/>
            <a:ext cx="909638" cy="909638"/>
          </a:xfrm>
          <a:prstGeom prst="rect">
            <a:avLst/>
          </a:prstGeom>
        </p:spPr>
      </p:pic>
      <p:pic>
        <p:nvPicPr>
          <p:cNvPr id="111" name="Picture 1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08803" y="1185868"/>
            <a:ext cx="909638" cy="909638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18441" y="1185868"/>
            <a:ext cx="909638" cy="909638"/>
          </a:xfrm>
          <a:prstGeom prst="rect">
            <a:avLst/>
          </a:prstGeom>
        </p:spPr>
      </p:pic>
      <p:pic>
        <p:nvPicPr>
          <p:cNvPr id="113" name="Picture 1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8079" y="1204920"/>
            <a:ext cx="909638" cy="909638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9527" y="2128859"/>
            <a:ext cx="909638" cy="909638"/>
          </a:xfrm>
          <a:prstGeom prst="rect">
            <a:avLst/>
          </a:prstGeom>
        </p:spPr>
      </p:pic>
      <p:pic>
        <p:nvPicPr>
          <p:cNvPr id="115" name="Picture 1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9165" y="2128859"/>
            <a:ext cx="909638" cy="909638"/>
          </a:xfrm>
          <a:prstGeom prst="rect">
            <a:avLst/>
          </a:prstGeom>
        </p:spPr>
      </p:pic>
      <p:pic>
        <p:nvPicPr>
          <p:cNvPr id="116" name="Picture 1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08803" y="2128859"/>
            <a:ext cx="909638" cy="909638"/>
          </a:xfrm>
          <a:prstGeom prst="rect">
            <a:avLst/>
          </a:prstGeom>
        </p:spPr>
      </p:pic>
      <p:pic>
        <p:nvPicPr>
          <p:cNvPr id="117" name="Picture 1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18441" y="2128859"/>
            <a:ext cx="909638" cy="909638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8079" y="2147911"/>
            <a:ext cx="909638" cy="909638"/>
          </a:xfrm>
          <a:prstGeom prst="rect">
            <a:avLst/>
          </a:prstGeom>
        </p:spPr>
      </p:pic>
      <p:pic>
        <p:nvPicPr>
          <p:cNvPr id="119" name="Picture 1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7717" y="1219213"/>
            <a:ext cx="909638" cy="909638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7717" y="2147911"/>
            <a:ext cx="909638" cy="909638"/>
          </a:xfrm>
          <a:prstGeom prst="rect">
            <a:avLst/>
          </a:prstGeom>
        </p:spPr>
      </p:pic>
      <p:sp>
        <p:nvSpPr>
          <p:cNvPr id="127" name="Rounded Rectangle 126"/>
          <p:cNvSpPr/>
          <p:nvPr/>
        </p:nvSpPr>
        <p:spPr>
          <a:xfrm rot="5400000">
            <a:off x="818142" y="1666892"/>
            <a:ext cx="1871684" cy="909638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8" name="Rounded Rectangle 127"/>
          <p:cNvSpPr/>
          <p:nvPr/>
        </p:nvSpPr>
        <p:spPr>
          <a:xfrm rot="5400000">
            <a:off x="1727780" y="1666892"/>
            <a:ext cx="1871684" cy="909638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9" name="Rounded Rectangle 128"/>
          <p:cNvSpPr/>
          <p:nvPr/>
        </p:nvSpPr>
        <p:spPr>
          <a:xfrm rot="5400000">
            <a:off x="2637418" y="1695472"/>
            <a:ext cx="1871684" cy="909638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0" name="Rounded Rectangle 129"/>
          <p:cNvSpPr/>
          <p:nvPr/>
        </p:nvSpPr>
        <p:spPr>
          <a:xfrm rot="5400000">
            <a:off x="3547056" y="1681184"/>
            <a:ext cx="1871684" cy="909638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" name="Rounded Rectangle 132"/>
          <p:cNvSpPr/>
          <p:nvPr/>
        </p:nvSpPr>
        <p:spPr>
          <a:xfrm rot="5400000">
            <a:off x="4456694" y="1695472"/>
            <a:ext cx="1871684" cy="909638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363323" y="281013"/>
            <a:ext cx="1871684" cy="909638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5" name="Rounded Rectangle 134"/>
          <p:cNvSpPr/>
          <p:nvPr/>
        </p:nvSpPr>
        <p:spPr>
          <a:xfrm>
            <a:off x="2182599" y="280989"/>
            <a:ext cx="1871684" cy="909638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6" name="Rounded Rectangle 135"/>
          <p:cNvSpPr/>
          <p:nvPr/>
        </p:nvSpPr>
        <p:spPr>
          <a:xfrm>
            <a:off x="4013791" y="280989"/>
            <a:ext cx="1871684" cy="909638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ounded Rectangle 29"/>
          <p:cNvSpPr/>
          <p:nvPr/>
        </p:nvSpPr>
        <p:spPr>
          <a:xfrm rot="5400000">
            <a:off x="-563664" y="1224656"/>
            <a:ext cx="2843222" cy="936840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ounded Rectangle 30"/>
          <p:cNvSpPr/>
          <p:nvPr/>
        </p:nvSpPr>
        <p:spPr>
          <a:xfrm rot="5400000">
            <a:off x="345974" y="1210364"/>
            <a:ext cx="2843222" cy="936840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Rounded Rectangle 31"/>
          <p:cNvSpPr/>
          <p:nvPr/>
        </p:nvSpPr>
        <p:spPr>
          <a:xfrm rot="5400000">
            <a:off x="1241513" y="1210367"/>
            <a:ext cx="2843222" cy="936840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Rounded Rectangle 32"/>
          <p:cNvSpPr/>
          <p:nvPr/>
        </p:nvSpPr>
        <p:spPr>
          <a:xfrm rot="5400000">
            <a:off x="2150152" y="1234180"/>
            <a:ext cx="2843222" cy="936840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Rounded Rectangle 33"/>
          <p:cNvSpPr/>
          <p:nvPr/>
        </p:nvSpPr>
        <p:spPr>
          <a:xfrm rot="5400000">
            <a:off x="3072891" y="1234180"/>
            <a:ext cx="2843222" cy="936840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Rounded Rectangle 34"/>
          <p:cNvSpPr/>
          <p:nvPr/>
        </p:nvSpPr>
        <p:spPr>
          <a:xfrm rot="5400000">
            <a:off x="3993759" y="1210390"/>
            <a:ext cx="2843222" cy="936840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Rounded Rectangle 35"/>
          <p:cNvSpPr/>
          <p:nvPr/>
        </p:nvSpPr>
        <p:spPr>
          <a:xfrm rot="5400000">
            <a:off x="318392" y="1257020"/>
            <a:ext cx="1914500" cy="1829383"/>
          </a:xfrm>
          <a:prstGeom prst="roundRect">
            <a:avLst>
              <a:gd name="adj" fmla="val 20581"/>
            </a:avLst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Rounded Rectangle 36"/>
          <p:cNvSpPr/>
          <p:nvPr/>
        </p:nvSpPr>
        <p:spPr>
          <a:xfrm rot="5400000">
            <a:off x="2161190" y="1228238"/>
            <a:ext cx="1914500" cy="1886947"/>
          </a:xfrm>
          <a:prstGeom prst="roundRect">
            <a:avLst>
              <a:gd name="adj" fmla="val 20581"/>
            </a:avLst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ounded Rectangle 37"/>
          <p:cNvSpPr/>
          <p:nvPr/>
        </p:nvSpPr>
        <p:spPr>
          <a:xfrm rot="5400000">
            <a:off x="4027402" y="1228275"/>
            <a:ext cx="1914500" cy="1886947"/>
          </a:xfrm>
          <a:prstGeom prst="roundRect">
            <a:avLst>
              <a:gd name="adj" fmla="val 20581"/>
            </a:avLst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Rounded Rectangle 38"/>
          <p:cNvSpPr/>
          <p:nvPr/>
        </p:nvSpPr>
        <p:spPr>
          <a:xfrm rot="5400000">
            <a:off x="1670766" y="-1137350"/>
            <a:ext cx="1014433" cy="3698693"/>
          </a:xfrm>
          <a:prstGeom prst="roundRect">
            <a:avLst>
              <a:gd name="adj" fmla="val 20581"/>
            </a:avLst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Rounded Rectangle 39"/>
          <p:cNvSpPr/>
          <p:nvPr/>
        </p:nvSpPr>
        <p:spPr>
          <a:xfrm rot="5400000">
            <a:off x="4982867" y="-746422"/>
            <a:ext cx="963206" cy="2901359"/>
          </a:xfrm>
          <a:prstGeom prst="roundRect">
            <a:avLst>
              <a:gd name="adj" fmla="val 20581"/>
            </a:avLst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Rounded Rectangle 40"/>
          <p:cNvSpPr/>
          <p:nvPr/>
        </p:nvSpPr>
        <p:spPr>
          <a:xfrm rot="5400000">
            <a:off x="2128662" y="-1620426"/>
            <a:ext cx="1013463" cy="4589554"/>
          </a:xfrm>
          <a:prstGeom prst="roundRect">
            <a:avLst>
              <a:gd name="adj" fmla="val 20581"/>
            </a:avLst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Rounded Rectangle 41"/>
          <p:cNvSpPr/>
          <p:nvPr/>
        </p:nvSpPr>
        <p:spPr>
          <a:xfrm rot="5400000">
            <a:off x="2181116" y="-664624"/>
            <a:ext cx="914425" cy="4605836"/>
          </a:xfrm>
          <a:prstGeom prst="roundRect">
            <a:avLst>
              <a:gd name="adj" fmla="val 20581"/>
            </a:avLst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Rounded Rectangle 42"/>
          <p:cNvSpPr/>
          <p:nvPr/>
        </p:nvSpPr>
        <p:spPr>
          <a:xfrm rot="5400000">
            <a:off x="2095640" y="342075"/>
            <a:ext cx="1063222" cy="4605836"/>
          </a:xfrm>
          <a:prstGeom prst="roundRect">
            <a:avLst>
              <a:gd name="adj" fmla="val 20581"/>
            </a:avLst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Rounded Rectangle 43"/>
          <p:cNvSpPr/>
          <p:nvPr/>
        </p:nvSpPr>
        <p:spPr>
          <a:xfrm rot="5400000">
            <a:off x="3956191" y="1118947"/>
            <a:ext cx="2991138" cy="1088481"/>
          </a:xfrm>
          <a:prstGeom prst="roundRect">
            <a:avLst>
              <a:gd name="adj" fmla="val 20581"/>
            </a:avLst>
          </a:prstGeom>
          <a:noFill/>
          <a:ln w="28575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02139" y="320309"/>
            <a:ext cx="485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</a:t>
            </a:r>
            <a:endParaRPr lang="en-US" sz="48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94505" y="322986"/>
            <a:ext cx="485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</a:t>
            </a:r>
            <a:endParaRPr lang="en-US" sz="48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08872" y="306013"/>
            <a:ext cx="485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</a:t>
            </a:r>
            <a:endParaRPr lang="en-US" sz="48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783323" y="306012"/>
            <a:ext cx="485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</a:t>
            </a:r>
            <a:endParaRPr lang="en-US" sz="48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364693" y="319450"/>
            <a:ext cx="485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</a:t>
            </a:r>
            <a:endParaRPr lang="en-US" sz="48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883560" y="306016"/>
            <a:ext cx="485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</a:t>
            </a:r>
            <a:endParaRPr lang="en-US" sz="48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185934" y="306015"/>
            <a:ext cx="485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</a:t>
            </a:r>
            <a:endParaRPr lang="en-US" sz="48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529611" y="306015"/>
            <a:ext cx="485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</a:t>
            </a:r>
            <a:endParaRPr lang="en-US" sz="4800" b="1" dirty="0">
              <a:ln w="6600">
                <a:solidFill>
                  <a:srgbClr val="FF0000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190350" y="1589097"/>
            <a:ext cx="2489417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নিঃশেষে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বিভাজ্য</a:t>
            </a:r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4333" y="3324205"/>
            <a:ext cx="808935" cy="78736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67321" y="3324205"/>
            <a:ext cx="808935" cy="787364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27862" y="3342053"/>
            <a:ext cx="808935" cy="787364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04588" y="3324205"/>
            <a:ext cx="808935" cy="787364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9878" y="4105348"/>
            <a:ext cx="895962" cy="872070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67134" y="4178192"/>
            <a:ext cx="808935" cy="787364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41963" y="4196040"/>
            <a:ext cx="808935" cy="787364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90113" y="4178192"/>
            <a:ext cx="808935" cy="787364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9156" y="5011533"/>
            <a:ext cx="808935" cy="787364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67134" y="4981553"/>
            <a:ext cx="808935" cy="787364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27675" y="4999401"/>
            <a:ext cx="808935" cy="787364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04401" y="4981553"/>
            <a:ext cx="808935" cy="787364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8800" y="5848252"/>
            <a:ext cx="808935" cy="787364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52846" y="5799174"/>
            <a:ext cx="808935" cy="787364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27675" y="5817022"/>
            <a:ext cx="808935" cy="787364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04401" y="5799174"/>
            <a:ext cx="808935" cy="787364"/>
          </a:xfrm>
          <a:prstGeom prst="rect">
            <a:avLst/>
          </a:prstGeom>
        </p:spPr>
      </p:pic>
      <p:sp>
        <p:nvSpPr>
          <p:cNvPr id="75" name="Rounded Rectangle 74"/>
          <p:cNvSpPr/>
          <p:nvPr/>
        </p:nvSpPr>
        <p:spPr>
          <a:xfrm rot="5400000">
            <a:off x="-77631" y="5394376"/>
            <a:ext cx="1596094" cy="823925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Rounded Rectangle 75"/>
          <p:cNvSpPr/>
          <p:nvPr/>
        </p:nvSpPr>
        <p:spPr>
          <a:xfrm rot="5400000">
            <a:off x="-80554" y="3753828"/>
            <a:ext cx="1631528" cy="823925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Rounded Rectangle 76"/>
          <p:cNvSpPr/>
          <p:nvPr/>
        </p:nvSpPr>
        <p:spPr>
          <a:xfrm rot="5400000">
            <a:off x="976816" y="3723569"/>
            <a:ext cx="1631528" cy="823925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Rounded Rectangle 77"/>
          <p:cNvSpPr/>
          <p:nvPr/>
        </p:nvSpPr>
        <p:spPr>
          <a:xfrm rot="5400000">
            <a:off x="934031" y="5407889"/>
            <a:ext cx="1631528" cy="823925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Rounded Rectangle 78"/>
          <p:cNvSpPr/>
          <p:nvPr/>
        </p:nvSpPr>
        <p:spPr>
          <a:xfrm rot="5400000">
            <a:off x="2020683" y="5412093"/>
            <a:ext cx="1631528" cy="823925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" name="Rounded Rectangle 79"/>
          <p:cNvSpPr/>
          <p:nvPr/>
        </p:nvSpPr>
        <p:spPr>
          <a:xfrm rot="5400000">
            <a:off x="2049259" y="3753828"/>
            <a:ext cx="1631528" cy="823925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" name="Rounded Rectangle 80"/>
          <p:cNvSpPr/>
          <p:nvPr/>
        </p:nvSpPr>
        <p:spPr>
          <a:xfrm rot="5400000">
            <a:off x="3091984" y="3753828"/>
            <a:ext cx="1631528" cy="823925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" name="Rounded Rectangle 81"/>
          <p:cNvSpPr/>
          <p:nvPr/>
        </p:nvSpPr>
        <p:spPr>
          <a:xfrm rot="5400000">
            <a:off x="3090959" y="5381760"/>
            <a:ext cx="1631528" cy="823925"/>
          </a:xfrm>
          <a:prstGeom prst="roundRect">
            <a:avLst>
              <a:gd name="adj" fmla="val 50000"/>
            </a:avLst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64796" y="3346225"/>
            <a:ext cx="2040918" cy="1628775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ounded Rectangle 83"/>
          <p:cNvSpPr/>
          <p:nvPr/>
        </p:nvSpPr>
        <p:spPr>
          <a:xfrm>
            <a:off x="2310023" y="3334717"/>
            <a:ext cx="2040918" cy="1628775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ounded Rectangle 84"/>
          <p:cNvSpPr/>
          <p:nvPr/>
        </p:nvSpPr>
        <p:spPr>
          <a:xfrm>
            <a:off x="288800" y="4989899"/>
            <a:ext cx="2040918" cy="1628775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ounded Rectangle 85"/>
          <p:cNvSpPr/>
          <p:nvPr/>
        </p:nvSpPr>
        <p:spPr>
          <a:xfrm>
            <a:off x="2309287" y="4995943"/>
            <a:ext cx="2040918" cy="1628775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Equal 86"/>
          <p:cNvSpPr/>
          <p:nvPr/>
        </p:nvSpPr>
        <p:spPr>
          <a:xfrm>
            <a:off x="6099836" y="4039251"/>
            <a:ext cx="714375" cy="471487"/>
          </a:xfrm>
          <a:prstGeom prst="mathEqual">
            <a:avLst>
              <a:gd name="adj1" fmla="val 26550"/>
              <a:gd name="adj2" fmla="val 11760"/>
            </a:avLst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814211" y="3902357"/>
            <a:ext cx="904301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bn-BD" sz="4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১৬  </a:t>
            </a:r>
            <a:endParaRPr lang="en-US" sz="4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771399" y="4733354"/>
            <a:ext cx="2045878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48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নিঃশেষে</a:t>
            </a:r>
            <a:r>
              <a:rPr lang="en-US" sz="4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বিভাজ্য</a:t>
            </a:r>
            <a:r>
              <a:rPr lang="en-US" sz="4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8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239442" y="3370626"/>
            <a:ext cx="4110763" cy="1628775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ounded Rectangle 90"/>
          <p:cNvSpPr/>
          <p:nvPr/>
        </p:nvSpPr>
        <p:spPr>
          <a:xfrm>
            <a:off x="239442" y="4978246"/>
            <a:ext cx="4110763" cy="1628775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58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8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4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7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0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3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6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9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2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53" presetClass="entr" presetSubtype="16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500"/>
                            </p:stCondLst>
                            <p:childTnLst>
                              <p:par>
                                <p:cTn id="140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1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1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2000"/>
                            </p:stCondLst>
                            <p:childTnLst>
                              <p:par>
                                <p:cTn id="216" presetID="53" presetClass="entr" presetSubtype="16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2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3" dur="8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500"/>
                            </p:stCondLst>
                            <p:childTnLst>
                              <p:par>
                                <p:cTn id="232" presetID="21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3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3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3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2000"/>
                            </p:stCondLst>
                            <p:childTnLst>
                              <p:par>
                                <p:cTn id="268" presetID="53" presetClass="entr" presetSubtype="16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4" dur="8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53" presetClass="entr" presetSubtype="1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1" dur="8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2" presetID="53" presetClass="entr" presetSubtype="1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8" dur="8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2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500"/>
                            </p:stCondLst>
                            <p:childTnLst>
                              <p:par>
                                <p:cTn id="297" presetID="5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8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1000"/>
                            </p:stCondLst>
                            <p:childTnLst>
                              <p:par>
                                <p:cTn id="303" presetID="5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4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1500"/>
                            </p:stCondLst>
                            <p:childTnLst>
                              <p:par>
                                <p:cTn id="309" presetID="21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1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1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1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1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2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39" presetID="53" presetClass="entr" presetSubtype="16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5" dur="8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6" presetID="53" presetClass="entr" presetSubtype="1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1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2" dur="8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3" presetID="53" presetClass="entr" presetSubtype="1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9" dur="8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5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3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8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8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8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21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8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2000"/>
                            </p:stCondLst>
                            <p:childTnLst>
                              <p:par>
                                <p:cTn id="40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1" fill="hold">
                            <p:stCondLst>
                              <p:cond delay="3000"/>
                            </p:stCondLst>
                            <p:childTnLst>
                              <p:par>
                                <p:cTn id="41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>
                            <p:stCondLst>
                              <p:cond delay="4000"/>
                            </p:stCondLst>
                            <p:childTnLst>
                              <p:par>
                                <p:cTn id="41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8" fill="hold">
                            <p:stCondLst>
                              <p:cond delay="5000"/>
                            </p:stCondLst>
                            <p:childTnLst>
                              <p:par>
                                <p:cTn id="43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9" fill="hold">
                            <p:stCondLst>
                              <p:cond delay="6000"/>
                            </p:stCondLst>
                            <p:childTnLst>
                              <p:par>
                                <p:cTn id="46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0" fill="hold">
                      <p:stCondLst>
                        <p:cond delay="indefinite"/>
                      </p:stCondLst>
                      <p:childTnLst>
                        <p:par>
                          <p:cTn id="481" fill="hold">
                            <p:stCondLst>
                              <p:cond delay="0"/>
                            </p:stCondLst>
                            <p:childTnLst>
                              <p:par>
                                <p:cTn id="4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4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7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8" fill="hold">
                      <p:stCondLst>
                        <p:cond delay="indefinite"/>
                      </p:stCondLst>
                      <p:childTnLst>
                        <p:par>
                          <p:cTn id="489" fill="hold">
                            <p:stCondLst>
                              <p:cond delay="0"/>
                            </p:stCondLst>
                            <p:childTnLst>
                              <p:par>
                                <p:cTn id="4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2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5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8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1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4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7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0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3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4" fill="hold">
                      <p:stCondLst>
                        <p:cond delay="indefinite"/>
                      </p:stCondLst>
                      <p:childTnLst>
                        <p:par>
                          <p:cTn id="515" fill="hold">
                            <p:stCondLst>
                              <p:cond delay="0"/>
                            </p:stCondLst>
                            <p:childTnLst>
                              <p:par>
                                <p:cTn id="51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7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8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2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7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2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3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7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8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2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3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7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2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3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6" fill="hold">
                      <p:stCondLst>
                        <p:cond delay="indefinite"/>
                      </p:stCondLst>
                      <p:childTnLst>
                        <p:par>
                          <p:cTn id="557" fill="hold">
                            <p:stCondLst>
                              <p:cond delay="0"/>
                            </p:stCondLst>
                            <p:childTnLst>
                              <p:par>
                                <p:cTn id="5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6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9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0" fill="hold">
                      <p:stCondLst>
                        <p:cond delay="indefinite"/>
                      </p:stCondLst>
                      <p:childTnLst>
                        <p:par>
                          <p:cTn id="571" fill="hold">
                            <p:stCondLst>
                              <p:cond delay="0"/>
                            </p:stCondLst>
                            <p:childTnLst>
                              <p:par>
                                <p:cTn id="57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8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9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3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4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8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9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2" fill="hold">
                      <p:stCondLst>
                        <p:cond delay="indefinite"/>
                      </p:stCondLst>
                      <p:childTnLst>
                        <p:par>
                          <p:cTn id="593" fill="hold">
                            <p:stCondLst>
                              <p:cond delay="0"/>
                            </p:stCondLst>
                            <p:childTnLst>
                              <p:par>
                                <p:cTn id="594" presetID="21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6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9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0" fill="hold">
                      <p:stCondLst>
                        <p:cond delay="indefinite"/>
                      </p:stCondLst>
                      <p:childTnLst>
                        <p:par>
                          <p:cTn id="601" fill="hold">
                            <p:stCondLst>
                              <p:cond delay="0"/>
                            </p:stCondLst>
                            <p:childTnLst>
                              <p:par>
                                <p:cTn id="602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3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4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6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7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8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5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98" grpId="0" animBg="1"/>
      <p:bldP spid="98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2" grpId="0"/>
      <p:bldP spid="2" grpId="1"/>
      <p:bldP spid="2" grpId="2"/>
      <p:bldP spid="48" grpId="0"/>
      <p:bldP spid="48" grpId="1"/>
      <p:bldP spid="48" grpId="2"/>
      <p:bldP spid="49" grpId="0"/>
      <p:bldP spid="49" grpId="1"/>
      <p:bldP spid="49" grpId="2"/>
      <p:bldP spid="50" grpId="0"/>
      <p:bldP spid="50" grpId="1"/>
      <p:bldP spid="50" grpId="2"/>
      <p:bldP spid="51" grpId="0"/>
      <p:bldP spid="51" grpId="1"/>
      <p:bldP spid="51" grpId="2"/>
      <p:bldP spid="52" grpId="0"/>
      <p:bldP spid="52" grpId="1"/>
      <p:bldP spid="52" grpId="2"/>
      <p:bldP spid="53" grpId="0"/>
      <p:bldP spid="53" grpId="1"/>
      <p:bldP spid="53" grpId="2"/>
      <p:bldP spid="54" grpId="0"/>
      <p:bldP spid="54" grpId="1"/>
      <p:bldP spid="54" grpId="2"/>
      <p:bldP spid="55" grpId="0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7" grpId="0" animBg="1"/>
      <p:bldP spid="7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8" grpId="0"/>
      <p:bldP spid="89" grpId="0"/>
      <p:bldP spid="90" grpId="0" animBg="1"/>
      <p:bldP spid="90" grpId="1" animBg="1"/>
      <p:bldP spid="90" grpId="2" animBg="1"/>
      <p:bldP spid="91" grpId="0" animBg="1"/>
      <p:bldP spid="9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88572" y="1109617"/>
            <a:ext cx="7063740" cy="5323840"/>
          </a:xfrm>
          <a:prstGeom prst="rect">
            <a:avLst/>
          </a:prstGeom>
          <a:ln w="57150">
            <a:noFill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isometricOffAxis2Left" zoom="95000"/>
            <a:lightRig rig="flat" dir="t"/>
          </a:scene3d>
        </p:spPr>
        <p:txBody>
          <a:bodyPr/>
          <a:lstStyle/>
          <a:p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149451" y="1455665"/>
            <a:ext cx="4472025" cy="4472025"/>
          </a:xfrm>
          <a:custGeom>
            <a:avLst/>
            <a:gdLst>
              <a:gd name="connsiteX0" fmla="*/ 4172456 w 4472025"/>
              <a:gd name="connsiteY0" fmla="*/ 3354019 h 4472025"/>
              <a:gd name="connsiteX1" fmla="*/ 2236012 w 4472025"/>
              <a:gd name="connsiteY1" fmla="*/ 4472026 h 4472025"/>
              <a:gd name="connsiteX2" fmla="*/ 299568 w 4472025"/>
              <a:gd name="connsiteY2" fmla="*/ 3354020 h 4472025"/>
              <a:gd name="connsiteX3" fmla="*/ 2236013 w 4472025"/>
              <a:gd name="connsiteY3" fmla="*/ 2236013 h 4472025"/>
              <a:gd name="connsiteX4" fmla="*/ 4172456 w 4472025"/>
              <a:gd name="connsiteY4" fmla="*/ 3354019 h 447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2025" h="4472025">
                <a:moveTo>
                  <a:pt x="4172456" y="3354019"/>
                </a:moveTo>
                <a:cubicBezTo>
                  <a:pt x="3773031" y="4045844"/>
                  <a:pt x="3034862" y="4472026"/>
                  <a:pt x="2236012" y="4472026"/>
                </a:cubicBezTo>
                <a:cubicBezTo>
                  <a:pt x="1437161" y="4472026"/>
                  <a:pt x="698993" y="4045844"/>
                  <a:pt x="299568" y="3354020"/>
                </a:cubicBezTo>
                <a:lnTo>
                  <a:pt x="2236013" y="2236013"/>
                </a:lnTo>
                <a:lnTo>
                  <a:pt x="4172456" y="3354019"/>
                </a:lnTo>
                <a:close/>
              </a:path>
            </a:pathLst>
          </a:custGeom>
          <a:blipFill rotWithShape="0">
            <a:blip r:embed="rId3"/>
            <a:stretch>
              <a:fillRect t="-5000" r="-1000" b="-3000"/>
            </a:stretch>
          </a:blipFill>
          <a:ln>
            <a:solidFill>
              <a:srgbClr val="0000FF"/>
            </a:solidFill>
          </a:ln>
          <a:scene3d>
            <a:camera prst="isometricOffAxis2Left" zoom="95000"/>
            <a:lightRig rig="flat" dir="t"/>
          </a:scene3d>
          <a:sp3d extrusionH="381000" contourW="38100" prstMaterial="matte">
            <a:contourClr>
              <a:schemeClr val="lt1"/>
            </a:contourClr>
          </a:sp3d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3">
              <a:hueOff val="1355300"/>
              <a:satOff val="50000"/>
              <a:lumOff val="-735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7318" tIns="2984043" rIns="1094079" bIns="481838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6500" b="1" kern="1200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6500" b="1" kern="1200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2292326" y="1455666"/>
            <a:ext cx="4472025" cy="4472025"/>
          </a:xfrm>
          <a:custGeom>
            <a:avLst/>
            <a:gdLst>
              <a:gd name="connsiteX0" fmla="*/ 299569 w 4472025"/>
              <a:gd name="connsiteY0" fmla="*/ 3354019 h 4472025"/>
              <a:gd name="connsiteX1" fmla="*/ 299569 w 4472025"/>
              <a:gd name="connsiteY1" fmla="*/ 1118006 h 4472025"/>
              <a:gd name="connsiteX2" fmla="*/ 2236013 w 4472025"/>
              <a:gd name="connsiteY2" fmla="*/ -1 h 4472025"/>
              <a:gd name="connsiteX3" fmla="*/ 2236013 w 4472025"/>
              <a:gd name="connsiteY3" fmla="*/ 2236013 h 4472025"/>
              <a:gd name="connsiteX4" fmla="*/ 299569 w 4472025"/>
              <a:gd name="connsiteY4" fmla="*/ 3354019 h 447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2025" h="4472025">
                <a:moveTo>
                  <a:pt x="299569" y="3354019"/>
                </a:moveTo>
                <a:cubicBezTo>
                  <a:pt x="-99856" y="2662194"/>
                  <a:pt x="-99856" y="1809831"/>
                  <a:pt x="299569" y="1118006"/>
                </a:cubicBezTo>
                <a:cubicBezTo>
                  <a:pt x="698994" y="426181"/>
                  <a:pt x="1437163" y="-1"/>
                  <a:pt x="2236013" y="-1"/>
                </a:cubicBezTo>
                <a:lnTo>
                  <a:pt x="2236013" y="2236013"/>
                </a:lnTo>
                <a:lnTo>
                  <a:pt x="299569" y="3354019"/>
                </a:lnTo>
                <a:close/>
              </a:path>
            </a:pathLst>
          </a:custGeom>
          <a:blipFill rotWithShape="0">
            <a:blip r:embed="rId3"/>
            <a:stretch>
              <a:fillRect t="-5000" r="-1000" b="-3000"/>
            </a:stretch>
          </a:blipFill>
          <a:ln>
            <a:solidFill>
              <a:srgbClr val="0000FF"/>
            </a:solidFill>
          </a:ln>
          <a:scene3d>
            <a:camera prst="isometricOffAxis2Left" zoom="95000"/>
            <a:lightRig rig="flat" dir="t"/>
          </a:scene3d>
          <a:sp3d extrusionH="381000" contourW="38100" prstMaterial="matte">
            <a:contourClr>
              <a:schemeClr val="lt1"/>
            </a:contourClr>
          </a:sp3d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3">
              <a:hueOff val="2710599"/>
              <a:satOff val="100000"/>
              <a:lumOff val="-1470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0560" tIns="1030194" rIns="2439413" bIns="2275971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6500" b="1" kern="1200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500" b="1" kern="1200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006576" y="1775096"/>
            <a:ext cx="4472025" cy="4472025"/>
          </a:xfrm>
          <a:custGeom>
            <a:avLst/>
            <a:gdLst>
              <a:gd name="connsiteX0" fmla="*/ 2236012 w 4472025"/>
              <a:gd name="connsiteY0" fmla="*/ 0 h 4472025"/>
              <a:gd name="connsiteX1" fmla="*/ 4172456 w 4472025"/>
              <a:gd name="connsiteY1" fmla="*/ 1118006 h 4472025"/>
              <a:gd name="connsiteX2" fmla="*/ 4172456 w 4472025"/>
              <a:gd name="connsiteY2" fmla="*/ 3354019 h 4472025"/>
              <a:gd name="connsiteX3" fmla="*/ 2236013 w 4472025"/>
              <a:gd name="connsiteY3" fmla="*/ 2236013 h 4472025"/>
              <a:gd name="connsiteX4" fmla="*/ 2236012 w 4472025"/>
              <a:gd name="connsiteY4" fmla="*/ 0 h 447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2025" h="4472025">
                <a:moveTo>
                  <a:pt x="2236012" y="0"/>
                </a:moveTo>
                <a:cubicBezTo>
                  <a:pt x="3034863" y="0"/>
                  <a:pt x="3773031" y="426182"/>
                  <a:pt x="4172456" y="1118006"/>
                </a:cubicBezTo>
                <a:cubicBezTo>
                  <a:pt x="4571881" y="1809831"/>
                  <a:pt x="4571881" y="2662194"/>
                  <a:pt x="4172456" y="3354019"/>
                </a:cubicBezTo>
                <a:lnTo>
                  <a:pt x="2236013" y="2236013"/>
                </a:lnTo>
                <a:cubicBezTo>
                  <a:pt x="2236013" y="1490675"/>
                  <a:pt x="2236012" y="745338"/>
                  <a:pt x="2236012" y="0"/>
                </a:cubicBezTo>
                <a:close/>
              </a:path>
            </a:pathLst>
          </a:custGeom>
          <a:blipFill rotWithShape="0">
            <a:blip r:embed="rId3"/>
            <a:stretch>
              <a:fillRect t="-5000" r="-1000" b="-3000"/>
            </a:stretch>
          </a:blipFill>
          <a:ln>
            <a:solidFill>
              <a:srgbClr val="0000FF"/>
            </a:solidFill>
          </a:ln>
          <a:scene3d>
            <a:camera prst="isometricOffAxis2Left" zoom="95000"/>
            <a:lightRig rig="flat" dir="t"/>
          </a:scene3d>
          <a:sp3d extrusionH="381000" contourW="38100" prstMaterial="matte">
            <a:contourClr>
              <a:schemeClr val="lt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9414" tIns="1030194" rIns="600559" bIns="2275971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6500" b="1" kern="1200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500" b="1" kern="1200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5056" y="470890"/>
            <a:ext cx="8626415" cy="798439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BD" sz="4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ভেবে বল কি ঘটল ?</a:t>
            </a:r>
            <a:endParaRPr lang="en-US" sz="40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9299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22222E-6 L 0.08142 -0.06111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62" y="-305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44444E-6 L -0.01562 0.0467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233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44444E-6 L -0.09271 -0.0284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35" y="-14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  <p:bldP spid="8" grpId="2" animBg="1"/>
      <p:bldP spid="9" grpId="1" animBg="1"/>
      <p:bldP spid="9" grpId="2" animBg="1"/>
      <p:bldP spid="7" grpId="1" animBg="1"/>
      <p:bldP spid="7" grpId="2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-5431" t="-11491" r="-7945" b="-8230"/>
          <a:stretch/>
        </p:blipFill>
        <p:spPr>
          <a:xfrm>
            <a:off x="0" y="549515"/>
            <a:ext cx="9023230" cy="498229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1298619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5770" y="2855444"/>
            <a:ext cx="7744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n w="6350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মৌলিক , যৌগিক  সংখ্যা ব্যাখ্যা করতে পারবে ; </a:t>
            </a:r>
            <a:endParaRPr lang="en-US" sz="3600" dirty="0">
              <a:ln w="6350">
                <a:solidFill>
                  <a:schemeClr val="tx1"/>
                </a:solidFill>
              </a:ln>
              <a:solidFill>
                <a:srgbClr val="0000FF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5770" y="4657798"/>
            <a:ext cx="6705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n w="6350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বিভাজ্যতা  ব্যাখ্যা করতে পারবে ;  </a:t>
            </a:r>
            <a:endParaRPr lang="en-US" sz="3600" dirty="0">
              <a:ln w="6350">
                <a:solidFill>
                  <a:schemeClr val="tx1"/>
                </a:solidFill>
              </a:ln>
              <a:solidFill>
                <a:srgbClr val="0000FF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5770" y="5527610"/>
            <a:ext cx="8275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n w="6350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3600" dirty="0" smtClean="0">
                <a:ln w="6350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২,৩,৪,৫,৬,ও ৯ দ্বারা বিভাজ্যতা যাচাই করতে পারবে । </a:t>
            </a:r>
            <a:endParaRPr lang="en-US" sz="3600" dirty="0">
              <a:ln w="6350">
                <a:solidFill>
                  <a:schemeClr val="tx1"/>
                </a:solidFill>
              </a:ln>
              <a:solidFill>
                <a:srgbClr val="0000FF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5770" y="3725256"/>
            <a:ext cx="7101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n w="6350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সহমৌলিক সংখ্যা ব্যাখ্যা করতে পারবে ; </a:t>
            </a:r>
            <a:endParaRPr lang="en-US" sz="3600" dirty="0">
              <a:ln w="6350">
                <a:solidFill>
                  <a:schemeClr val="tx1"/>
                </a:solidFill>
              </a:ln>
              <a:solidFill>
                <a:srgbClr val="0000FF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3604" y="1622253"/>
            <a:ext cx="4131327" cy="1090670"/>
          </a:xfrm>
          <a:prstGeom prst="rect">
            <a:avLst/>
          </a:prstGeom>
          <a:noFill/>
        </p:spPr>
        <p:txBody>
          <a:bodyPr wrap="square" rtlCol="0">
            <a:prstTxWarp prst="textDoubleWave1">
              <a:avLst/>
            </a:prstTxWarp>
            <a:spAutoFit/>
          </a:bodyPr>
          <a:lstStyle/>
          <a:p>
            <a:r>
              <a:rPr lang="en-US" sz="6600" b="1" u="sng" dirty="0" err="1" smtClean="0">
                <a:ln w="10160">
                  <a:noFill/>
                  <a:prstDash val="solid"/>
                </a:ln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en-US" sz="3600" b="1" u="sng" dirty="0" err="1" smtClean="0">
                <a:ln w="10160">
                  <a:noFill/>
                  <a:prstDash val="solid"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ঠশেষে</a:t>
            </a:r>
            <a:r>
              <a:rPr lang="en-US" sz="3600" b="1" u="sng" dirty="0" smtClean="0">
                <a:ln w="10160">
                  <a:noFill/>
                  <a:prstDash val="solid"/>
                </a:ln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dirty="0" err="1" smtClean="0">
                <a:ln w="10160">
                  <a:noFill/>
                  <a:prstDash val="solid"/>
                </a:ln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b="1" u="sng" dirty="0" smtClean="0">
                <a:ln w="10160">
                  <a:noFill/>
                  <a:prstDash val="solid"/>
                </a:ln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endParaRPr lang="en-US" sz="3600" b="1" u="sng" dirty="0">
              <a:ln w="10160">
                <a:noFill/>
                <a:prstDash val="solid"/>
              </a:ln>
              <a:solidFill>
                <a:srgbClr val="C0000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itle 6"/>
          <p:cNvSpPr txBox="1">
            <a:spLocks/>
          </p:cNvSpPr>
          <p:nvPr/>
        </p:nvSpPr>
        <p:spPr>
          <a:xfrm>
            <a:off x="888023" y="211579"/>
            <a:ext cx="7302295" cy="1214869"/>
          </a:xfrm>
          <a:prstGeom prst="rect">
            <a:avLst/>
          </a:prstGeom>
        </p:spPr>
        <p:txBody>
          <a:bodyPr numCol="1">
            <a:prstTxWarp prst="textCascadeUp">
              <a:avLst>
                <a:gd name="adj" fmla="val 50679"/>
              </a:avLst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66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6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931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93111973"/>
              </p:ext>
            </p:extLst>
          </p:nvPr>
        </p:nvGraphicFramePr>
        <p:xfrm>
          <a:off x="360473" y="214497"/>
          <a:ext cx="1816727" cy="149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6727"/>
              </a:tblGrid>
              <a:tr h="675160">
                <a:tc>
                  <a:txBody>
                    <a:bodyPr/>
                    <a:lstStyle/>
                    <a:p>
                      <a:pPr algn="ctr"/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২টি তাঁরা </a:t>
                      </a:r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725360"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  <a:sym typeface="Wingdings" panose="05000000000000000000" pitchFamily="2" charset="2"/>
                        </a:rPr>
                        <a:t></a:t>
                      </a:r>
                      <a:endParaRPr lang="en-US" sz="4800" b="1" cap="none" spc="0" dirty="0">
                        <a:ln w="6600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0326204"/>
              </p:ext>
            </p:extLst>
          </p:nvPr>
        </p:nvGraphicFramePr>
        <p:xfrm>
          <a:off x="352870" y="2572487"/>
          <a:ext cx="1827290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3645"/>
                <a:gridCol w="91364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১টি করে ভাগ </a:t>
                      </a:r>
                      <a:endParaRPr lang="en-US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  <a:sym typeface="Wingdings" panose="05000000000000000000" pitchFamily="2" charset="2"/>
                        </a:rPr>
                        <a:t></a:t>
                      </a:r>
                      <a:endParaRPr lang="en-US" sz="4800" b="1" cap="none" spc="0" dirty="0">
                        <a:ln w="6600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  <a:sym typeface="Wingdings" panose="05000000000000000000" pitchFamily="2" charset="2"/>
                        </a:rPr>
                        <a:t></a:t>
                      </a:r>
                      <a:endParaRPr lang="en-US" sz="4800" b="1" cap="none" spc="0" dirty="0">
                        <a:ln w="6600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26173504"/>
              </p:ext>
            </p:extLst>
          </p:nvPr>
        </p:nvGraphicFramePr>
        <p:xfrm>
          <a:off x="318489" y="2567960"/>
          <a:ext cx="1863505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3505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২টি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6600">
                            <a:solidFill>
                              <a:schemeClr val="accent2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dist="38100" dir="2700000" algn="tl" rotWithShape="0">
                              <a:schemeClr val="accent2"/>
                            </a:outerShdw>
                          </a:effectLst>
                          <a:sym typeface="Wingdings" panose="05000000000000000000" pitchFamily="2" charset="2"/>
                        </a:rPr>
                        <a:t></a:t>
                      </a:r>
                      <a:endParaRPr lang="en-US" sz="4800" b="1" cap="none" spc="0" dirty="0">
                        <a:ln w="6600">
                          <a:solidFill>
                            <a:schemeClr val="accent2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dist="38100" dir="2700000" algn="tl" rotWithShape="0">
                            <a:schemeClr val="accent2"/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05834227"/>
              </p:ext>
            </p:extLst>
          </p:nvPr>
        </p:nvGraphicFramePr>
        <p:xfrm>
          <a:off x="2555713" y="225512"/>
          <a:ext cx="2106439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43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৩টি চাঁদ তাঁরা </a:t>
                      </a:r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</a:t>
                      </a:r>
                      <a:endParaRPr lang="en-US" sz="48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82487525"/>
              </p:ext>
            </p:extLst>
          </p:nvPr>
        </p:nvGraphicFramePr>
        <p:xfrm>
          <a:off x="2522138" y="2596091"/>
          <a:ext cx="2088333" cy="1818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111"/>
                <a:gridCol w="696111"/>
                <a:gridCol w="696111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১টি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73308"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</a:t>
                      </a:r>
                      <a:endParaRPr lang="en-US" sz="48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</a:t>
                      </a:r>
                      <a:endParaRPr lang="en-US" sz="48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</a:t>
                      </a:r>
                      <a:endParaRPr lang="en-US" sz="48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40363999"/>
              </p:ext>
            </p:extLst>
          </p:nvPr>
        </p:nvGraphicFramePr>
        <p:xfrm>
          <a:off x="2531192" y="2607838"/>
          <a:ext cx="2070226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22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৩টি</a:t>
                      </a:r>
                      <a:r>
                        <a:rPr lang="bn-BD" sz="3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32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10160">
                            <a:solidFill>
                              <a:schemeClr val="accent5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</a:t>
                      </a:r>
                      <a:endParaRPr lang="en-US" sz="48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66510298"/>
              </p:ext>
            </p:extLst>
          </p:nvPr>
        </p:nvGraphicFramePr>
        <p:xfrm>
          <a:off x="5060726" y="235275"/>
          <a:ext cx="3648545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8545"/>
              </a:tblGrid>
              <a:tr h="382660">
                <a:tc>
                  <a:txBody>
                    <a:bodyPr/>
                    <a:lstStyle/>
                    <a:p>
                      <a:pPr algn="ctr"/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৫টি কলম</a:t>
                      </a:r>
                      <a:r>
                        <a:rPr lang="bn-BD" sz="3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</a:t>
                      </a:r>
                      <a:endParaRPr lang="en-US" sz="48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chemeClr val="bg1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01988814"/>
              </p:ext>
            </p:extLst>
          </p:nvPr>
        </p:nvGraphicFramePr>
        <p:xfrm>
          <a:off x="4927881" y="2577984"/>
          <a:ext cx="3657600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"/>
                <a:gridCol w="731520"/>
                <a:gridCol w="731520"/>
                <a:gridCol w="731520"/>
                <a:gridCol w="731520"/>
              </a:tblGrid>
              <a:tr h="370840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১টি</a:t>
                      </a:r>
                      <a:r>
                        <a:rPr lang="bn-BD" sz="3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32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</a:t>
                      </a:r>
                      <a:endParaRPr lang="en-US" sz="48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</a:t>
                      </a:r>
                      <a:endParaRPr lang="en-US" sz="48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</a:t>
                      </a:r>
                      <a:endParaRPr lang="en-US" sz="48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</a:t>
                      </a:r>
                      <a:endParaRPr lang="en-US" sz="48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</a:t>
                      </a:r>
                      <a:endParaRPr lang="en-US" sz="48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CC00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95088292"/>
              </p:ext>
            </p:extLst>
          </p:nvPr>
        </p:nvGraphicFramePr>
        <p:xfrm>
          <a:off x="4933916" y="2577015"/>
          <a:ext cx="3645529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529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৫টি</a:t>
                      </a:r>
                      <a:r>
                        <a:rPr lang="bn-BD" sz="3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32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</a:t>
                      </a:r>
                      <a:endParaRPr lang="en-US" sz="48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2" name="Down Arrow 11"/>
          <p:cNvSpPr/>
          <p:nvPr/>
        </p:nvSpPr>
        <p:spPr>
          <a:xfrm>
            <a:off x="1113577" y="1703154"/>
            <a:ext cx="530166" cy="835712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3395050" y="1627998"/>
            <a:ext cx="523808" cy="844766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6618083" y="1664973"/>
            <a:ext cx="533832" cy="862873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6916136"/>
              </p:ext>
            </p:extLst>
          </p:nvPr>
        </p:nvGraphicFramePr>
        <p:xfrm>
          <a:off x="430149" y="4128432"/>
          <a:ext cx="3870248" cy="31089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35124"/>
                <a:gridCol w="1935124"/>
              </a:tblGrid>
              <a:tr h="448144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সংখ্যা</a:t>
                      </a:r>
                      <a:r>
                        <a:rPr lang="bn-BD" sz="360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গুণনীয়ক</a:t>
                      </a:r>
                      <a:r>
                        <a:rPr lang="bn-BD" sz="3600" baseline="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48144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১,২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48144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১,৩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48144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১,৫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735825" y="4862465"/>
            <a:ext cx="3358836" cy="830997"/>
          </a:xfrm>
          <a:prstGeom prst="rect">
            <a:avLst/>
          </a:prstGeom>
          <a:solidFill>
            <a:srgbClr val="0000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মৌলিক সংখ্যা </a:t>
            </a:r>
            <a:endParaRPr lang="en-US" sz="4800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2800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26419743"/>
              </p:ext>
            </p:extLst>
          </p:nvPr>
        </p:nvGraphicFramePr>
        <p:xfrm>
          <a:off x="238032" y="277904"/>
          <a:ext cx="2026025" cy="1230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025"/>
              </a:tblGrid>
              <a:tr h="537719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</a:t>
                      </a:r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টি </a:t>
                      </a:r>
                      <a:r>
                        <a:rPr lang="en-US" sz="3200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ঘড়ি</a:t>
                      </a:r>
                      <a:r>
                        <a:rPr lang="en-US" sz="3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650922"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6600">
                            <a:solidFill>
                              <a:srgbClr val="FF0000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16200000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  <a:sym typeface="Wingdings" panose="05000000000000000000" pitchFamily="2" charset="2"/>
                        </a:rPr>
                        <a:t></a:t>
                      </a:r>
                      <a:endParaRPr lang="en-US" sz="3600" b="1" cap="none" spc="0" dirty="0">
                        <a:ln w="6600">
                          <a:solidFill>
                            <a:srgbClr val="FF0000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50800" dist="38100" dir="16200000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7061642"/>
              </p:ext>
            </p:extLst>
          </p:nvPr>
        </p:nvGraphicFramePr>
        <p:xfrm>
          <a:off x="180495" y="2258458"/>
          <a:ext cx="21411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275"/>
                <a:gridCol w="535275"/>
                <a:gridCol w="535275"/>
                <a:gridCol w="535275"/>
              </a:tblGrid>
              <a:tr h="510334">
                <a:tc gridSpan="4">
                  <a:txBody>
                    <a:bodyPr/>
                    <a:lstStyle/>
                    <a:p>
                      <a:pPr algn="ctr"/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 টি করে ভাগ </a:t>
                      </a:r>
                      <a:endParaRPr lang="en-US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33513"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FF0000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</a:t>
                      </a:r>
                      <a:endParaRPr lang="en-US" sz="3600" b="1" cap="none" spc="0" dirty="0">
                        <a:ln w="10160">
                          <a:solidFill>
                            <a:srgbClr val="FF0000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FF0000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</a:t>
                      </a:r>
                      <a:endParaRPr lang="en-US" sz="3600" b="1" cap="none" spc="0" dirty="0">
                        <a:ln w="10160">
                          <a:solidFill>
                            <a:srgbClr val="FF0000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FF0000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</a:t>
                      </a:r>
                      <a:endParaRPr lang="en-US" sz="3600" b="1" cap="none" spc="0" dirty="0">
                        <a:ln w="10160">
                          <a:solidFill>
                            <a:srgbClr val="FF0000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FF0000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</a:t>
                      </a:r>
                      <a:endParaRPr lang="en-US" sz="3600" b="1" cap="none" spc="0" dirty="0">
                        <a:ln w="10160">
                          <a:solidFill>
                            <a:srgbClr val="FF0000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15327695"/>
              </p:ext>
            </p:extLst>
          </p:nvPr>
        </p:nvGraphicFramePr>
        <p:xfrm>
          <a:off x="161833" y="2192358"/>
          <a:ext cx="2178424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212"/>
                <a:gridCol w="1089212"/>
              </a:tblGrid>
              <a:tr h="86051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 টি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6111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cap="none" spc="0" dirty="0" smtClean="0">
                          <a:ln w="10160">
                            <a:solidFill>
                              <a:srgbClr val="FF0000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</a:t>
                      </a:r>
                      <a:endParaRPr lang="en-US" sz="3600" b="1" cap="none" spc="0" dirty="0" smtClean="0">
                        <a:ln w="10160">
                          <a:solidFill>
                            <a:srgbClr val="FF0000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cap="none" spc="0" dirty="0" smtClean="0">
                          <a:ln w="10160">
                            <a:solidFill>
                              <a:srgbClr val="FF0000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</a:t>
                      </a: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5520059"/>
              </p:ext>
            </p:extLst>
          </p:nvPr>
        </p:nvGraphicFramePr>
        <p:xfrm>
          <a:off x="2798423" y="286276"/>
          <a:ext cx="2539407" cy="1252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9407"/>
              </a:tblGrid>
              <a:tr h="523765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</a:t>
                      </a:r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টি </a:t>
                      </a:r>
                      <a:r>
                        <a:rPr lang="en-US" sz="3200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ঘন্টা</a:t>
                      </a:r>
                      <a:r>
                        <a:rPr lang="en-US" sz="3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673843">
                <a:tc>
                  <a:txBody>
                    <a:bodyPr/>
                    <a:lstStyle/>
                    <a:p>
                      <a:pPr algn="ctr"/>
                      <a:r>
                        <a:rPr lang="en-US" sz="3200" b="1" cap="none" spc="0" dirty="0" smtClean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</a:t>
                      </a:r>
                      <a:endParaRPr lang="en-US" sz="3200" b="1" cap="none" spc="0" dirty="0">
                        <a:ln w="10160">
                          <a:solidFill>
                            <a:schemeClr val="bg1"/>
                          </a:solidFill>
                          <a:prstDash val="solid"/>
                        </a:ln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34125737"/>
              </p:ext>
            </p:extLst>
          </p:nvPr>
        </p:nvGraphicFramePr>
        <p:xfrm>
          <a:off x="2741990" y="2262304"/>
          <a:ext cx="2510118" cy="1170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353"/>
                <a:gridCol w="418353"/>
                <a:gridCol w="418353"/>
                <a:gridCol w="418353"/>
                <a:gridCol w="418353"/>
                <a:gridCol w="418353"/>
              </a:tblGrid>
              <a:tr h="477172">
                <a:tc gridSpan="6">
                  <a:txBody>
                    <a:bodyPr/>
                    <a:lstStyle/>
                    <a:p>
                      <a:pPr algn="ctr"/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 টি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52380"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</a:t>
                      </a:r>
                      <a:endParaRPr lang="en-US" sz="28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</a:t>
                      </a:r>
                      <a:endParaRPr lang="en-US" sz="28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</a:t>
                      </a:r>
                      <a:endParaRPr lang="en-US" sz="28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</a:t>
                      </a:r>
                      <a:endParaRPr lang="en-US" sz="28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</a:t>
                      </a:r>
                      <a:endParaRPr lang="en-US" sz="28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</a:t>
                      </a:r>
                      <a:endParaRPr lang="en-US" sz="28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34851965"/>
              </p:ext>
            </p:extLst>
          </p:nvPr>
        </p:nvGraphicFramePr>
        <p:xfrm>
          <a:off x="2361091" y="2253338"/>
          <a:ext cx="3112794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7598"/>
                <a:gridCol w="1037598"/>
                <a:gridCol w="1037598"/>
              </a:tblGrid>
              <a:tr h="502152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</a:t>
                      </a: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554243">
                <a:tc>
                  <a:txBody>
                    <a:bodyPr/>
                    <a:lstStyle/>
                    <a:p>
                      <a:pPr algn="ctr"/>
                      <a:r>
                        <a:rPr lang="en-US" sz="3200" b="1" cap="none" spc="0" dirty="0" smtClean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</a:t>
                      </a:r>
                      <a:endParaRPr lang="en-US" sz="32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cap="none" spc="0" dirty="0" smtClean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</a:t>
                      </a:r>
                      <a:endParaRPr lang="en-US" sz="32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cap="none" spc="0" dirty="0" smtClean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</a:t>
                      </a:r>
                      <a:endParaRPr lang="en-US" sz="32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50205378"/>
              </p:ext>
            </p:extLst>
          </p:nvPr>
        </p:nvGraphicFramePr>
        <p:xfrm>
          <a:off x="5864839" y="344263"/>
          <a:ext cx="3133386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3386"/>
              </a:tblGrid>
              <a:tr h="543891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9</a:t>
                      </a:r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টি</a:t>
                      </a:r>
                      <a:r>
                        <a:rPr lang="en-US" sz="3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="0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মোমবাতি</a:t>
                      </a:r>
                      <a:r>
                        <a:rPr lang="en-US" sz="3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3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</a:t>
                      </a:r>
                      <a:endParaRPr lang="en-US" sz="40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chemeClr val="bg1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70192802"/>
              </p:ext>
            </p:extLst>
          </p:nvPr>
        </p:nvGraphicFramePr>
        <p:xfrm>
          <a:off x="5296461" y="2289600"/>
          <a:ext cx="36576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  <a:gridCol w="406400"/>
              </a:tblGrid>
              <a:tr h="460800">
                <a:tc grid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 টি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526740"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286574"/>
              </p:ext>
            </p:extLst>
          </p:nvPr>
        </p:nvGraphicFramePr>
        <p:xfrm>
          <a:off x="5869310" y="2268066"/>
          <a:ext cx="3122113" cy="1228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704"/>
                <a:gridCol w="1040705"/>
                <a:gridCol w="1040704"/>
              </a:tblGrid>
              <a:tr h="582838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 টি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5326"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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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cap="none" spc="0" dirty="0" smtClean="0">
                          <a:ln w="10160">
                            <a:solidFill>
                              <a:srgbClr val="CC00CC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</a:t>
                      </a:r>
                      <a:endParaRPr lang="en-US" sz="3600" b="1" cap="none" spc="0" dirty="0">
                        <a:ln w="10160">
                          <a:solidFill>
                            <a:srgbClr val="CC00CC"/>
                          </a:solidFill>
                          <a:prstDash val="solid"/>
                        </a:ln>
                        <a:solidFill>
                          <a:srgbClr val="FFFF00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CC00CC"/>
                    </a:solidFill>
                  </a:tcPr>
                </a:tc>
              </a:tr>
            </a:tbl>
          </a:graphicData>
        </a:graphic>
      </p:graphicFrame>
      <p:sp>
        <p:nvSpPr>
          <p:cNvPr id="11" name="Down Arrow 10"/>
          <p:cNvSpPr/>
          <p:nvPr/>
        </p:nvSpPr>
        <p:spPr>
          <a:xfrm>
            <a:off x="913758" y="1633422"/>
            <a:ext cx="337287" cy="254287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2" name="Down Arrow 11"/>
          <p:cNvSpPr/>
          <p:nvPr/>
        </p:nvSpPr>
        <p:spPr>
          <a:xfrm>
            <a:off x="3688929" y="1603966"/>
            <a:ext cx="371192" cy="254288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3" name="Down Arrow 12"/>
          <p:cNvSpPr/>
          <p:nvPr/>
        </p:nvSpPr>
        <p:spPr>
          <a:xfrm>
            <a:off x="7240389" y="1763486"/>
            <a:ext cx="346954" cy="248446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5" name="TextBox 14"/>
          <p:cNvSpPr txBox="1"/>
          <p:nvPr/>
        </p:nvSpPr>
        <p:spPr>
          <a:xfrm>
            <a:off x="5560971" y="4536531"/>
            <a:ext cx="3358836" cy="707886"/>
          </a:xfrm>
          <a:prstGeom prst="rect">
            <a:avLst/>
          </a:prstGeom>
          <a:solidFill>
            <a:srgbClr val="0000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যৌগিক সংখ্যা </a:t>
            </a:r>
            <a:endParaRPr lang="en-US" sz="4000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22372322"/>
              </p:ext>
            </p:extLst>
          </p:nvPr>
        </p:nvGraphicFramePr>
        <p:xfrm>
          <a:off x="161833" y="2254955"/>
          <a:ext cx="2178424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424"/>
              </a:tblGrid>
              <a:tr h="4563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4</a:t>
                      </a: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6060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cap="none" spc="0" dirty="0" smtClean="0">
                          <a:ln w="10160">
                            <a:solidFill>
                              <a:srgbClr val="FF0000"/>
                            </a:solidFill>
                            <a:prstDash val="solid"/>
                          </a:ln>
                          <a:solidFill>
                            <a:srgbClr val="FFFF00"/>
                          </a:solidFill>
                          <a:effectLst>
                            <a:outerShdw blurRad="38100" dist="22860" dir="54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sym typeface="Wingdings" panose="05000000000000000000" pitchFamily="2" charset="2"/>
                        </a:rPr>
                        <a:t></a:t>
                      </a: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83306019"/>
              </p:ext>
            </p:extLst>
          </p:nvPr>
        </p:nvGraphicFramePr>
        <p:xfrm>
          <a:off x="2371977" y="2223567"/>
          <a:ext cx="3112794" cy="1393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2794"/>
              </a:tblGrid>
              <a:tr h="8140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6</a:t>
                      </a:r>
                      <a:r>
                        <a:rPr lang="bn-BD" sz="3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টি</a:t>
                      </a:r>
                      <a:r>
                        <a:rPr lang="bn-BD" sz="3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32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cap="none" spc="0" dirty="0" smtClean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</a:t>
                      </a:r>
                      <a:endParaRPr lang="en-US" sz="32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31881054"/>
              </p:ext>
            </p:extLst>
          </p:nvPr>
        </p:nvGraphicFramePr>
        <p:xfrm>
          <a:off x="5852809" y="2259492"/>
          <a:ext cx="3122113" cy="1221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2113"/>
              </a:tblGrid>
              <a:tr h="5200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টি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645326">
                <a:tc>
                  <a:txBody>
                    <a:bodyPr/>
                    <a:lstStyle/>
                    <a:p>
                      <a:pPr algn="ctr"/>
                      <a:r>
                        <a:rPr lang="en-US" sz="4000" b="1" cap="none" spc="0" dirty="0" smtClean="0">
                          <a:ln w="12700" cmpd="sng">
                            <a:solidFill>
                              <a:srgbClr val="FF0000"/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/>
                              </a:gs>
                              <a:gs pos="4000">
                                <a:schemeClr val="accent4">
                                  <a:lumMod val="60000"/>
                                  <a:lumOff val="40000"/>
                                </a:schemeClr>
                              </a:gs>
                              <a:gs pos="87000">
                                <a:schemeClr val="accent4">
                                  <a:lumMod val="20000"/>
                                  <a:lumOff val="8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  <a:sym typeface="Wingdings" panose="05000000000000000000" pitchFamily="2" charset="2"/>
                        </a:rPr>
                        <a:t></a:t>
                      </a:r>
                      <a:endParaRPr lang="en-US" sz="4000" b="1" cap="none" spc="0" dirty="0">
                        <a:ln w="12700" cmpd="sng">
                          <a:solidFill>
                            <a:srgbClr val="FF0000"/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/>
                            </a:gs>
                            <a:gs pos="4000">
                              <a:schemeClr val="accent4">
                                <a:lumMod val="60000"/>
                                <a:lumOff val="40000"/>
                              </a:schemeClr>
                            </a:gs>
                            <a:gs pos="87000">
                              <a:schemeClr val="accent4">
                                <a:lumMod val="20000"/>
                                <a:lumOff val="8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00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95330807"/>
              </p:ext>
            </p:extLst>
          </p:nvPr>
        </p:nvGraphicFramePr>
        <p:xfrm>
          <a:off x="334058" y="3751386"/>
          <a:ext cx="4716076" cy="2721424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358038"/>
                <a:gridCol w="2358038"/>
              </a:tblGrid>
              <a:tr h="770158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সংখ্যা</a:t>
                      </a:r>
                      <a:r>
                        <a:rPr lang="bn-BD" sz="3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গুণনীয়ক</a:t>
                      </a:r>
                      <a:r>
                        <a:rPr lang="bn-BD" sz="3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650422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১,২,৪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650422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১,২,৩,৬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650422"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১,৩,৯</a:t>
                      </a:r>
                      <a:endParaRPr lang="en-US" sz="3600" dirty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35864350"/>
              </p:ext>
            </p:extLst>
          </p:nvPr>
        </p:nvGraphicFramePr>
        <p:xfrm>
          <a:off x="2361090" y="2274678"/>
          <a:ext cx="3114423" cy="1206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0424"/>
                <a:gridCol w="1523999"/>
              </a:tblGrid>
              <a:tr h="62745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28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টি</a:t>
                      </a:r>
                      <a:r>
                        <a:rPr lang="bn-BD" sz="28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করে ভাগ </a:t>
                      </a:r>
                      <a:endParaRPr lang="en-US" sz="28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426283">
                <a:tc>
                  <a:txBody>
                    <a:bodyPr/>
                    <a:lstStyle/>
                    <a:p>
                      <a:pPr algn="ctr"/>
                      <a:r>
                        <a:rPr lang="en-US" sz="3200" b="1" cap="none" spc="0" dirty="0" smtClean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</a:t>
                      </a:r>
                      <a:endParaRPr lang="en-US" sz="32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cap="none" spc="0" dirty="0" smtClean="0">
                          <a:ln w="10160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</a:t>
                      </a:r>
                      <a:endParaRPr lang="en-US" sz="3200" b="1" cap="none" spc="0" dirty="0">
                        <a:ln w="10160">
                          <a:solidFill>
                            <a:schemeClr val="accent5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38100" dist="22860" dir="54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</a:endParaRPr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  <a:solidFill>
                      <a:srgbClr val="CC00CC"/>
                    </a:solidFill>
                  </a:tcPr>
                </a:tc>
              </a:tr>
            </a:tbl>
          </a:graphicData>
        </a:graphic>
      </p:graphicFrame>
      <p:sp>
        <p:nvSpPr>
          <p:cNvPr id="21" name="Frame 20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00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6038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5745" y="4046872"/>
            <a:ext cx="8652510" cy="1692771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সমাধানঃ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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৫১,৫২,৫৪,৫৫,৫৬,৫৭,৫৮,৬০,৬২ , ৬৩,৬৪,৬৫,৬৬,৬৮,৬৯,৭০,৭২,৭৩,৭৪,৭৫,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-35985" r="-41063"/>
          <a:stretch/>
        </p:blipFill>
        <p:spPr>
          <a:xfrm>
            <a:off x="1678576" y="542630"/>
            <a:ext cx="5298573" cy="1119409"/>
          </a:xfrm>
          <a:prstGeom prst="star32">
            <a:avLst>
              <a:gd name="adj" fmla="val 32054"/>
            </a:avLst>
          </a:prstGeom>
          <a:solidFill>
            <a:schemeClr val="tx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45744" y="2522470"/>
            <a:ext cx="8652511" cy="1015663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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  <a:sym typeface="Wingdings" panose="05000000000000000000" pitchFamily="2" charset="2"/>
              </a:rPr>
              <a:t>৫০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থেকে ৭৫ এর মধ্যে যৌগিক সংখ্যাগুলো লেখ 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7652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1980</TotalTime>
  <Words>1744</Words>
  <Application>Microsoft Office PowerPoint</Application>
  <PresentationFormat>On-screen Show (4:3)</PresentationFormat>
  <Paragraphs>439</Paragraphs>
  <Slides>22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</dc:creator>
  <cp:lastModifiedBy>Windows User</cp:lastModifiedBy>
  <cp:revision>350</cp:revision>
  <dcterms:created xsi:type="dcterms:W3CDTF">2014-07-15T10:22:59Z</dcterms:created>
  <dcterms:modified xsi:type="dcterms:W3CDTF">2019-12-14T15:19:00Z</dcterms:modified>
</cp:coreProperties>
</file>