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434" autoAdjust="0"/>
  </p:normalViewPr>
  <p:slideViewPr>
    <p:cSldViewPr>
      <p:cViewPr>
        <p:scale>
          <a:sx n="69" d="100"/>
          <a:sy n="69" d="100"/>
        </p:scale>
        <p:origin x="792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97F9B1-1540-4377-8EF4-ACF158E06AD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B969AA-DA30-42DB-80DA-B8B712DA16B1}">
      <dgm:prSet phldrT="[Text]"/>
      <dgm:spPr>
        <a:solidFill>
          <a:schemeClr val="tx1"/>
        </a:solidFill>
      </dgm:spPr>
      <dgm:t>
        <a:bodyPr/>
        <a:lstStyle/>
        <a:p>
          <a:r>
            <a:rPr lang="bn-IN" dirty="0" smtClean="0"/>
            <a:t>পরিবেশের ভারসাম্যের নষ্টের কারণ</a:t>
          </a:r>
          <a:endParaRPr lang="en-US" dirty="0"/>
        </a:p>
      </dgm:t>
    </dgm:pt>
    <dgm:pt modelId="{E822D9BD-CC89-415A-82CA-14DF9FE04257}" type="parTrans" cxnId="{DD0D35C1-E956-4B75-95C5-C8297EF3C6AB}">
      <dgm:prSet/>
      <dgm:spPr/>
      <dgm:t>
        <a:bodyPr/>
        <a:lstStyle/>
        <a:p>
          <a:endParaRPr lang="en-US"/>
        </a:p>
      </dgm:t>
    </dgm:pt>
    <dgm:pt modelId="{E7BB418B-4EE1-4C99-A2B5-4959A3CCACED}" type="sibTrans" cxnId="{DD0D35C1-E956-4B75-95C5-C8297EF3C6AB}">
      <dgm:prSet/>
      <dgm:spPr/>
      <dgm:t>
        <a:bodyPr/>
        <a:lstStyle/>
        <a:p>
          <a:endParaRPr lang="en-US"/>
        </a:p>
      </dgm:t>
    </dgm:pt>
    <dgm:pt modelId="{2DCB0DC3-5600-4B75-920F-6DAEB454779E}">
      <dgm:prSet phldrT="[Text]"/>
      <dgm:spPr>
        <a:solidFill>
          <a:schemeClr val="tx1"/>
        </a:solidFill>
      </dgm:spPr>
      <dgm:t>
        <a:bodyPr/>
        <a:lstStyle/>
        <a:p>
          <a:r>
            <a:rPr lang="bn-IN" dirty="0" smtClean="0"/>
            <a:t>আধুনিক জীবন যাপন</a:t>
          </a:r>
          <a:endParaRPr lang="en-US" dirty="0"/>
        </a:p>
      </dgm:t>
    </dgm:pt>
    <dgm:pt modelId="{5CFA301F-3C58-4B0D-B534-12F46D9D3171}" type="parTrans" cxnId="{04022DFD-584C-45C6-A648-7437C236FD84}">
      <dgm:prSet/>
      <dgm:spPr/>
      <dgm:t>
        <a:bodyPr/>
        <a:lstStyle/>
        <a:p>
          <a:endParaRPr lang="en-US"/>
        </a:p>
      </dgm:t>
    </dgm:pt>
    <dgm:pt modelId="{93F0D71D-2C3F-424F-9D55-508D7DF2D1C5}" type="sibTrans" cxnId="{04022DFD-584C-45C6-A648-7437C236FD84}">
      <dgm:prSet/>
      <dgm:spPr/>
      <dgm:t>
        <a:bodyPr/>
        <a:lstStyle/>
        <a:p>
          <a:endParaRPr lang="en-US"/>
        </a:p>
      </dgm:t>
    </dgm:pt>
    <dgm:pt modelId="{13219E93-C383-43CE-A060-1021A03F282F}">
      <dgm:prSet phldrT="[Text]"/>
      <dgm:spPr>
        <a:solidFill>
          <a:schemeClr val="tx1"/>
        </a:solidFill>
      </dgm:spPr>
      <dgm:t>
        <a:bodyPr/>
        <a:lstStyle/>
        <a:p>
          <a:r>
            <a:rPr lang="bn-IN" dirty="0" smtClean="0"/>
            <a:t>জন সংখ্যা বিস্ফোরণ</a:t>
          </a:r>
          <a:endParaRPr lang="en-US" dirty="0"/>
        </a:p>
      </dgm:t>
    </dgm:pt>
    <dgm:pt modelId="{B68F33D0-CA1A-49FE-AB95-4F6C867BB040}" type="parTrans" cxnId="{458DEE75-E210-4429-AEE2-4EED51288CD9}">
      <dgm:prSet/>
      <dgm:spPr/>
      <dgm:t>
        <a:bodyPr/>
        <a:lstStyle/>
        <a:p>
          <a:endParaRPr lang="en-US"/>
        </a:p>
      </dgm:t>
    </dgm:pt>
    <dgm:pt modelId="{37A6D061-B3B1-4F87-931B-3517C2C66A71}" type="sibTrans" cxnId="{458DEE75-E210-4429-AEE2-4EED51288CD9}">
      <dgm:prSet/>
      <dgm:spPr/>
      <dgm:t>
        <a:bodyPr/>
        <a:lstStyle/>
        <a:p>
          <a:endParaRPr lang="en-US"/>
        </a:p>
      </dgm:t>
    </dgm:pt>
    <dgm:pt modelId="{45C6C2C7-EE80-4D05-9355-8162027C0F31}">
      <dgm:prSet phldrT="[Text]"/>
      <dgm:spPr>
        <a:solidFill>
          <a:schemeClr val="tx1"/>
        </a:solidFill>
      </dgm:spPr>
      <dgm:t>
        <a:bodyPr/>
        <a:lstStyle/>
        <a:p>
          <a:r>
            <a:rPr lang="bn-IN" dirty="0" smtClean="0"/>
            <a:t>কলকারখানা কালো ধোঁয়া</a:t>
          </a:r>
          <a:endParaRPr lang="en-US" dirty="0"/>
        </a:p>
      </dgm:t>
    </dgm:pt>
    <dgm:pt modelId="{264D9D31-9797-4EAC-A212-1133B1B7E182}" type="parTrans" cxnId="{EE339CC2-6DBF-4DD6-82F9-EB1B931A1003}">
      <dgm:prSet/>
      <dgm:spPr/>
      <dgm:t>
        <a:bodyPr/>
        <a:lstStyle/>
        <a:p>
          <a:endParaRPr lang="en-US"/>
        </a:p>
      </dgm:t>
    </dgm:pt>
    <dgm:pt modelId="{AFFCB696-0C55-4E1E-9BA2-6354A40C0F69}" type="sibTrans" cxnId="{EE339CC2-6DBF-4DD6-82F9-EB1B931A1003}">
      <dgm:prSet/>
      <dgm:spPr/>
      <dgm:t>
        <a:bodyPr/>
        <a:lstStyle/>
        <a:p>
          <a:endParaRPr lang="en-US"/>
        </a:p>
      </dgm:t>
    </dgm:pt>
    <dgm:pt modelId="{C0B1A23F-E133-4DAE-9D2A-B2CC1871F7AD}">
      <dgm:prSet phldrT="[Text]" custRadScaleRad="97666" custRadScaleInc="25558"/>
      <dgm:spPr>
        <a:solidFill>
          <a:schemeClr val="tx1"/>
        </a:solidFill>
      </dgm:spPr>
    </dgm:pt>
    <dgm:pt modelId="{2A8A580D-2CC6-4567-8617-0A1BE77754F7}" type="parTrans" cxnId="{097713CA-B1C2-4EA7-B0EB-A9361D0D107F}">
      <dgm:prSet/>
      <dgm:spPr/>
      <dgm:t>
        <a:bodyPr/>
        <a:lstStyle/>
        <a:p>
          <a:endParaRPr lang="en-US"/>
        </a:p>
      </dgm:t>
    </dgm:pt>
    <dgm:pt modelId="{79076658-7495-4CB7-9B02-9C50F38C29B5}" type="sibTrans" cxnId="{097713CA-B1C2-4EA7-B0EB-A9361D0D107F}">
      <dgm:prSet/>
      <dgm:spPr/>
      <dgm:t>
        <a:bodyPr/>
        <a:lstStyle/>
        <a:p>
          <a:endParaRPr lang="en-US"/>
        </a:p>
      </dgm:t>
    </dgm:pt>
    <dgm:pt modelId="{7B39AC54-D17A-4C1A-84E4-E3B0712A72ED}" type="pres">
      <dgm:prSet presAssocID="{B297F9B1-1540-4377-8EF4-ACF158E06AD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F3EF754-1B14-45F3-A10F-E506005DA4C9}" type="pres">
      <dgm:prSet presAssocID="{BDB969AA-DA30-42DB-80DA-B8B712DA16B1}" presName="centerShape" presStyleLbl="node0" presStyleIdx="0" presStyleCnt="1"/>
      <dgm:spPr/>
      <dgm:t>
        <a:bodyPr/>
        <a:lstStyle/>
        <a:p>
          <a:endParaRPr lang="en-US"/>
        </a:p>
      </dgm:t>
    </dgm:pt>
    <dgm:pt modelId="{FC52E8DB-6C01-43A7-B83C-A6BC7EF69375}" type="pres">
      <dgm:prSet presAssocID="{2DCB0DC3-5600-4B75-920F-6DAEB454779E}" presName="node" presStyleLbl="node1" presStyleIdx="0" presStyleCnt="3" custRadScaleRad="97666" custRadScaleInc="25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867FE-7C09-4EF7-B62B-0DF4DDAF44ED}" type="pres">
      <dgm:prSet presAssocID="{2DCB0DC3-5600-4B75-920F-6DAEB454779E}" presName="dummy" presStyleCnt="0"/>
      <dgm:spPr/>
    </dgm:pt>
    <dgm:pt modelId="{4AC2D2CE-A61D-4070-A069-1174BB29DD93}" type="pres">
      <dgm:prSet presAssocID="{93F0D71D-2C3F-424F-9D55-508D7DF2D1C5}" presName="sibTrans" presStyleLbl="sibTrans2D1" presStyleIdx="0" presStyleCnt="3"/>
      <dgm:spPr/>
    </dgm:pt>
    <dgm:pt modelId="{D6C5D6F3-CD6F-4361-8729-AEF396FEA159}" type="pres">
      <dgm:prSet presAssocID="{13219E93-C383-43CE-A060-1021A03F282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4E0B9-16FE-4D73-BECD-60213A417FF4}" type="pres">
      <dgm:prSet presAssocID="{13219E93-C383-43CE-A060-1021A03F282F}" presName="dummy" presStyleCnt="0"/>
      <dgm:spPr/>
    </dgm:pt>
    <dgm:pt modelId="{251E68AC-9A97-4EDE-B1E0-A8815CDD8650}" type="pres">
      <dgm:prSet presAssocID="{37A6D061-B3B1-4F87-931B-3517C2C66A71}" presName="sibTrans" presStyleLbl="sibTrans2D1" presStyleIdx="1" presStyleCnt="3"/>
      <dgm:spPr/>
    </dgm:pt>
    <dgm:pt modelId="{E5476333-E8F3-479B-B910-8E77EFA74CFE}" type="pres">
      <dgm:prSet presAssocID="{45C6C2C7-EE80-4D05-9355-8162027C0F3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CB80F-C505-44CC-91A6-664E97C63A12}" type="pres">
      <dgm:prSet presAssocID="{45C6C2C7-EE80-4D05-9355-8162027C0F31}" presName="dummy" presStyleCnt="0"/>
      <dgm:spPr/>
    </dgm:pt>
    <dgm:pt modelId="{2A9A8FF7-54AF-41F6-BC60-59C67F3BF4D3}" type="pres">
      <dgm:prSet presAssocID="{AFFCB696-0C55-4E1E-9BA2-6354A40C0F69}" presName="sibTrans" presStyleLbl="sibTrans2D1" presStyleIdx="2" presStyleCnt="3"/>
      <dgm:spPr/>
    </dgm:pt>
  </dgm:ptLst>
  <dgm:cxnLst>
    <dgm:cxn modelId="{DD0D35C1-E956-4B75-95C5-C8297EF3C6AB}" srcId="{B297F9B1-1540-4377-8EF4-ACF158E06AD7}" destId="{BDB969AA-DA30-42DB-80DA-B8B712DA16B1}" srcOrd="0" destOrd="0" parTransId="{E822D9BD-CC89-415A-82CA-14DF9FE04257}" sibTransId="{E7BB418B-4EE1-4C99-A2B5-4959A3CCACED}"/>
    <dgm:cxn modelId="{097713CA-B1C2-4EA7-B0EB-A9361D0D107F}" srcId="{B297F9B1-1540-4377-8EF4-ACF158E06AD7}" destId="{C0B1A23F-E133-4DAE-9D2A-B2CC1871F7AD}" srcOrd="1" destOrd="0" parTransId="{2A8A580D-2CC6-4567-8617-0A1BE77754F7}" sibTransId="{79076658-7495-4CB7-9B02-9C50F38C29B5}"/>
    <dgm:cxn modelId="{04022DFD-584C-45C6-A648-7437C236FD84}" srcId="{BDB969AA-DA30-42DB-80DA-B8B712DA16B1}" destId="{2DCB0DC3-5600-4B75-920F-6DAEB454779E}" srcOrd="0" destOrd="0" parTransId="{5CFA301F-3C58-4B0D-B534-12F46D9D3171}" sibTransId="{93F0D71D-2C3F-424F-9D55-508D7DF2D1C5}"/>
    <dgm:cxn modelId="{43588A28-4446-4BE9-8CAD-C0E9DC2BACED}" type="presOf" srcId="{AFFCB696-0C55-4E1E-9BA2-6354A40C0F69}" destId="{2A9A8FF7-54AF-41F6-BC60-59C67F3BF4D3}" srcOrd="0" destOrd="0" presId="urn:microsoft.com/office/officeart/2005/8/layout/radial6"/>
    <dgm:cxn modelId="{7254DE00-D287-472D-A502-69034EE4361A}" type="presOf" srcId="{45C6C2C7-EE80-4D05-9355-8162027C0F31}" destId="{E5476333-E8F3-479B-B910-8E77EFA74CFE}" srcOrd="0" destOrd="0" presId="urn:microsoft.com/office/officeart/2005/8/layout/radial6"/>
    <dgm:cxn modelId="{7292733D-B240-4EAC-8599-37F450F9D6AA}" type="presOf" srcId="{13219E93-C383-43CE-A060-1021A03F282F}" destId="{D6C5D6F3-CD6F-4361-8729-AEF396FEA159}" srcOrd="0" destOrd="0" presId="urn:microsoft.com/office/officeart/2005/8/layout/radial6"/>
    <dgm:cxn modelId="{2241B58B-BBA0-41DA-9364-32DA638D3BCB}" type="presOf" srcId="{B297F9B1-1540-4377-8EF4-ACF158E06AD7}" destId="{7B39AC54-D17A-4C1A-84E4-E3B0712A72ED}" srcOrd="0" destOrd="0" presId="urn:microsoft.com/office/officeart/2005/8/layout/radial6"/>
    <dgm:cxn modelId="{283460CB-A814-48EE-806C-1EDD2E337CA0}" type="presOf" srcId="{BDB969AA-DA30-42DB-80DA-B8B712DA16B1}" destId="{8F3EF754-1B14-45F3-A10F-E506005DA4C9}" srcOrd="0" destOrd="0" presId="urn:microsoft.com/office/officeart/2005/8/layout/radial6"/>
    <dgm:cxn modelId="{51C82323-0C8B-4EB3-95E9-2C41AD41511F}" type="presOf" srcId="{93F0D71D-2C3F-424F-9D55-508D7DF2D1C5}" destId="{4AC2D2CE-A61D-4070-A069-1174BB29DD93}" srcOrd="0" destOrd="0" presId="urn:microsoft.com/office/officeart/2005/8/layout/radial6"/>
    <dgm:cxn modelId="{EE339CC2-6DBF-4DD6-82F9-EB1B931A1003}" srcId="{BDB969AA-DA30-42DB-80DA-B8B712DA16B1}" destId="{45C6C2C7-EE80-4D05-9355-8162027C0F31}" srcOrd="2" destOrd="0" parTransId="{264D9D31-9797-4EAC-A212-1133B1B7E182}" sibTransId="{AFFCB696-0C55-4E1E-9BA2-6354A40C0F69}"/>
    <dgm:cxn modelId="{A6EC164B-F687-4723-81A6-444EE0F223F8}" type="presOf" srcId="{2DCB0DC3-5600-4B75-920F-6DAEB454779E}" destId="{FC52E8DB-6C01-43A7-B83C-A6BC7EF69375}" srcOrd="0" destOrd="0" presId="urn:microsoft.com/office/officeart/2005/8/layout/radial6"/>
    <dgm:cxn modelId="{A5E47957-E154-46DB-B5A5-8FEB2520C934}" type="presOf" srcId="{37A6D061-B3B1-4F87-931B-3517C2C66A71}" destId="{251E68AC-9A97-4EDE-B1E0-A8815CDD8650}" srcOrd="0" destOrd="0" presId="urn:microsoft.com/office/officeart/2005/8/layout/radial6"/>
    <dgm:cxn modelId="{458DEE75-E210-4429-AEE2-4EED51288CD9}" srcId="{BDB969AA-DA30-42DB-80DA-B8B712DA16B1}" destId="{13219E93-C383-43CE-A060-1021A03F282F}" srcOrd="1" destOrd="0" parTransId="{B68F33D0-CA1A-49FE-AB95-4F6C867BB040}" sibTransId="{37A6D061-B3B1-4F87-931B-3517C2C66A71}"/>
    <dgm:cxn modelId="{9B87793F-1705-4208-A466-350ABFFEEBE9}" type="presParOf" srcId="{7B39AC54-D17A-4C1A-84E4-E3B0712A72ED}" destId="{8F3EF754-1B14-45F3-A10F-E506005DA4C9}" srcOrd="0" destOrd="0" presId="urn:microsoft.com/office/officeart/2005/8/layout/radial6"/>
    <dgm:cxn modelId="{160AB9F6-91D1-4280-ADCB-D614798302B7}" type="presParOf" srcId="{7B39AC54-D17A-4C1A-84E4-E3B0712A72ED}" destId="{FC52E8DB-6C01-43A7-B83C-A6BC7EF69375}" srcOrd="1" destOrd="0" presId="urn:microsoft.com/office/officeart/2005/8/layout/radial6"/>
    <dgm:cxn modelId="{CDDE183F-F7AC-4260-BF81-02A3C2091A1D}" type="presParOf" srcId="{7B39AC54-D17A-4C1A-84E4-E3B0712A72ED}" destId="{A82867FE-7C09-4EF7-B62B-0DF4DDAF44ED}" srcOrd="2" destOrd="0" presId="urn:microsoft.com/office/officeart/2005/8/layout/radial6"/>
    <dgm:cxn modelId="{46FC13DA-8C60-4789-996C-3BA8A99BB9C4}" type="presParOf" srcId="{7B39AC54-D17A-4C1A-84E4-E3B0712A72ED}" destId="{4AC2D2CE-A61D-4070-A069-1174BB29DD93}" srcOrd="3" destOrd="0" presId="urn:microsoft.com/office/officeart/2005/8/layout/radial6"/>
    <dgm:cxn modelId="{5F53A953-1EB3-4002-8137-B9AD4ACDA134}" type="presParOf" srcId="{7B39AC54-D17A-4C1A-84E4-E3B0712A72ED}" destId="{D6C5D6F3-CD6F-4361-8729-AEF396FEA159}" srcOrd="4" destOrd="0" presId="urn:microsoft.com/office/officeart/2005/8/layout/radial6"/>
    <dgm:cxn modelId="{68D66232-D750-49B6-BE87-D2056B399A2F}" type="presParOf" srcId="{7B39AC54-D17A-4C1A-84E4-E3B0712A72ED}" destId="{6554E0B9-16FE-4D73-BECD-60213A417FF4}" srcOrd="5" destOrd="0" presId="urn:microsoft.com/office/officeart/2005/8/layout/radial6"/>
    <dgm:cxn modelId="{AC8ACE15-DEB8-4BFB-AF94-F188DFB32469}" type="presParOf" srcId="{7B39AC54-D17A-4C1A-84E4-E3B0712A72ED}" destId="{251E68AC-9A97-4EDE-B1E0-A8815CDD8650}" srcOrd="6" destOrd="0" presId="urn:microsoft.com/office/officeart/2005/8/layout/radial6"/>
    <dgm:cxn modelId="{ABD2D12F-C428-4004-BC60-E6BA4C3E6FC6}" type="presParOf" srcId="{7B39AC54-D17A-4C1A-84E4-E3B0712A72ED}" destId="{E5476333-E8F3-479B-B910-8E77EFA74CFE}" srcOrd="7" destOrd="0" presId="urn:microsoft.com/office/officeart/2005/8/layout/radial6"/>
    <dgm:cxn modelId="{157E13B5-5A32-4411-A1CC-64A540BA7792}" type="presParOf" srcId="{7B39AC54-D17A-4C1A-84E4-E3B0712A72ED}" destId="{11CCB80F-C505-44CC-91A6-664E97C63A12}" srcOrd="8" destOrd="0" presId="urn:microsoft.com/office/officeart/2005/8/layout/radial6"/>
    <dgm:cxn modelId="{60C418F3-3478-4547-9B0A-32E8A0973F4C}" type="presParOf" srcId="{7B39AC54-D17A-4C1A-84E4-E3B0712A72ED}" destId="{2A9A8FF7-54AF-41F6-BC60-59C67F3BF4D3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A8FF7-54AF-41F6-BC60-59C67F3BF4D3}">
      <dsp:nvSpPr>
        <dsp:cNvPr id="0" name=""/>
        <dsp:cNvSpPr/>
      </dsp:nvSpPr>
      <dsp:spPr>
        <a:xfrm>
          <a:off x="750506" y="418167"/>
          <a:ext cx="2574269" cy="2574269"/>
        </a:xfrm>
        <a:prstGeom prst="blockArc">
          <a:avLst>
            <a:gd name="adj1" fmla="val 9102984"/>
            <a:gd name="adj2" fmla="val 16748072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E68AC-9A97-4EDE-B1E0-A8815CDD8650}">
      <dsp:nvSpPr>
        <dsp:cNvPr id="0" name=""/>
        <dsp:cNvSpPr/>
      </dsp:nvSpPr>
      <dsp:spPr>
        <a:xfrm>
          <a:off x="732165" y="385271"/>
          <a:ext cx="2574269" cy="2574269"/>
        </a:xfrm>
        <a:prstGeom prst="blockArc">
          <a:avLst>
            <a:gd name="adj1" fmla="val 1800000"/>
            <a:gd name="adj2" fmla="val 90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2D2CE-A61D-4070-A069-1174BB29DD93}">
      <dsp:nvSpPr>
        <dsp:cNvPr id="0" name=""/>
        <dsp:cNvSpPr/>
      </dsp:nvSpPr>
      <dsp:spPr>
        <a:xfrm>
          <a:off x="716994" y="412313"/>
          <a:ext cx="2574269" cy="2574269"/>
        </a:xfrm>
        <a:prstGeom prst="blockArc">
          <a:avLst>
            <a:gd name="adj1" fmla="val 16841092"/>
            <a:gd name="adj2" fmla="val 171522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EF754-1B14-45F3-A10F-E506005DA4C9}">
      <dsp:nvSpPr>
        <dsp:cNvPr id="0" name=""/>
        <dsp:cNvSpPr/>
      </dsp:nvSpPr>
      <dsp:spPr>
        <a:xfrm>
          <a:off x="1427708" y="1080814"/>
          <a:ext cx="1183183" cy="1183183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/>
            <a:t>পরিবেশের ভারসাম্যের নষ্টের কারণ</a:t>
          </a:r>
          <a:endParaRPr lang="en-US" sz="1300" kern="1200" dirty="0"/>
        </a:p>
      </dsp:txBody>
      <dsp:txXfrm>
        <a:off x="1600981" y="1254087"/>
        <a:ext cx="836637" cy="836637"/>
      </dsp:txXfrm>
    </dsp:sp>
    <dsp:sp modelId="{FC52E8DB-6C01-43A7-B83C-A6BC7EF69375}">
      <dsp:nvSpPr>
        <dsp:cNvPr id="0" name=""/>
        <dsp:cNvSpPr/>
      </dsp:nvSpPr>
      <dsp:spPr>
        <a:xfrm>
          <a:off x="1823130" y="49814"/>
          <a:ext cx="828228" cy="828228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900" kern="1200" dirty="0" smtClean="0"/>
            <a:t>আধুনিক জীবন যাপন</a:t>
          </a:r>
          <a:endParaRPr lang="en-US" sz="900" kern="1200" dirty="0"/>
        </a:p>
      </dsp:txBody>
      <dsp:txXfrm>
        <a:off x="1944421" y="171105"/>
        <a:ext cx="585646" cy="585646"/>
      </dsp:txXfrm>
    </dsp:sp>
    <dsp:sp modelId="{D6C5D6F3-CD6F-4361-8729-AEF396FEA159}">
      <dsp:nvSpPr>
        <dsp:cNvPr id="0" name=""/>
        <dsp:cNvSpPr/>
      </dsp:nvSpPr>
      <dsp:spPr>
        <a:xfrm>
          <a:off x="2694055" y="1886951"/>
          <a:ext cx="828228" cy="828228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900" kern="1200" dirty="0" smtClean="0"/>
            <a:t>জন সংখ্যা বিস্ফোরণ</a:t>
          </a:r>
          <a:endParaRPr lang="en-US" sz="900" kern="1200" dirty="0"/>
        </a:p>
      </dsp:txBody>
      <dsp:txXfrm>
        <a:off x="2815346" y="2008242"/>
        <a:ext cx="585646" cy="585646"/>
      </dsp:txXfrm>
    </dsp:sp>
    <dsp:sp modelId="{E5476333-E8F3-479B-B910-8E77EFA74CFE}">
      <dsp:nvSpPr>
        <dsp:cNvPr id="0" name=""/>
        <dsp:cNvSpPr/>
      </dsp:nvSpPr>
      <dsp:spPr>
        <a:xfrm>
          <a:off x="516315" y="1886951"/>
          <a:ext cx="828228" cy="828228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900" kern="1200" dirty="0" smtClean="0"/>
            <a:t>কলকারখানা কালো ধোঁয়া</a:t>
          </a:r>
          <a:endParaRPr lang="en-US" sz="900" kern="1200" dirty="0"/>
        </a:p>
      </dsp:txBody>
      <dsp:txXfrm>
        <a:off x="637606" y="2008242"/>
        <a:ext cx="585646" cy="585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F275-FA50-4420-B79B-FEF3626A470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9234-48E1-4CF4-9EAA-91351D5A39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F275-FA50-4420-B79B-FEF3626A470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9234-48E1-4CF4-9EAA-91351D5A39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F275-FA50-4420-B79B-FEF3626A470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9234-48E1-4CF4-9EAA-91351D5A39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F275-FA50-4420-B79B-FEF3626A470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9234-48E1-4CF4-9EAA-91351D5A39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F275-FA50-4420-B79B-FEF3626A470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9234-48E1-4CF4-9EAA-91351D5A39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F275-FA50-4420-B79B-FEF3626A470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9234-48E1-4CF4-9EAA-91351D5A39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F275-FA50-4420-B79B-FEF3626A470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9234-48E1-4CF4-9EAA-91351D5A39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F275-FA50-4420-B79B-FEF3626A470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9234-48E1-4CF4-9EAA-91351D5A39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F275-FA50-4420-B79B-FEF3626A470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9234-48E1-4CF4-9EAA-91351D5A39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F275-FA50-4420-B79B-FEF3626A470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9234-48E1-4CF4-9EAA-91351D5A39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F275-FA50-4420-B79B-FEF3626A470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9234-48E1-4CF4-9EAA-91351D5A39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CF275-FA50-4420-B79B-FEF3626A470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9234-48E1-4CF4-9EAA-91351D5A39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/>
          <p:cNvSpPr/>
          <p:nvPr/>
        </p:nvSpPr>
        <p:spPr>
          <a:xfrm>
            <a:off x="1066800" y="609600"/>
            <a:ext cx="6324600" cy="1600200"/>
          </a:xfrm>
          <a:prstGeom prst="blockArc">
            <a:avLst>
              <a:gd name="adj1" fmla="val 10335169"/>
              <a:gd name="adj2" fmla="val 348326"/>
              <a:gd name="adj3" fmla="val 244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সুপ্রিয়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শিক্ষার্থীবৃন্দ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মাল্টিমিডিয়া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শ্রেণীতে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স্বাগত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33600"/>
            <a:ext cx="5481739" cy="3276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8694" y="381000"/>
            <a:ext cx="390042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বৈশ্বিক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উষ্ণায়নের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51831" y="1524000"/>
            <a:ext cx="2519969" cy="715089"/>
          </a:xfrm>
          <a:prstGeom prst="round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551092"/>
            <a:ext cx="2819400" cy="23945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07" y="1910474"/>
            <a:ext cx="2895600" cy="2373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41339"/>
            <a:ext cx="2977727" cy="23833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191000" y="2667000"/>
            <a:ext cx="13716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ওজোন গ্যাস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2263234"/>
            <a:ext cx="1219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জলীয় বাষ্প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181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কার্বনডাই-অক্সাইড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34879" y="514618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নাইট্রাইস-অক্সাইড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70106" y="4391963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মিথেন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43200" y="5181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বায়ুমন্ডলের এই গ্যাসগুলোকে গ্রিনহাউস গ্যাস বলে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4294" y="152400"/>
            <a:ext cx="374974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বৈশ্বিক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উষ্ণায়নের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4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1219200"/>
            <a:ext cx="2792225" cy="646986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দ্বারা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44882"/>
            <a:ext cx="3733800" cy="31750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1600"/>
            <a:ext cx="3810000" cy="32398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200" y="559867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পারমানবিক চুল্লির ধোঁয়া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6887" y="5136683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অতিরিক্ত কালো ধোঁয়া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1060" y="457200"/>
            <a:ext cx="350769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বৈশ্বিক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উষ্ণায়নের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1371600"/>
            <a:ext cx="2642562" cy="64698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দ্বারা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2" y="2286656"/>
            <a:ext cx="2708498" cy="29517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63" y="2286655"/>
            <a:ext cx="2875531" cy="29517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57" y="2286655"/>
            <a:ext cx="2759143" cy="29517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92260" y="5334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বন উজার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86114" y="5334000"/>
            <a:ext cx="2382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যানবাহনের সংখ্যা বৃদ্ধি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80057" y="5405748"/>
            <a:ext cx="2763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যানবাহনের কালো ধোঁয়া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381000"/>
            <a:ext cx="3810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বৈশ্বিক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উষ্ণায়নের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1447800"/>
            <a:ext cx="8686800" cy="95410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 কৃষিতে যান্ত্রিক সেচ, নাইট্রোজেন সার, কীটনাশক প্রভৃতি ব্যবহারের ফলে বায়ুমন্ডলের ওজনস্তরের ক্ষতি হচ্ছে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" y="2961361"/>
            <a:ext cx="3124200" cy="2526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14" y="2942027"/>
            <a:ext cx="2797826" cy="2545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5" y="2851377"/>
            <a:ext cx="2625436" cy="2526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81000" y="5527111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যান্ত্রিক সেচ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15640" y="5540966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নাইট্রোজেন স্যার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5540966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কীটনাশক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304800"/>
            <a:ext cx="3874779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বৈশ্বিক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উষ্ণায়নের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304800" y="1371600"/>
            <a:ext cx="736048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এতক্ষণ যা দেখলে-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বায়ুমন্ডলের এই গৌণ গ্যাসগুলোকেই গ্রিনহাউস গ্যাস বলে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32634"/>
            <a:ext cx="6781800" cy="313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52400" y="5638800"/>
            <a:ext cx="8077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গ্রিনহাউস গ্যাস ভূ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পৃষ্ঠের চারপাশে জমা হচ্ছে এবং তার ফলে তাপ বাড়ছে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8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00" y="228600"/>
            <a:ext cx="281105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7870339" cy="47903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76600" y="2895600"/>
            <a:ext cx="4587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উষ্ণায়নের প্রধান কারণ কী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7800" y="228600"/>
            <a:ext cx="357020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বৈশ্বিক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উষ্ণায়নের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228600"/>
            <a:ext cx="3882683" cy="269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>
                <a:lumMod val="50000"/>
              </a:schemeClr>
            </a:solidFill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6" y="3085053"/>
            <a:ext cx="3792629" cy="2768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11"/>
          <p:cNvSpPr txBox="1"/>
          <p:nvPr/>
        </p:nvSpPr>
        <p:spPr>
          <a:xfrm>
            <a:off x="-27924" y="6019799"/>
            <a:ext cx="397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মেরু অঞ্চলে বরফ গলতে শুরু করে </a:t>
            </a:r>
            <a:endParaRPr lang="en-US" sz="2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143000"/>
            <a:ext cx="4484608" cy="37338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12"/>
          <p:cNvSpPr txBox="1"/>
          <p:nvPr/>
        </p:nvSpPr>
        <p:spPr>
          <a:xfrm>
            <a:off x="4114800" y="5327302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সমুদ্র পৃ</a:t>
            </a:r>
            <a:r>
              <a:rPr lang="en-US" sz="2800" dirty="0" err="1" smtClean="0">
                <a:ln w="11430"/>
                <a:latin typeface="NikoshBAN" pitchFamily="2" charset="0"/>
                <a:cs typeface="NikoshBAN" pitchFamily="2" charset="0"/>
              </a:rPr>
              <a:t>ষ্ঠের</a:t>
            </a:r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n w="11430"/>
                <a:latin typeface="NikoshBAN" pitchFamily="2" charset="0"/>
                <a:cs typeface="NikoshBAN" pitchFamily="2" charset="0"/>
              </a:rPr>
              <a:t>২০০ </a:t>
            </a:r>
            <a:r>
              <a:rPr lang="en-US" sz="2800" dirty="0" err="1" smtClean="0">
                <a:ln w="11430"/>
                <a:latin typeface="NikoshBAN" pitchFamily="2" charset="0"/>
                <a:cs typeface="NikoshBAN" pitchFamily="2" charset="0"/>
              </a:rPr>
              <a:t>ফুট</a:t>
            </a:r>
            <a:r>
              <a:rPr lang="en-US" sz="2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n w="11430"/>
                <a:latin typeface="NikoshBAN" pitchFamily="2" charset="0"/>
                <a:cs typeface="NikoshBAN" pitchFamily="2" charset="0"/>
              </a:rPr>
              <a:t> ৩০০ </a:t>
            </a:r>
            <a:r>
              <a:rPr lang="en-US" sz="2800" dirty="0" err="1" smtClean="0">
                <a:ln w="11430"/>
                <a:latin typeface="NikoshBAN" pitchFamily="2" charset="0"/>
                <a:cs typeface="NikoshBAN" pitchFamily="2" charset="0"/>
              </a:rPr>
              <a:t>ফুট</a:t>
            </a:r>
            <a:r>
              <a:rPr lang="en-US" sz="2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উচ্চতা </a:t>
            </a:r>
            <a:r>
              <a:rPr lang="en-US" sz="2800" dirty="0" err="1" smtClean="0">
                <a:ln w="11430"/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latin typeface="NikoshBAN" pitchFamily="2" charset="0"/>
                <a:cs typeface="NikoshBAN" pitchFamily="2" charset="0"/>
              </a:rPr>
              <a:t>পেয়ে</a:t>
            </a:r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latin typeface="NikoshBAN" pitchFamily="2" charset="0"/>
                <a:cs typeface="NikoshBAN" pitchFamily="2" charset="0"/>
              </a:rPr>
              <a:t>উপকূল</a:t>
            </a:r>
            <a:r>
              <a:rPr lang="en-US" sz="2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latin typeface="NikoshBAN" pitchFamily="2" charset="0"/>
                <a:cs typeface="NikoshBAN" pitchFamily="2" charset="0"/>
              </a:rPr>
              <a:t>প্লাবিত</a:t>
            </a:r>
            <a:r>
              <a:rPr lang="en-US" sz="2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1430"/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263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4114800" cy="381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800"/>
            <a:ext cx="4038600" cy="381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9"/>
          <p:cNvSpPr txBox="1"/>
          <p:nvPr/>
        </p:nvSpPr>
        <p:spPr>
          <a:xfrm>
            <a:off x="228600" y="5867400"/>
            <a:ext cx="35814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 জমিতে লবনাক্ততা বৃদ্ধি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8"/>
          <p:cNvSpPr txBox="1"/>
          <p:nvPr/>
        </p:nvSpPr>
        <p:spPr>
          <a:xfrm>
            <a:off x="4800600" y="5867400"/>
            <a:ext cx="37338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জমির উর্বরা শক্তি কমে যাওয়া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381000"/>
            <a:ext cx="357020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বৈশ্বিক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উষ্ণায়নের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786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609600" y="1524000"/>
            <a:ext cx="3657074" cy="1168539"/>
          </a:xfrm>
          <a:prstGeom prst="wedgeEllipseCallout">
            <a:avLst>
              <a:gd name="adj1" fmla="val 64201"/>
              <a:gd name="adj2" fmla="val -2661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সমুদ্রের উঁচু জোয়ার যা জলোচ্ছ্বাসের আকার ধারণ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03369"/>
            <a:ext cx="3657600" cy="2209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05200"/>
            <a:ext cx="2802881" cy="2819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3892924"/>
            <a:ext cx="2362199" cy="24316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sp>
        <p:nvSpPr>
          <p:cNvPr id="9" name="TextBox 9"/>
          <p:cNvSpPr txBox="1"/>
          <p:nvPr/>
        </p:nvSpPr>
        <p:spPr>
          <a:xfrm flipH="1">
            <a:off x="2982990" y="4257122"/>
            <a:ext cx="1780147" cy="830997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মিঠা পানির মাছ  ধ্বংস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 flipH="1">
            <a:off x="7505064" y="4495800"/>
            <a:ext cx="1336687" cy="830997"/>
          </a:xfrm>
          <a:prstGeom prst="wedgeRectCallout">
            <a:avLst>
              <a:gd name="adj1" fmla="val 89237"/>
              <a:gd name="adj2" fmla="val 5494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সাইক্লোনের তিব্রতা বৃদ্ধি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8293" y="391674"/>
            <a:ext cx="357020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বৈশ্বিক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উষ্ণায়নের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90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86691"/>
            <a:ext cx="3539613" cy="3990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6"/>
          <p:cNvSpPr txBox="1"/>
          <p:nvPr/>
        </p:nvSpPr>
        <p:spPr>
          <a:xfrm>
            <a:off x="152400" y="5029200"/>
            <a:ext cx="275771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মরুকরণের লক্ষণ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240360"/>
            <a:ext cx="357020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বৈশ্বিক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উষ্ণায়নের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929" y="1219200"/>
            <a:ext cx="2655113" cy="26013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19200"/>
            <a:ext cx="2192444" cy="26533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9"/>
          <p:cNvSpPr txBox="1"/>
          <p:nvPr/>
        </p:nvSpPr>
        <p:spPr>
          <a:xfrm>
            <a:off x="3979929" y="4353580"/>
            <a:ext cx="453605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গবাদী পশুর খাদ্যের অভাব ও রোগ সৃষ্টি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edefined Process 8"/>
          <p:cNvSpPr/>
          <p:nvPr/>
        </p:nvSpPr>
        <p:spPr>
          <a:xfrm>
            <a:off x="152400" y="3352800"/>
            <a:ext cx="3962400" cy="3124200"/>
          </a:xfrm>
          <a:prstGeom prst="flowChartPredefined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মোছাঃ শিউলী বেগম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আরজিদেবীপুর শিয়ালকোট আলিম মাদ্রাসা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পার্বতীপুর, দিনাজপুর ।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ইমেইলঃ </a:t>
            </a:r>
            <a:r>
              <a:rPr lang="en-US" sz="2400" dirty="0" smtClean="0">
                <a:solidFill>
                  <a:schemeClr val="tx1"/>
                </a:solidFill>
              </a:rPr>
              <a:t>sheuli1978.bd@gmail.com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Public\Pictures\Sample Pictures\20190927_123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22860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81000" y="762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শিক্ষক পরিচিতি</a:t>
            </a:r>
            <a:endParaRPr lang="en-US" sz="2000" dirty="0"/>
          </a:p>
        </p:txBody>
      </p:sp>
      <p:pic>
        <p:nvPicPr>
          <p:cNvPr id="1027" name="Picture 3" descr="C:\Users\Public\Pictures\Sample Pictures\20191209_125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1" y="228600"/>
            <a:ext cx="11430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096000" y="609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পাঠ পরিচিতি</a:t>
            </a:r>
            <a:endParaRPr lang="en-US" dirty="0"/>
          </a:p>
        </p:txBody>
      </p:sp>
      <p:pic>
        <p:nvPicPr>
          <p:cNvPr id="1028" name="Picture 4" descr="C:\Users\Public\Pictures\Sample Pictures\20191209_124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352800"/>
            <a:ext cx="12192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/>
          <p:cNvGrpSpPr/>
          <p:nvPr/>
        </p:nvGrpSpPr>
        <p:grpSpPr>
          <a:xfrm>
            <a:off x="6400800" y="1371600"/>
            <a:ext cx="1828800" cy="1676400"/>
            <a:chOff x="7504519" y="731780"/>
            <a:chExt cx="3048000" cy="300774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519" y="1329702"/>
              <a:ext cx="3048000" cy="24098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34664">
              <a:off x="8330406" y="731780"/>
              <a:ext cx="1988540" cy="2557899"/>
            </a:xfrm>
            <a:prstGeom prst="rect">
              <a:avLst/>
            </a:prstGeom>
            <a:scene3d>
              <a:camera prst="isometricTopUp"/>
              <a:lightRig rig="threePt" dir="t"/>
            </a:scene3d>
            <a:sp3d>
              <a:bevelT prst="angle"/>
            </a:sp3d>
          </p:spPr>
        </p:pic>
      </p:grpSp>
      <p:sp>
        <p:nvSpPr>
          <p:cNvPr id="17" name="Horizontal Scroll 16"/>
          <p:cNvSpPr/>
          <p:nvPr/>
        </p:nvSpPr>
        <p:spPr>
          <a:xfrm>
            <a:off x="5943600" y="3200400"/>
            <a:ext cx="2895600" cy="3200400"/>
          </a:xfrm>
          <a:prstGeom prst="horizontalScroll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শ্রেণীঃ অষ্টম</a:t>
            </a:r>
          </a:p>
          <a:p>
            <a:pPr algn="ctr"/>
            <a:r>
              <a:rPr lang="bn-IN" sz="2400" dirty="0" smtClean="0"/>
              <a:t>বিষয়ঃ বাংলাদেশ ও বিশ্বপরিচয়</a:t>
            </a:r>
          </a:p>
          <a:p>
            <a:pPr algn="ctr"/>
            <a:r>
              <a:rPr lang="bn-IN" sz="2400" dirty="0" smtClean="0"/>
              <a:t>অধ্যায়ঃ আট</a:t>
            </a:r>
          </a:p>
          <a:p>
            <a:pPr algn="ctr"/>
            <a:r>
              <a:rPr lang="bn-IN" sz="2400" dirty="0" smtClean="0"/>
              <a:t>পাঠঃ১-২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5029200" y="4953000"/>
            <a:ext cx="2971800" cy="1559859"/>
          </a:xfrm>
          <a:prstGeom prst="wedgeEllipseCallout">
            <a:avLst>
              <a:gd name="adj1" fmla="val -77604"/>
              <a:gd name="adj2" fmla="val -59339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পোস্টারটি দেখে নাও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1097" y="228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দলীয় কাজ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03797" y="11430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/>
              <a:t>পাঁচ জন করে দলে বিভক্ত হয়ে, পরিবেশের ভারসাম্য নষ্টের কারণগুলো উল্লেখ করে একটি পোষ্টার তৈরী করে দেখা ও ।</a:t>
            </a:r>
            <a:endParaRPr lang="en-US" sz="1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53036346"/>
              </p:ext>
            </p:extLst>
          </p:nvPr>
        </p:nvGraphicFramePr>
        <p:xfrm>
          <a:off x="381000" y="2819400"/>
          <a:ext cx="4038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64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235038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55735" y="1371600"/>
            <a:ext cx="3430111" cy="715089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ঠি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 উত্তরটি বাছাই কর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158266" y="3734663"/>
            <a:ext cx="807028" cy="533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3124200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বায়ুর মূল উপাদান কয়টি</a:t>
            </a:r>
          </a:p>
          <a:p>
            <a:pPr algn="ctr"/>
            <a:r>
              <a:rPr lang="bn-IN" sz="3600" dirty="0" smtClean="0"/>
              <a:t>(ক) ১টি (খ) ২টি</a:t>
            </a:r>
          </a:p>
          <a:p>
            <a:pPr algn="ctr"/>
            <a:r>
              <a:rPr lang="bn-IN" sz="3600" dirty="0" smtClean="0"/>
              <a:t>(গ) ৩টি (ঘ) ৪ টি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08128"/>
            <a:ext cx="2146098" cy="558443"/>
          </a:xfrm>
          <a:prstGeom prst="rect">
            <a:avLst/>
          </a:prstGeom>
        </p:spPr>
        <p:txBody>
          <a:bodyPr wrap="none" numCol="1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6600" u="sng" dirty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বাড়ীর কাজ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4800600" cy="62484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Rectangle 6"/>
          <p:cNvSpPr/>
          <p:nvPr/>
        </p:nvSpPr>
        <p:spPr>
          <a:xfrm>
            <a:off x="4541292" y="2627246"/>
            <a:ext cx="41000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বৈশ্বিক উষ্ণায়ন আমাদের দেশের জন্য হুমকি স্বরুপ, এর স্বপক্ষে তোমার যুক্তি লিখে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737486"/>
            <a:ext cx="2816352" cy="188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5" y="1066800"/>
            <a:ext cx="382608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90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914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ধন্যবাদ</a:t>
            </a:r>
            <a:endParaRPr lang="en-US" sz="1000" dirty="0"/>
          </a:p>
        </p:txBody>
      </p:sp>
      <p:sp>
        <p:nvSpPr>
          <p:cNvPr id="5" name="Oval 4"/>
          <p:cNvSpPr/>
          <p:nvPr/>
        </p:nvSpPr>
        <p:spPr>
          <a:xfrm>
            <a:off x="2438929" y="2133600"/>
            <a:ext cx="4418541" cy="3132702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" t="8092"/>
          <a:stretch/>
        </p:blipFill>
        <p:spPr>
          <a:xfrm>
            <a:off x="228600" y="1295400"/>
            <a:ext cx="36576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314734"/>
            <a:ext cx="3962400" cy="35620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62719" y="381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algn="ctr"/>
            <a:r>
              <a:rPr lang="en-US" sz="3600" dirty="0" err="1" smtClean="0"/>
              <a:t>ছবির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লক্ষ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381799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ছবি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বুঝলে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54102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হ্যাঁ, অবিরাম বৃষ্টি, নদী শুকিয়ে যাওয়া</a:t>
            </a:r>
          </a:p>
          <a:p>
            <a:pPr algn="ctr"/>
            <a:r>
              <a:rPr lang="bn-IN" sz="2800" dirty="0" smtClean="0"/>
              <a:t>জলবায়ু পরিবর্তনের কারণে</a:t>
            </a:r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6"/>
          <a:stretch/>
        </p:blipFill>
        <p:spPr>
          <a:xfrm>
            <a:off x="5715000" y="330199"/>
            <a:ext cx="3091573" cy="22834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Down Arrow Callout 4"/>
          <p:cNvSpPr/>
          <p:nvPr/>
        </p:nvSpPr>
        <p:spPr>
          <a:xfrm>
            <a:off x="152400" y="1281401"/>
            <a:ext cx="5029200" cy="1332201"/>
          </a:xfrm>
          <a:prstGeom prst="down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আজকের পাঠের বিষয়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152400" y="3200400"/>
            <a:ext cx="6400800" cy="1676400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বৈশ্বিক উষ্ণায়নের ধারণা, কারণ ও প্রভাব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77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9144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এই পাঠ </a:t>
            </a:r>
            <a:r>
              <a:rPr lang="bn-IN" sz="3600" smtClean="0"/>
              <a:t>শেষে শিক্ষার্থী-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22860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১। </a:t>
            </a:r>
            <a:r>
              <a:rPr lang="en-US" sz="3600" dirty="0" err="1" smtClean="0"/>
              <a:t>বৈশ্বিক</a:t>
            </a:r>
            <a:r>
              <a:rPr lang="en-US" sz="3600" dirty="0" smtClean="0"/>
              <a:t> উ</a:t>
            </a:r>
            <a:r>
              <a:rPr lang="bn-IN" sz="3600" dirty="0" smtClean="0"/>
              <a:t>ষ্ণায়নের ধারনা ব্যাখ্যা করতে পারবে;</a:t>
            </a:r>
          </a:p>
          <a:p>
            <a:pPr algn="ctr"/>
            <a:r>
              <a:rPr lang="bn-IN" sz="3600" dirty="0" smtClean="0"/>
              <a:t>২। বৈশ্বিক উষ্ণায়নের কারণ বিশ্লেষণ করতে পারবে;</a:t>
            </a:r>
          </a:p>
          <a:p>
            <a:pPr algn="ctr"/>
            <a:r>
              <a:rPr lang="bn-IN" sz="3600" dirty="0" smtClean="0"/>
              <a:t>৩। বৈশ্বিক উষ্ণায়নের প্রভাব চিহ্নত করতে পারবে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9" t="6702" b="15071"/>
          <a:stretch/>
        </p:blipFill>
        <p:spPr>
          <a:xfrm>
            <a:off x="152400" y="304800"/>
            <a:ext cx="3657599" cy="3733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12" y="1429940"/>
            <a:ext cx="4371175" cy="3505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07623" y="18481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u="sng" dirty="0" smtClean="0"/>
              <a:t>উষ্ণায়ন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495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গ্রিন হাউস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44118" y="5142131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পৃথিবীকে ঘিরে গ্রিনহাউস গ্যাসের চাদর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1600"/>
            <a:ext cx="4542559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43200" y="457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একক কাজ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5257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বৈশ্বিক উষ্ণায়ন কাকে বলে 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457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বৈশ্বিক উষ্ণায়নের কারণ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209800" y="1981200"/>
            <a:ext cx="13716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0" y="2171700"/>
            <a:ext cx="26670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গ্রিনহাউস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133600" y="3810000"/>
            <a:ext cx="14478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0" y="3810000"/>
            <a:ext cx="2971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প্রাকৃতিকভাবে 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981200" y="4991100"/>
            <a:ext cx="1371600" cy="991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37708" y="4991100"/>
            <a:ext cx="3553691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মানুষের দ্বারা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বৈশ্বিক উষ্ণায়নের কারণ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1447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প্রাকৃতিকভাবে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209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বায়ুর মূল উপাদান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371600" y="3429000"/>
            <a:ext cx="1295400" cy="8382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3429000"/>
            <a:ext cx="24384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নাইট্রোজেন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219200" y="4800600"/>
            <a:ext cx="1600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1800" y="4903857"/>
            <a:ext cx="25908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অক্সিজেন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386</Words>
  <Application>Microsoft Office PowerPoint</Application>
  <PresentationFormat>On-screen Show (4:3)</PresentationFormat>
  <Paragraphs>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74</cp:revision>
  <dcterms:created xsi:type="dcterms:W3CDTF">2019-12-12T10:45:03Z</dcterms:created>
  <dcterms:modified xsi:type="dcterms:W3CDTF">2019-12-14T11:02:46Z</dcterms:modified>
</cp:coreProperties>
</file>