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2" r:id="rId10"/>
    <p:sldId id="263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2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6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7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1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5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EE87-7384-47D5-9AB1-5A6EFF7CFD2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983E-BBE0-470D-8229-61A11B53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5" r="24219"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9849" y="3650734"/>
            <a:ext cx="10999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050" b="1" dirty="0">
                <a:latin typeface="Trebuchet MS"/>
              </a:rPr>
              <a:t>বঙ্গবন্ধু কলেজ</a:t>
            </a:r>
            <a:endParaRPr lang="en-US" sz="105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65141" y="5220383"/>
            <a:ext cx="4412343" cy="1637617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Font typeface="Arial" panose="020B0604020202020204" pitchFamily="34" charset="0"/>
              <a:buNone/>
            </a:pPr>
            <a:r>
              <a:rPr lang="en-US" sz="1800" b="1" dirty="0" err="1" smtClean="0">
                <a:solidFill>
                  <a:schemeClr val="bg1"/>
                </a:solidFill>
                <a:latin typeface="Trebuchet MS"/>
              </a:rPr>
              <a:t>সহকারী</a:t>
            </a:r>
            <a:r>
              <a:rPr lang="en-US" sz="1800" b="1" dirty="0" smtClean="0">
                <a:solidFill>
                  <a:schemeClr val="bg1"/>
                </a:solidFill>
                <a:latin typeface="Trebuchet MS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rebuchet MS"/>
              </a:rPr>
              <a:t>অধ্যাপক</a:t>
            </a:r>
            <a:r>
              <a:rPr lang="en-US" sz="1800" b="1" dirty="0" smtClean="0">
                <a:solidFill>
                  <a:schemeClr val="bg1"/>
                </a:solidFill>
                <a:latin typeface="Trebuchet MS"/>
              </a:rPr>
              <a:t> (</a:t>
            </a:r>
            <a:r>
              <a:rPr lang="bn-BD" sz="1800" b="1" dirty="0" smtClean="0">
                <a:solidFill>
                  <a:schemeClr val="bg1"/>
                </a:solidFill>
                <a:latin typeface="Trebuchet MS"/>
              </a:rPr>
              <a:t>জীববিজ্ঞান বিভাগ</a:t>
            </a:r>
            <a:r>
              <a:rPr lang="en-US" sz="1800" b="1" dirty="0" smtClean="0">
                <a:solidFill>
                  <a:schemeClr val="bg1"/>
                </a:solidFill>
                <a:latin typeface="Trebuchet MS"/>
              </a:rPr>
              <a:t>)</a:t>
            </a:r>
            <a:r>
              <a:rPr lang="bn-BD" sz="1800" b="1" dirty="0" smtClean="0">
                <a:solidFill>
                  <a:schemeClr val="bg1"/>
                </a:solidFill>
                <a:latin typeface="Trebuchet MS"/>
              </a:rPr>
              <a:t> </a:t>
            </a:r>
          </a:p>
          <a:p>
            <a:pPr marL="0" indent="0" algn="r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Font typeface="Arial" panose="020B0604020202020204" pitchFamily="34" charset="0"/>
              <a:buNone/>
            </a:pPr>
            <a:r>
              <a:rPr lang="bn-BD" sz="1800" b="1" dirty="0" smtClean="0">
                <a:solidFill>
                  <a:srgbClr val="FFFF00"/>
                </a:solidFill>
                <a:latin typeface="Trebuchet MS"/>
              </a:rPr>
              <a:t>বঙ্গবন্ধু কলেজ </a:t>
            </a:r>
            <a:endParaRPr lang="en-US" sz="1800" b="1" dirty="0" smtClean="0">
              <a:solidFill>
                <a:srgbClr val="FFFF00"/>
              </a:solidFill>
              <a:latin typeface="Trebuchet MS"/>
            </a:endParaRPr>
          </a:p>
          <a:p>
            <a:pPr marL="0" indent="0" algn="r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Font typeface="Arial" panose="020B0604020202020204" pitchFamily="34" charset="0"/>
              <a:buNone/>
            </a:pPr>
            <a:r>
              <a:rPr lang="bn-BD" sz="1800" b="1" dirty="0" smtClean="0">
                <a:solidFill>
                  <a:srgbClr val="FFFF00"/>
                </a:solidFill>
                <a:latin typeface="Trebuchet MS"/>
              </a:rPr>
              <a:t>বোয়ালমারি- ফরিদপুর</a:t>
            </a:r>
          </a:p>
          <a:p>
            <a:pPr marL="0" indent="0" algn="r"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  <a:buFont typeface="Arial" panose="020B0604020202020204" pitchFamily="34" charset="0"/>
              <a:buNone/>
            </a:pPr>
            <a:r>
              <a:rPr lang="bn-BD" sz="1800" b="1" dirty="0" smtClean="0">
                <a:solidFill>
                  <a:srgbClr val="FFFF00"/>
                </a:solidFill>
                <a:latin typeface="Trebuchet MS"/>
              </a:rPr>
              <a:t>০১৭১৫-২৮০১০০ </a:t>
            </a:r>
            <a:endParaRPr lang="en-US" sz="1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85057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উপস্থপনায়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5030" y="456533"/>
            <a:ext cx="631371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</a:pPr>
            <a:r>
              <a:rPr lang="bn-BD" sz="4000" b="1" dirty="0">
                <a:solidFill>
                  <a:srgbClr val="94147C"/>
                </a:solidFill>
                <a:latin typeface="Trebuchet MS"/>
              </a:rPr>
              <a:t>আ.স.ম. তৌহিদুর </a:t>
            </a:r>
            <a:r>
              <a:rPr lang="bn-BD" sz="4000" b="1" dirty="0" smtClean="0">
                <a:solidFill>
                  <a:srgbClr val="94147C"/>
                </a:solidFill>
                <a:latin typeface="Trebuchet MS"/>
              </a:rPr>
              <a:t>রহমান</a:t>
            </a:r>
            <a:endParaRPr lang="en-US" sz="4000" b="1" dirty="0" smtClean="0">
              <a:solidFill>
                <a:srgbClr val="94147C"/>
              </a:solidFill>
              <a:latin typeface="Trebuchet MS"/>
            </a:endParaRPr>
          </a:p>
          <a:p>
            <a:pPr>
              <a:spcAft>
                <a:spcPts val="300"/>
              </a:spcAft>
              <a:buClr>
                <a:srgbClr val="6F6C7D">
                  <a:lumMod val="75000"/>
                </a:srgbClr>
              </a:buClr>
              <a:buSzPct val="130000"/>
            </a:pPr>
            <a:r>
              <a:rPr lang="bn-BD" sz="2400" b="1" dirty="0" smtClean="0">
                <a:solidFill>
                  <a:prstClr val="black"/>
                </a:solidFill>
                <a:latin typeface="Trebuchet MS"/>
              </a:rPr>
              <a:t>পিএইচ</a:t>
            </a:r>
            <a:r>
              <a:rPr lang="bn-BD" sz="2400" b="1" dirty="0">
                <a:solidFill>
                  <a:prstClr val="black"/>
                </a:solidFill>
                <a:latin typeface="Trebuchet MS"/>
              </a:rPr>
              <a:t>. ডি. </a:t>
            </a:r>
            <a:r>
              <a:rPr lang="bn-BD" sz="2400" b="1" dirty="0" smtClean="0">
                <a:solidFill>
                  <a:prstClr val="black"/>
                </a:solidFill>
                <a:latin typeface="Trebuchet MS"/>
              </a:rPr>
              <a:t>গবেষক</a:t>
            </a:r>
            <a:endParaRPr lang="en-US" sz="2400" b="1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443956"/>
            <a:ext cx="2350480" cy="2737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60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04" y="2120446"/>
            <a:ext cx="4886325" cy="933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8465" y="181820"/>
            <a:ext cx="938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Class</a:t>
            </a:r>
            <a:r>
              <a:rPr lang="bn-IN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smtClean="0">
                <a:solidFill>
                  <a:srgbClr val="002060"/>
                </a:solidFill>
              </a:rPr>
              <a:t>2</a:t>
            </a:r>
            <a:r>
              <a:rPr lang="bn-IN" sz="6000" dirty="0" smtClean="0">
                <a:solidFill>
                  <a:srgbClr val="002060"/>
                </a:solidFill>
              </a:rPr>
              <a:t>: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/>
              <a:t>Cephalaspidomorphi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743" y="4208920"/>
            <a:ext cx="7097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দেহ ইল এর ন্যায়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চোয়াল, জোড় উপাঙ্গ ও আঁইশ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খন্ডায়িত পৃষ্ঠপাখনা আছে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 ফুলকা ছিদ্র থাকে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6058" y="300445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ল্যাম্প্রে-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0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Super class-1: </a:t>
            </a:r>
            <a:r>
              <a:rPr lang="en-US" sz="2400" dirty="0" err="1" smtClean="0">
                <a:solidFill>
                  <a:srgbClr val="00B050"/>
                </a:solidFill>
              </a:rPr>
              <a:t>Agnatha</a:t>
            </a:r>
            <a:r>
              <a:rPr lang="bn-IN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5788" y="1407886"/>
            <a:ext cx="4426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সেফালাসপিডোমর্ফি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5899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9600" b="1" i="1" dirty="0">
              <a:latin typeface="Courier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9600" b="1" i="1" dirty="0">
                <a:latin typeface="Courier"/>
                <a:ea typeface="Arial Unicode MS" pitchFamily="34" charset="-128"/>
                <a:cs typeface="Arial Unicode MS" pitchFamily="34" charset="-128"/>
              </a:rPr>
              <a:t>Questioner </a:t>
            </a:r>
          </a:p>
        </p:txBody>
      </p:sp>
      <p:sp>
        <p:nvSpPr>
          <p:cNvPr id="5427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84582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FFFF"/>
                </a:solidFill>
              </a:rPr>
              <a:t>A.S.M. Tawhidour Rahman, Biology, BangabandhuCollege, Class:XII</a:t>
            </a:r>
          </a:p>
        </p:txBody>
      </p:sp>
      <p:sp>
        <p:nvSpPr>
          <p:cNvPr id="542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F2803B-B570-4F6E-B90B-A347998AEADD}" type="datetime5">
              <a:rPr lang="en-US" sz="1400">
                <a:solidFill>
                  <a:srgbClr val="FFFFFF"/>
                </a:solidFill>
              </a:rPr>
              <a:pPr eaLnBrk="1" hangingPunct="1"/>
              <a:t>5-Dec-19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542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A0E540-951F-4A60-BAA4-996D7D0C64A9}" type="slidenum">
              <a:rPr lang="en-US" sz="1400">
                <a:solidFill>
                  <a:srgbClr val="FFFFFF"/>
                </a:solidFill>
              </a:rPr>
              <a:pPr eaLnBrk="1" hangingPunct="1"/>
              <a:t>11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4" t="4887" r="25849" b="18923"/>
          <a:stretch/>
        </p:blipFill>
        <p:spPr>
          <a:xfrm>
            <a:off x="4557487" y="3831770"/>
            <a:ext cx="2307771" cy="2245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9653396"/>
      </p:ext>
    </p:extLst>
  </p:cSld>
  <p:clrMapOvr>
    <a:masterClrMapping/>
  </p:clrMapOvr>
  <p:transition spd="slow">
    <p:pull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5515"/>
            <a:ext cx="12192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/>
              <a:t>মূল্যায়ন</a:t>
            </a:r>
            <a:endParaRPr lang="en-US" sz="96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2844800"/>
            <a:ext cx="1034868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dirty="0"/>
              <a:t>Sub Phylum 1:  </a:t>
            </a:r>
            <a:r>
              <a:rPr lang="en-US" sz="6000" b="1" dirty="0">
                <a:solidFill>
                  <a:srgbClr val="C00000"/>
                </a:solidFill>
              </a:rPr>
              <a:t>Urochordata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209143"/>
            <a:ext cx="1041362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dirty="0"/>
              <a:t>Sub Phylum 2:  </a:t>
            </a:r>
            <a:r>
              <a:rPr lang="en-US" sz="6000" b="1" dirty="0" err="1">
                <a:solidFill>
                  <a:srgbClr val="C00000"/>
                </a:solidFill>
              </a:rPr>
              <a:t>Cephalochordata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00914"/>
            <a:ext cx="1040674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dirty="0"/>
              <a:t>Sub Phylum 3:  </a:t>
            </a:r>
            <a:r>
              <a:rPr lang="en-US" sz="6000" b="1" dirty="0" smtClean="0">
                <a:solidFill>
                  <a:srgbClr val="C00000"/>
                </a:solidFill>
              </a:rPr>
              <a:t>Vertebrata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89338"/>
            <a:ext cx="79448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/>
              <a:t>সাহায়ক গ্রন্থ/সূত্র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94857" y="2558142"/>
            <a:ext cx="76484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জীববিজ্ঞান </a:t>
            </a:r>
            <a:r>
              <a:rPr lang="bn-IN" sz="5400" b="1" dirty="0" smtClean="0"/>
              <a:t>২য়</a:t>
            </a:r>
            <a:r>
              <a:rPr lang="bn-BD" sz="5400" b="1" dirty="0" smtClean="0"/>
              <a:t> পত্র</a:t>
            </a:r>
            <a:r>
              <a:rPr lang="bn-IN" sz="5400" b="1" dirty="0" smtClean="0"/>
              <a:t> </a:t>
            </a:r>
            <a:endParaRPr lang="bn-BD" sz="5400" b="1" dirty="0" smtClean="0"/>
          </a:p>
          <a:p>
            <a:r>
              <a:rPr lang="bn-IN" sz="4000" dirty="0" smtClean="0"/>
              <a:t>ডঃ</a:t>
            </a:r>
            <a:r>
              <a:rPr lang="en-US" sz="4000" dirty="0" smtClean="0"/>
              <a:t> </a:t>
            </a:r>
            <a:r>
              <a:rPr lang="bn-IN" sz="4000" dirty="0"/>
              <a:t>আব্দুল আলীম</a:t>
            </a:r>
          </a:p>
          <a:p>
            <a:r>
              <a:rPr lang="bn-IN" sz="4000" dirty="0"/>
              <a:t>গাজী </a:t>
            </a:r>
            <a:r>
              <a:rPr lang="bn-IN" sz="4000" dirty="0" smtClean="0"/>
              <a:t>আজমল</a:t>
            </a:r>
          </a:p>
          <a:p>
            <a:endParaRPr lang="en-US" sz="4000" dirty="0"/>
          </a:p>
          <a:p>
            <a:r>
              <a:rPr lang="bn-BD" sz="5400" b="1" dirty="0" smtClean="0">
                <a:solidFill>
                  <a:srgbClr val="0070C0"/>
                </a:solidFill>
              </a:rPr>
              <a:t>ইন্টারনেট</a:t>
            </a:r>
            <a:endParaRPr lang="bn-BD" sz="5400" b="1" dirty="0">
              <a:solidFill>
                <a:srgbClr val="0070C0"/>
              </a:solidFill>
            </a:endParaRPr>
          </a:p>
          <a:p>
            <a:r>
              <a:rPr lang="bn-BD" sz="5400" b="1" dirty="0"/>
              <a:t>         </a:t>
            </a:r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575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 yo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4" y="1538515"/>
            <a:ext cx="10392227" cy="3592286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9799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8971"/>
            <a:ext cx="12192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Phylum -  </a:t>
            </a:r>
            <a:r>
              <a:rPr lang="en-US" sz="8000" b="1" dirty="0" smtClean="0">
                <a:solidFill>
                  <a:srgbClr val="7030A0"/>
                </a:solidFill>
              </a:rPr>
              <a:t>Chordata</a:t>
            </a:r>
            <a:endParaRPr lang="en-US" sz="8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257" y="2235200"/>
            <a:ext cx="929100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Sub Phylum 1:  </a:t>
            </a:r>
            <a:r>
              <a:rPr lang="en-US" sz="5400" dirty="0" smtClean="0">
                <a:solidFill>
                  <a:srgbClr val="C00000"/>
                </a:solidFill>
              </a:rPr>
              <a:t>Urochordata</a:t>
            </a:r>
          </a:p>
          <a:p>
            <a:r>
              <a:rPr lang="en-US" sz="5400" dirty="0" smtClean="0"/>
              <a:t>Sub Phylum 2:  </a:t>
            </a:r>
            <a:r>
              <a:rPr lang="en-US" sz="5400" dirty="0" err="1" smtClean="0">
                <a:solidFill>
                  <a:srgbClr val="C00000"/>
                </a:solidFill>
              </a:rPr>
              <a:t>Cephalochordata</a:t>
            </a:r>
            <a:endParaRPr lang="en-US" sz="5400" dirty="0" smtClean="0">
              <a:solidFill>
                <a:srgbClr val="C00000"/>
              </a:solidFill>
            </a:endParaRPr>
          </a:p>
          <a:p>
            <a:r>
              <a:rPr lang="en-US" sz="5400" dirty="0" smtClean="0"/>
              <a:t>Sub Phylum 3:  </a:t>
            </a:r>
            <a:r>
              <a:rPr lang="en-US" sz="5400" dirty="0" err="1" smtClean="0">
                <a:solidFill>
                  <a:srgbClr val="C00000"/>
                </a:solidFill>
              </a:rPr>
              <a:t>Vertabrata</a:t>
            </a:r>
            <a:endParaRPr lang="en-US" sz="5400" dirty="0" smtClean="0">
              <a:solidFill>
                <a:srgbClr val="C00000"/>
              </a:solidFill>
            </a:endParaRPr>
          </a:p>
          <a:p>
            <a:r>
              <a:rPr lang="en-US" sz="5400" dirty="0"/>
              <a:t> </a:t>
            </a:r>
            <a:r>
              <a:rPr lang="en-US" sz="5400" dirty="0" smtClean="0"/>
              <a:t>               </a:t>
            </a:r>
            <a:r>
              <a:rPr lang="en-US" sz="4400" dirty="0" smtClean="0">
                <a:solidFill>
                  <a:srgbClr val="002060"/>
                </a:solidFill>
              </a:rPr>
              <a:t>Division-1: </a:t>
            </a:r>
            <a:r>
              <a:rPr lang="en-US" sz="4400" dirty="0" err="1" smtClean="0">
                <a:solidFill>
                  <a:srgbClr val="00B050"/>
                </a:solidFill>
              </a:rPr>
              <a:t>Agnatha</a:t>
            </a:r>
            <a:endParaRPr lang="en-US" sz="4400" dirty="0" smtClean="0">
              <a:solidFill>
                <a:srgbClr val="00B050"/>
              </a:solidFill>
            </a:endParaRPr>
          </a:p>
          <a:p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smtClean="0">
                <a:solidFill>
                  <a:srgbClr val="002060"/>
                </a:solidFill>
              </a:rPr>
              <a:t>                   Division-2: </a:t>
            </a:r>
            <a:r>
              <a:rPr lang="en-US" sz="4400" dirty="0" err="1" smtClean="0">
                <a:solidFill>
                  <a:srgbClr val="00B050"/>
                </a:solidFill>
              </a:rPr>
              <a:t>Gnathostomata</a:t>
            </a:r>
            <a:endParaRPr lang="en-US" sz="4400" dirty="0" smtClean="0">
              <a:solidFill>
                <a:srgbClr val="00B050"/>
              </a:solidFill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91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3473" y="0"/>
            <a:ext cx="898880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dirty="0"/>
              <a:t>Sub Phylum 1:  </a:t>
            </a:r>
            <a:r>
              <a:rPr lang="en-US" sz="6000" b="1" dirty="0">
                <a:solidFill>
                  <a:srgbClr val="C00000"/>
                </a:solidFill>
              </a:rPr>
              <a:t>Urochordata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2" y="1129844"/>
            <a:ext cx="4757279" cy="299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771" y="4491097"/>
            <a:ext cx="10943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 লার্ভা দশায় লেজ অঞ্চলে নটোকর্ড থাকে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 প্রাণী নিশ্চল, নটোকর্ড থাকে 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প্রতীপ রুপান্তর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গলবিলে ফুলকা ছিদ্র থাকে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 সামুদ্রিক 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00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Sub Phylum 1:  </a:t>
            </a:r>
            <a:r>
              <a:rPr lang="en-US" sz="2400" b="1" dirty="0">
                <a:solidFill>
                  <a:srgbClr val="C00000"/>
                </a:solidFill>
              </a:rPr>
              <a:t>Urochordata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13" y="899887"/>
            <a:ext cx="10965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1 : Ascidiacea</a:t>
            </a:r>
            <a:r>
              <a:rPr lang="bn-I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অ্যাসিডিয়াসিয়া)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426" y="4347420"/>
            <a:ext cx="767069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 লার্ভা দশায় নটোকর্ড থাকে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পরিণত প্রাণী নিশ্চল, নটোকর্ড থাকে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না,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লেজ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গলবিলে ফুলকা ছিদ্র থাকে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সুমুদ্রের তলোদেশে বসবাস করে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27" y="2126343"/>
            <a:ext cx="328022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00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Sub Phylum 1:  </a:t>
            </a:r>
            <a:r>
              <a:rPr lang="en-US" sz="2400" b="1" dirty="0">
                <a:solidFill>
                  <a:srgbClr val="C00000"/>
                </a:solidFill>
              </a:rPr>
              <a:t>Urochordata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142" y="1132115"/>
            <a:ext cx="9641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2 :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Thaliacea</a:t>
            </a:r>
            <a:r>
              <a:rPr lang="bn-I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থ্যালিয়েসিয়া)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2344" y="4463535"/>
            <a:ext cx="46939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পরিণত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প্রাণীতে লেজ নেই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গলবিলে ফুলকা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 কম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 ভাসমান অবস্থায় থাকে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00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Sub Phylum 1:  </a:t>
            </a:r>
            <a:r>
              <a:rPr lang="en-US" sz="2400" b="1" dirty="0">
                <a:solidFill>
                  <a:srgbClr val="C00000"/>
                </a:solidFill>
              </a:rPr>
              <a:t>Urochordata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142" y="1132115"/>
            <a:ext cx="9034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3 :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Larvacea</a:t>
            </a:r>
            <a:r>
              <a:rPr lang="bn-I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লার্ভেসিয়া</a:t>
            </a:r>
            <a:r>
              <a:rPr lang="bn-I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358" y="4390962"/>
            <a:ext cx="738375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প্রাণীর নটোকর্ড ও নার্ভকর্ড উন্নত ধরণের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 ছিদ্র ২টি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 খাদ্য সংগ্রহ যন্ত্র বর্তমান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পরিণত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প্রাণীতে লেজ থাকে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8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966" y="0"/>
            <a:ext cx="1041362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dirty="0"/>
              <a:t>Sub Phylum 2:  </a:t>
            </a:r>
            <a:r>
              <a:rPr lang="en-US" sz="6000" b="1" dirty="0" err="1">
                <a:solidFill>
                  <a:srgbClr val="C00000"/>
                </a:solidFill>
              </a:rPr>
              <a:t>Cephalochordata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7864" y="4158734"/>
            <a:ext cx="951093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/>
              <a:t>নটোকর্ড </a:t>
            </a:r>
            <a:r>
              <a:rPr lang="bn-IN" sz="3200" dirty="0" smtClean="0"/>
              <a:t>থাকে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/>
              <a:t>৬০ জোড়া মায়োটাম (</a:t>
            </a:r>
            <a:r>
              <a:rPr lang="en-US" sz="4800" dirty="0" smtClean="0"/>
              <a:t>›</a:t>
            </a:r>
            <a:r>
              <a:rPr lang="bn-IN" sz="3200" dirty="0" smtClean="0"/>
              <a:t>)নামক পেশি সাজানো থাকে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/>
              <a:t>সকলেই সামুদ্রিক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/>
              <a:t>গলবিলে ফুলকা ছিদ্র থাকে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72" y="1002165"/>
            <a:ext cx="5054633" cy="28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817" y="0"/>
            <a:ext cx="8474371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6000" dirty="0"/>
              <a:t>Sub Phylum 3:  </a:t>
            </a:r>
            <a:r>
              <a:rPr lang="en-US" sz="6000" b="1" dirty="0" smtClean="0">
                <a:solidFill>
                  <a:srgbClr val="C00000"/>
                </a:solidFill>
              </a:rPr>
              <a:t>Vertebrata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4" t="4887" r="25849" b="18923"/>
          <a:stretch/>
        </p:blipFill>
        <p:spPr>
          <a:xfrm>
            <a:off x="1016001" y="1422399"/>
            <a:ext cx="2307771" cy="2245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40" y="1301976"/>
            <a:ext cx="3733649" cy="1687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558" y="3752335"/>
            <a:ext cx="5035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Super class-1</a:t>
            </a:r>
            <a:r>
              <a:rPr lang="en-US" sz="4000" dirty="0">
                <a:solidFill>
                  <a:srgbClr val="002060"/>
                </a:solidFill>
              </a:rPr>
              <a:t>: </a:t>
            </a:r>
            <a:r>
              <a:rPr lang="en-US" sz="4000" dirty="0" err="1" smtClean="0">
                <a:solidFill>
                  <a:srgbClr val="00B050"/>
                </a:solidFill>
              </a:rPr>
              <a:t>Agnatha</a:t>
            </a:r>
            <a:r>
              <a:rPr lang="bn-IN" sz="4000" dirty="0" smtClean="0">
                <a:solidFill>
                  <a:srgbClr val="00B050"/>
                </a:solidFill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4992" y="2866963"/>
            <a:ext cx="6397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Super class-2: </a:t>
            </a:r>
            <a:r>
              <a:rPr lang="en-US" sz="4000" dirty="0" err="1">
                <a:solidFill>
                  <a:srgbClr val="00B050"/>
                </a:solidFill>
              </a:rPr>
              <a:t>Gnathostomata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343" y="4659086"/>
            <a:ext cx="33874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 নেই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উপাঙ্গ অনুপস্থিত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 বিশিষ্ট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5087" y="4034971"/>
            <a:ext cx="34243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 আছে</a:t>
            </a:r>
          </a:p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উপাঙ্গ উপস্থিত</a:t>
            </a:r>
          </a:p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 ও অস্থি বিশিষ্ট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71" y="1594302"/>
            <a:ext cx="4269669" cy="1700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2903" y="0"/>
            <a:ext cx="77909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Class</a:t>
            </a:r>
            <a:r>
              <a:rPr lang="bn-IN" sz="6000" dirty="0" smtClean="0"/>
              <a:t> </a:t>
            </a:r>
            <a:r>
              <a:rPr lang="en-US" sz="6000" dirty="0" smtClean="0"/>
              <a:t>1</a:t>
            </a:r>
            <a:r>
              <a:rPr lang="bn-IN" sz="6000" dirty="0" smtClean="0"/>
              <a:t> : </a:t>
            </a:r>
            <a:r>
              <a:rPr lang="en-US" sz="6000" dirty="0" smtClean="0"/>
              <a:t> </a:t>
            </a:r>
            <a:r>
              <a:rPr lang="en-US" sz="6000" dirty="0" err="1"/>
              <a:t>Myxini</a:t>
            </a:r>
            <a:r>
              <a:rPr lang="en-US" sz="6000" dirty="0"/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(মিক্সিনি)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278742" y="3715657"/>
            <a:ext cx="8795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ইল এর ন্যায়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 উপাঙ্গ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আঁইশ অনুপস্থিত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 বিশিষ্ট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৫-১৫ জোড়া ফুলকা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ছিদ্র থাকে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0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Super class-1: </a:t>
            </a:r>
            <a:r>
              <a:rPr lang="en-US" sz="2400" dirty="0" err="1" smtClean="0">
                <a:solidFill>
                  <a:srgbClr val="00B050"/>
                </a:solidFill>
              </a:rPr>
              <a:t>Agnatha</a:t>
            </a:r>
            <a:r>
              <a:rPr lang="bn-IN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323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Courier</vt:lpstr>
      <vt:lpstr>NikoshBAN</vt:lpstr>
      <vt:lpstr>Times New Roman</vt:lpstr>
      <vt:lpstr>Trebuchet MS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JJQBN72</dc:creator>
  <cp:lastModifiedBy>JJQBN72</cp:lastModifiedBy>
  <cp:revision>29</cp:revision>
  <dcterms:created xsi:type="dcterms:W3CDTF">2019-11-26T13:59:07Z</dcterms:created>
  <dcterms:modified xsi:type="dcterms:W3CDTF">2019-12-05T06:41:52Z</dcterms:modified>
</cp:coreProperties>
</file>