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9" r:id="rId11"/>
    <p:sldId id="271" r:id="rId12"/>
    <p:sldId id="272" r:id="rId13"/>
    <p:sldId id="265" r:id="rId14"/>
    <p:sldId id="274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CC66"/>
    <a:srgbClr val="C9DAA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35" autoAdjust="0"/>
    <p:restoredTop sz="94660"/>
  </p:normalViewPr>
  <p:slideViewPr>
    <p:cSldViewPr>
      <p:cViewPr>
        <p:scale>
          <a:sx n="75" d="100"/>
          <a:sy n="75" d="100"/>
        </p:scale>
        <p:origin x="-12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D8D14-6A3B-45CE-B2A9-05092AD8CD50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5C7D8-1FE3-40EF-A064-99ABC49AB5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7760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5C7D8-1FE3-40EF-A064-99ABC49AB57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9379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5C7D8-1FE3-40EF-A064-99ABC49AB57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7820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8770910" cy="62938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838200"/>
            <a:ext cx="39757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সবাইকে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শুভেচ্ছা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447403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78091" y="2971799"/>
            <a:ext cx="8788110" cy="3048203"/>
            <a:chOff x="76200" y="2895600"/>
            <a:chExt cx="9030477" cy="3276802"/>
          </a:xfrm>
        </p:grpSpPr>
        <p:grpSp>
          <p:nvGrpSpPr>
            <p:cNvPr id="16" name="Group 15"/>
            <p:cNvGrpSpPr/>
            <p:nvPr/>
          </p:nvGrpSpPr>
          <p:grpSpPr>
            <a:xfrm>
              <a:off x="76200" y="2895600"/>
              <a:ext cx="9004300" cy="3276802"/>
              <a:chOff x="76200" y="3276600"/>
              <a:chExt cx="9004300" cy="3276802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76200" y="3276600"/>
                <a:ext cx="3048000" cy="3276802"/>
                <a:chOff x="76200" y="609600"/>
                <a:chExt cx="4449730" cy="5943802"/>
              </a:xfrm>
            </p:grpSpPr>
            <p:pic>
              <p:nvPicPr>
                <p:cNvPr id="5" name="Picture 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6200" y="609600"/>
                  <a:ext cx="4449730" cy="5943802"/>
                </a:xfrm>
                <a:prstGeom prst="rect">
                  <a:avLst/>
                </a:prstGeom>
              </p:spPr>
            </p:pic>
            <p:sp>
              <p:nvSpPr>
                <p:cNvPr id="6" name="Rectangle 5"/>
                <p:cNvSpPr/>
                <p:nvPr/>
              </p:nvSpPr>
              <p:spPr>
                <a:xfrm>
                  <a:off x="152400" y="6235700"/>
                  <a:ext cx="4267200" cy="30500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6261100" y="3276701"/>
                <a:ext cx="2819400" cy="3269700"/>
                <a:chOff x="4199393" y="1038395"/>
                <a:chExt cx="4276569" cy="5086212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4199393" y="1038395"/>
                  <a:ext cx="4276569" cy="5086212"/>
                  <a:chOff x="4199393" y="1038395"/>
                  <a:chExt cx="4276569" cy="5086212"/>
                </a:xfrm>
              </p:grpSpPr>
              <p:pic>
                <p:nvPicPr>
                  <p:cNvPr id="4" name="Picture 3"/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199393" y="1038395"/>
                    <a:ext cx="4276569" cy="5086212"/>
                  </a:xfrm>
                  <a:prstGeom prst="rect">
                    <a:avLst/>
                  </a:prstGeom>
                </p:spPr>
              </p:pic>
              <p:sp>
                <p:nvSpPr>
                  <p:cNvPr id="7" name="Rectangle 6"/>
                  <p:cNvSpPr/>
                  <p:nvPr/>
                </p:nvSpPr>
                <p:spPr>
                  <a:xfrm>
                    <a:off x="6400800" y="1143000"/>
                    <a:ext cx="1981200" cy="3352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" name="Rectangle 9"/>
                <p:cNvSpPr/>
                <p:nvPr/>
              </p:nvSpPr>
              <p:spPr>
                <a:xfrm>
                  <a:off x="7340600" y="4826000"/>
                  <a:ext cx="1084562" cy="57139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3327400" y="3276602"/>
                <a:ext cx="2737954" cy="3269803"/>
                <a:chOff x="3327400" y="3276602"/>
                <a:chExt cx="2737954" cy="3269803"/>
              </a:xfrm>
            </p:grpSpPr>
            <p:pic>
              <p:nvPicPr>
                <p:cNvPr id="3" name="Picture 2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3061475" y="3542527"/>
                  <a:ext cx="3269803" cy="2737954"/>
                </a:xfrm>
                <a:prstGeom prst="rect">
                  <a:avLst/>
                </a:prstGeom>
              </p:spPr>
            </p:pic>
            <p:sp>
              <p:nvSpPr>
                <p:cNvPr id="12" name="Rectangle 11"/>
                <p:cNvSpPr/>
                <p:nvPr/>
              </p:nvSpPr>
              <p:spPr>
                <a:xfrm>
                  <a:off x="3378200" y="3302391"/>
                  <a:ext cx="228600" cy="8505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5824054" y="3302101"/>
                  <a:ext cx="228600" cy="8505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" name="Rectangle 1"/>
            <p:cNvSpPr/>
            <p:nvPr/>
          </p:nvSpPr>
          <p:spPr>
            <a:xfrm>
              <a:off x="8915400" y="2921391"/>
              <a:ext cx="191277" cy="32440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676400" y="1371600"/>
            <a:ext cx="57695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করো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2429712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81940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বিভাজনের</a:t>
            </a:r>
            <a:endParaRPr lang="en-US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685800" indent="-685800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২টি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554946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950" y="856444"/>
            <a:ext cx="2444900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FFCC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অ্যামাটোসিস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4949" y="2573753"/>
            <a:ext cx="2332051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মাইটোসিস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5114" y="4712970"/>
            <a:ext cx="2527729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FFCC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মিয়োসিস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0" y="914400"/>
            <a:ext cx="525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n w="1905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i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. এ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বিভাজন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এককোষী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জীবে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ii.নিউক্লিয়াস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সাইটোপ্লাজম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একসাথে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বিভাজিত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0" y="2514600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i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. 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মাতৃকোষটি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বিভাজিত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সমগুণ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সম্পন্ন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অপত্য</a:t>
            </a:r>
            <a:endParaRPr lang="en-US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ii.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উদ্ভিদের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বর্ধনশীল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অংশে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একোষ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বিভাজন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200" y="4648200"/>
            <a:ext cx="563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i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একোষ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বিভাজনে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কোষের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ii.জীবের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জনন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সৃষ্টির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জনন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মাতৃকোষে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 এ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বিভাজন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9654555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 rot="5400000">
            <a:off x="2832812" y="1576628"/>
            <a:ext cx="3761896" cy="6318247"/>
            <a:chOff x="1714498" y="2057401"/>
            <a:chExt cx="5715000" cy="428073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4498" y="2057401"/>
              <a:ext cx="5715000" cy="4280734"/>
            </a:xfrm>
            <a:prstGeom prst="rect">
              <a:avLst/>
            </a:prstGeom>
            <a:ln>
              <a:solidFill>
                <a:schemeClr val="tx1"/>
              </a:solidFill>
              <a:prstDash val="sysDot"/>
            </a:ln>
          </p:spPr>
        </p:pic>
        <p:sp>
          <p:nvSpPr>
            <p:cNvPr id="4" name="Rectangle 3"/>
            <p:cNvSpPr/>
            <p:nvPr/>
          </p:nvSpPr>
          <p:spPr>
            <a:xfrm>
              <a:off x="2286000" y="2743200"/>
              <a:ext cx="914400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171700" y="4876800"/>
              <a:ext cx="11430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679418" y="5943600"/>
              <a:ext cx="711721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14400" y="9906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4400" y="1752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1.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মাইটোসিস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মিয়োসিসের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</a:p>
        </p:txBody>
      </p:sp>
    </p:spTree>
    <p:extLst>
      <p:ext uri="{BB962C8B-B14F-4D97-AF65-F5344CB8AC3E}">
        <p14:creationId xmlns="" xmlns:p14="http://schemas.microsoft.com/office/powerpoint/2010/main" val="2350583354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54682928"/>
              </p:ext>
            </p:extLst>
          </p:nvPr>
        </p:nvGraphicFramePr>
        <p:xfrm>
          <a:off x="533400" y="1295399"/>
          <a:ext cx="8001000" cy="5334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500"/>
                <a:gridCol w="4000500"/>
              </a:tblGrid>
              <a:tr h="100801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মাইটোসিস</a:t>
                      </a:r>
                      <a:endParaRPr lang="en-US" sz="3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মিয়োসিস</a:t>
                      </a:r>
                      <a:endParaRPr lang="en-US" sz="3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75600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i)</a:t>
                      </a:r>
                      <a:r>
                        <a:rPr lang="en-US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দেহ</a:t>
                      </a:r>
                      <a:r>
                        <a:rPr lang="en-US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কোষে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ঘটে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। </a:t>
                      </a:r>
                      <a:endParaRPr lang="en-US" sz="2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i) </a:t>
                      </a:r>
                      <a:r>
                        <a:rPr lang="en-US" sz="20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জনন</a:t>
                      </a:r>
                      <a:r>
                        <a:rPr lang="en-US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কোষে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ঘটে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। </a:t>
                      </a:r>
                      <a:endParaRPr lang="en-US" sz="2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94915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ii) </a:t>
                      </a:r>
                      <a:r>
                        <a:rPr lang="en-US" sz="18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মাতৃকোষের</a:t>
                      </a:r>
                      <a:r>
                        <a:rPr lang="en-US" sz="1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নিউক্লিয়াস</a:t>
                      </a:r>
                      <a:r>
                        <a:rPr lang="en-US" sz="1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একবার</a:t>
                      </a:r>
                      <a:r>
                        <a:rPr lang="en-US" sz="1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বিভাজিত</a:t>
                      </a:r>
                      <a:r>
                        <a:rPr lang="en-US" sz="1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US" sz="1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ii) </a:t>
                      </a:r>
                      <a:r>
                        <a:rPr lang="en-US" sz="20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মাতৃকোষের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নিউক্লিয়াস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পরপর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দুবার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বিভাজিত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। </a:t>
                      </a:r>
                      <a:endParaRPr lang="en-US" sz="2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31041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iii) </a:t>
                      </a:r>
                      <a:r>
                        <a:rPr lang="en-US" sz="18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মাতৃকোষের</a:t>
                      </a:r>
                      <a:r>
                        <a:rPr lang="en-US" sz="1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বিভাজনের</a:t>
                      </a:r>
                      <a:r>
                        <a:rPr lang="en-US" sz="1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ফলে</a:t>
                      </a:r>
                      <a:r>
                        <a:rPr lang="en-US" sz="1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সৃষ্ট</a:t>
                      </a:r>
                      <a:r>
                        <a:rPr lang="en-US" sz="1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অপত্য</a:t>
                      </a:r>
                      <a:r>
                        <a:rPr lang="en-US" sz="1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কোষে</a:t>
                      </a:r>
                      <a:r>
                        <a:rPr lang="en-US" sz="1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সমসংখ্যক</a:t>
                      </a:r>
                      <a:r>
                        <a:rPr lang="en-US" sz="1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18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ক্রোমোজোম</a:t>
                      </a:r>
                      <a:r>
                        <a:rPr lang="en-US" sz="1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থাকে</a:t>
                      </a:r>
                      <a:r>
                        <a:rPr lang="en-US" sz="1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। </a:t>
                      </a:r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iii) </a:t>
                      </a:r>
                      <a:r>
                        <a:rPr lang="en-US" sz="20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মাতৃকোষের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বিভাজনের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ফলে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সৃষ্ট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অপত্য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কোষে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ক্রোমোজোম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সংখ্যা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অর্ধেক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হ্রাস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পায়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। </a:t>
                      </a:r>
                      <a:endParaRPr lang="en-US" sz="2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31041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iv) এ </a:t>
                      </a:r>
                      <a:r>
                        <a:rPr lang="en-US" sz="20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কোষ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বিভাজনকে</a:t>
                      </a:r>
                      <a:r>
                        <a:rPr lang="en-US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ইকুয়েশনাল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সমীকরণিক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বিভাজন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বলা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। </a:t>
                      </a:r>
                      <a:endParaRPr lang="en-US" sz="2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iv) এ </a:t>
                      </a:r>
                      <a:r>
                        <a:rPr lang="en-US" sz="20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কোষ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বিভাজনকে</a:t>
                      </a:r>
                      <a:r>
                        <a:rPr lang="en-US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হ্রাসমূলক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বিভাজন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0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বলা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হয়</a:t>
                      </a:r>
                      <a:r>
                        <a:rPr lang="en-US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। </a:t>
                      </a:r>
                      <a:endParaRPr lang="en-US" sz="20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90800" y="4572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বিভাজন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71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057400"/>
            <a:ext cx="8534400" cy="8925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অ্যামাইটোসিস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বিভাজন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প্রক্রিয়ায়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অপত্য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ক) ১টি        খ) ২টি         গ) ৩টি        ঘ) ৪টি 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1003" y="3303130"/>
            <a:ext cx="8079456" cy="23083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মাইটোসিস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বিভাজনে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দেহ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কোষের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নিউক্লিয়াস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একবার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বিভাজিত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400050" indent="-400050">
              <a:buFont typeface="+mj-lt"/>
              <a:buAutoNum type="romanLcPeriod"/>
            </a:pP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মাতৃকোষের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ক্রোমোজোম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অপত্য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কোষের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ক্রোমোজোম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1003" y="5562600"/>
            <a:ext cx="8079456" cy="954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ক) i ও ii      খ) i ও iii       গ) ii ও iii      ঘ) i,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iiও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iii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7-Point Star 6"/>
          <p:cNvSpPr/>
          <p:nvPr/>
        </p:nvSpPr>
        <p:spPr>
          <a:xfrm>
            <a:off x="1600200" y="2514600"/>
            <a:ext cx="393700" cy="406569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-Point Star 7"/>
          <p:cNvSpPr/>
          <p:nvPr/>
        </p:nvSpPr>
        <p:spPr>
          <a:xfrm>
            <a:off x="5334000" y="6019800"/>
            <a:ext cx="393700" cy="406569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33600" y="762000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/>
          </a:p>
        </p:txBody>
      </p:sp>
    </p:spTree>
    <p:extLst>
      <p:ext uri="{BB962C8B-B14F-4D97-AF65-F5344CB8AC3E}">
        <p14:creationId xmlns="" xmlns:p14="http://schemas.microsoft.com/office/powerpoint/2010/main" val="409411273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905000"/>
            <a:ext cx="53340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0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80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80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9559" y="3505200"/>
            <a:ext cx="7327647" cy="10772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bg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বৃদ্ধিতে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কো</a:t>
            </a:r>
            <a:r>
              <a:rPr lang="bn-BD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বিভাজন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অতীব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গুরুত্ত্বপূর্ণ</a:t>
            </a:r>
            <a:endParaRPr lang="en-US" sz="3200" dirty="0" smtClean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এবং সে বিভাজনের ৮টি বৈশিষ্ট্য লিখ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299499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0"/>
            <a:ext cx="5105400" cy="39686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05200" y="3962400"/>
            <a:ext cx="4800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5293366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33400" y="685800"/>
            <a:ext cx="8458200" cy="5668814"/>
            <a:chOff x="914400" y="381000"/>
            <a:chExt cx="7543800" cy="4668344"/>
          </a:xfrm>
        </p:grpSpPr>
        <p:sp>
          <p:nvSpPr>
            <p:cNvPr id="2" name="TextBox 1"/>
            <p:cNvSpPr txBox="1"/>
            <p:nvPr/>
          </p:nvSpPr>
          <p:spPr>
            <a:xfrm>
              <a:off x="914400" y="381000"/>
              <a:ext cx="7543800" cy="1200329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bg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NikoshBAN" pitchFamily="2" charset="0"/>
                  <a:cs typeface="NikoshBAN" pitchFamily="2" charset="0"/>
                </a:rPr>
                <a:t>শিক্ষক</a:t>
              </a:r>
              <a:r>
                <a:rPr lang="en-US" sz="7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7200" b="1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en-US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990600" y="2590800"/>
              <a:ext cx="4422821" cy="2458544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 w="57150">
              <a:solidFill>
                <a:schemeClr val="bg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4400" b="1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NikoshBAN" pitchFamily="2" charset="0"/>
                  <a:cs typeface="NikoshBAN" pitchFamily="2" charset="0"/>
                </a:rPr>
                <a:t>মদনগোপাল</a:t>
              </a:r>
              <a:r>
                <a:rPr lang="en-US" sz="44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b="1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NikoshBAN" pitchFamily="2" charset="0"/>
                  <a:cs typeface="NikoshBAN" pitchFamily="2" charset="0"/>
                </a:rPr>
                <a:t>সরদার</a:t>
              </a:r>
              <a:endPara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সহকারি</a:t>
              </a:r>
              <a:r>
                <a:rPr lang="en-US" sz="2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শিক্ষক</a:t>
              </a:r>
              <a:r>
                <a:rPr lang="en-US" sz="2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(</a:t>
              </a:r>
              <a:r>
                <a:rPr lang="en-US" sz="2400" b="1" dirty="0" err="1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বিজ্ঞান</a:t>
              </a:r>
              <a:r>
                <a:rPr lang="en-US" sz="2400" b="1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) </a:t>
              </a:r>
            </a:p>
            <a:p>
              <a:pPr algn="ctr"/>
              <a:r>
                <a:rPr lang="en-US" sz="2800" dirty="0" err="1" smtClean="0">
                  <a:solidFill>
                    <a:schemeClr val="accent5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মহেশ্বরীপুর</a:t>
              </a:r>
              <a:r>
                <a:rPr lang="en-US" sz="2800" dirty="0" smtClean="0">
                  <a:solidFill>
                    <a:schemeClr val="accent5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solidFill>
                    <a:schemeClr val="accent5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মাধ্যমিক</a:t>
              </a:r>
              <a:r>
                <a:rPr lang="en-US" sz="2800" dirty="0" smtClean="0">
                  <a:solidFill>
                    <a:schemeClr val="accent5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solidFill>
                    <a:schemeClr val="accent5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বিদ্যালয়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। </a:t>
              </a:r>
            </a:p>
            <a:p>
              <a:pPr algn="ctr"/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কয়রা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খুলনা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।</a:t>
              </a:r>
            </a:p>
            <a:p>
              <a:pPr algn="ctr"/>
              <a:r>
                <a:rPr lang="en-US" sz="2800" dirty="0" err="1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মোবাইল</a:t>
              </a:r>
              <a:r>
                <a:rPr lang="en-US" sz="28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নং</a:t>
              </a:r>
              <a:r>
                <a:rPr lang="en-US" sz="28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- 01911898862</a:t>
              </a:r>
            </a:p>
          </p:txBody>
        </p:sp>
      </p:grpSp>
      <p:pic>
        <p:nvPicPr>
          <p:cNvPr id="6" name="Picture 5" descr="gopalsspp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3048000"/>
            <a:ext cx="3276600" cy="3276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8033123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838200"/>
            <a:ext cx="41601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পাঠ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পরিচিতি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11194" y="2967335"/>
            <a:ext cx="443262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শ্রেনিঃ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অষ্টম</a:t>
            </a:r>
            <a:endParaRPr lang="en-US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অধ্যায়ঃ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দ্বিতীয়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3066505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219200" y="1143000"/>
            <a:ext cx="6476999" cy="4960784"/>
            <a:chOff x="1409699" y="1290935"/>
            <a:chExt cx="6476999" cy="4960784"/>
          </a:xfrm>
        </p:grpSpPr>
        <p:sp>
          <p:nvSpPr>
            <p:cNvPr id="3" name="TextBox 2"/>
            <p:cNvSpPr txBox="1"/>
            <p:nvPr/>
          </p:nvSpPr>
          <p:spPr>
            <a:xfrm>
              <a:off x="2171699" y="1290935"/>
              <a:ext cx="3183885" cy="92333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txBody>
            <a:bodyPr wrap="none" rtlCol="0">
              <a:spAutoFit/>
            </a:bodyPr>
            <a:lstStyle/>
            <a:p>
              <a:r>
                <a:rPr lang="en-US" sz="5400" b="1" dirty="0" err="1" smtClean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লক্ষ্য</a:t>
              </a:r>
              <a:r>
                <a:rPr lang="en-US" sz="5400" b="1" dirty="0" smtClean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b="1" dirty="0" err="1" smtClean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করি</a:t>
              </a:r>
              <a:r>
                <a:rPr lang="en-US" sz="5400" b="1" dirty="0" smtClean="0">
                  <a:ln w="1905">
                    <a:solidFill>
                      <a:schemeClr val="bg1"/>
                    </a:solidFill>
                  </a:ln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-</a:t>
              </a:r>
              <a:endParaRPr lang="en-US" b="1" dirty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9699" y="2286000"/>
              <a:ext cx="6476999" cy="3965719"/>
            </a:xfrm>
            <a:prstGeom prst="rect">
              <a:avLst/>
            </a:prstGeom>
          </p:spPr>
        </p:pic>
      </p:grpSp>
      <p:sp>
        <p:nvSpPr>
          <p:cNvPr id="6" name="Rectangle 5"/>
          <p:cNvSpPr/>
          <p:nvPr/>
        </p:nvSpPr>
        <p:spPr>
          <a:xfrm>
            <a:off x="1447800" y="5715000"/>
            <a:ext cx="4820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কি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দেখতে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পাচ্ছ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140734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1295400"/>
            <a:ext cx="35285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2971800"/>
            <a:ext cx="8895767" cy="1107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66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বিভাজনের</a:t>
            </a:r>
            <a:r>
              <a:rPr lang="en-US" sz="6600" dirty="0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Left-Right Arrow 5"/>
          <p:cNvSpPr/>
          <p:nvPr/>
        </p:nvSpPr>
        <p:spPr>
          <a:xfrm>
            <a:off x="685800" y="4114800"/>
            <a:ext cx="8001000" cy="228600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Picture 6" descr="images'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4572000"/>
            <a:ext cx="24003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817258665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962400"/>
            <a:ext cx="8381999" cy="206210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</a:p>
          <a:p>
            <a:pPr marL="285750" indent="-285750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বিভাজনের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</a:p>
          <a:p>
            <a:pPr marL="285750" indent="-285750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বিভাজনগুলোর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  <a:endParaRPr lang="bn-BD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85750" indent="-285750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বিভাজনের</a:t>
            </a:r>
            <a:r>
              <a:rPr lang="bn-BD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গুরুত্ব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1295400"/>
            <a:ext cx="2478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dirty="0" err="1" smtClean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7661" y="2734270"/>
            <a:ext cx="58817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8864579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057400"/>
            <a:ext cx="5076825" cy="3276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000" y="1143000"/>
            <a:ext cx="27254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করো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5486400"/>
            <a:ext cx="48638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কি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দেখতে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পেলে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?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4443151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447801"/>
            <a:ext cx="8610600" cy="24622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285750" indent="-285750"/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বিভাজন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কতো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 algn="ctr"/>
            <a:endParaRPr lang="en-US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Picture 5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124201"/>
            <a:ext cx="8229600" cy="36062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196293348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1" y="990600"/>
            <a:ext cx="8915399" cy="53245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বিভাজন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যথা</a:t>
            </a:r>
            <a:endParaRPr lang="en-US" sz="5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 </a:t>
            </a:r>
            <a:endParaRPr lang="en-US" sz="4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/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১.  </a:t>
            </a:r>
            <a:r>
              <a:rPr lang="en-US" sz="4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অ্যামাইটোসিস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বিভাজন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285750" indent="-285750"/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4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মাইটোসিস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বিভাজন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</a:t>
            </a:r>
          </a:p>
          <a:p>
            <a:pPr marL="285750" indent="-285750"/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4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মিয়োসিস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বিভাজন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48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1409594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</TotalTime>
  <Words>397</Words>
  <Application>Microsoft Office PowerPoint</Application>
  <PresentationFormat>On-screen Show (4:3)</PresentationFormat>
  <Paragraphs>76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tarequl</dc:creator>
  <cp:lastModifiedBy>CITY</cp:lastModifiedBy>
  <cp:revision>320</cp:revision>
  <dcterms:created xsi:type="dcterms:W3CDTF">2006-08-16T00:00:00Z</dcterms:created>
  <dcterms:modified xsi:type="dcterms:W3CDTF">2019-12-14T14:25:25Z</dcterms:modified>
</cp:coreProperties>
</file>