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73" r:id="rId9"/>
    <p:sldId id="266" r:id="rId10"/>
    <p:sldId id="267" r:id="rId11"/>
    <p:sldId id="269" r:id="rId12"/>
    <p:sldId id="271" r:id="rId13"/>
    <p:sldId id="272" r:id="rId14"/>
    <p:sldId id="265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C9DA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8D14-6A3B-45CE-B2A9-05092AD8CD50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5C7D8-1FE3-40EF-A064-99ABC49AB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76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C7D8-1FE3-40EF-A064-99ABC49AB5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37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C7D8-1FE3-40EF-A064-99ABC49AB57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8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2400"/>
            <a:ext cx="6222124" cy="647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0" y="838200"/>
            <a:ext cx="152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47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1143000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মিয়োসিস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45140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8091" y="914400"/>
            <a:ext cx="8788110" cy="5105602"/>
            <a:chOff x="76200" y="948035"/>
            <a:chExt cx="9030477" cy="5224367"/>
          </a:xfrm>
        </p:grpSpPr>
        <p:grpSp>
          <p:nvGrpSpPr>
            <p:cNvPr id="16" name="Group 15"/>
            <p:cNvGrpSpPr/>
            <p:nvPr/>
          </p:nvGrpSpPr>
          <p:grpSpPr>
            <a:xfrm>
              <a:off x="76200" y="2895600"/>
              <a:ext cx="9004300" cy="3276802"/>
              <a:chOff x="76200" y="3276600"/>
              <a:chExt cx="9004300" cy="32768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6200" y="3276600"/>
                <a:ext cx="3048000" cy="3276802"/>
                <a:chOff x="76200" y="609600"/>
                <a:chExt cx="4449730" cy="5943802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200" y="609600"/>
                  <a:ext cx="4449730" cy="5943802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152400" y="6235700"/>
                  <a:ext cx="4267200" cy="3050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61100" y="3276701"/>
                <a:ext cx="2819400" cy="3269700"/>
                <a:chOff x="4199393" y="1038395"/>
                <a:chExt cx="4276569" cy="5086212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4199393" y="1038395"/>
                  <a:ext cx="4276569" cy="5086212"/>
                  <a:chOff x="4199393" y="1038395"/>
                  <a:chExt cx="4276569" cy="5086212"/>
                </a:xfrm>
              </p:grpSpPr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99393" y="1038395"/>
                    <a:ext cx="4276569" cy="5086212"/>
                  </a:xfrm>
                  <a:prstGeom prst="rect">
                    <a:avLst/>
                  </a:prstGeom>
                </p:spPr>
              </p:pic>
              <p:sp>
                <p:nvSpPr>
                  <p:cNvPr id="7" name="Rectangle 6"/>
                  <p:cNvSpPr/>
                  <p:nvPr/>
                </p:nvSpPr>
                <p:spPr>
                  <a:xfrm>
                    <a:off x="6400800" y="1143000"/>
                    <a:ext cx="1981200" cy="3352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7340600" y="4826000"/>
                  <a:ext cx="1084562" cy="5713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327400" y="3276602"/>
                <a:ext cx="2737954" cy="3269803"/>
                <a:chOff x="3327400" y="3276602"/>
                <a:chExt cx="2737954" cy="3269803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061475" y="3542527"/>
                  <a:ext cx="3269803" cy="2737954"/>
                </a:xfrm>
                <a:prstGeom prst="rect">
                  <a:avLst/>
                </a:prstGeom>
              </p:spPr>
            </p:pic>
            <p:sp>
              <p:nvSpPr>
                <p:cNvPr id="12" name="Rectangle 11"/>
                <p:cNvSpPr/>
                <p:nvPr/>
              </p:nvSpPr>
              <p:spPr>
                <a:xfrm>
                  <a:off x="3378200" y="3302391"/>
                  <a:ext cx="228600" cy="850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824054" y="3302101"/>
                  <a:ext cx="228600" cy="850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" name="TextBox 14"/>
            <p:cNvSpPr txBox="1"/>
            <p:nvPr/>
          </p:nvSpPr>
          <p:spPr>
            <a:xfrm>
              <a:off x="911117" y="948035"/>
              <a:ext cx="7830152" cy="944808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  <a:ln w="57150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চিত্রগুলো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latin typeface="NikoshBAN" pitchFamily="2" charset="0"/>
                  <a:cs typeface="NikoshBAN" pitchFamily="2" charset="0"/>
                </a:rPr>
                <a:t>করো</a:t>
              </a:r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 -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8915400" y="2921391"/>
              <a:ext cx="191277" cy="32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912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9050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xmlns="" val="2835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4950" y="641001"/>
            <a:ext cx="8147778" cy="954107"/>
            <a:chOff x="334950" y="641001"/>
            <a:chExt cx="8147778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334950" y="856444"/>
              <a:ext cx="1997663" cy="58477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অ্যামাইটোসিস</a:t>
              </a:r>
              <a:endPara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12449" y="641001"/>
              <a:ext cx="6170279" cy="95410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i. এ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কোষ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বিভাজন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এককোষী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জীবে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ঘটে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ii.নিউক্লিয়াস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সাইটোপ্লাজম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একসাথে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বিভাজিত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b="1" dirty="0" smtClean="0">
                  <a:ln w="1905"/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34949" y="2173644"/>
            <a:ext cx="8176633" cy="1384995"/>
            <a:chOff x="334949" y="2173644"/>
            <a:chExt cx="8176633" cy="1384995"/>
          </a:xfrm>
        </p:grpSpPr>
        <p:sp>
          <p:nvSpPr>
            <p:cNvPr id="3" name="TextBox 2"/>
            <p:cNvSpPr txBox="1"/>
            <p:nvPr/>
          </p:nvSpPr>
          <p:spPr>
            <a:xfrm>
              <a:off x="334949" y="2573753"/>
              <a:ext cx="1997663" cy="58477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মাইটোসিস</a:t>
              </a:r>
              <a:endPara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12449" y="2173644"/>
              <a:ext cx="6199133" cy="138499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i. 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মাতৃকোষটি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বিভাজিত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হয়ে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সমগুণ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সম্পন্ন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দুটি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অপত্য</a:t>
              </a:r>
              <a:endParaRPr lang="en-US" sz="2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কোষ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সৃষ্টি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ii.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উদ্ভিদের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বর্ধনশীল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অংশে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একোষ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বিভাজন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ঘটে</a:t>
              </a:r>
              <a:r>
                <a:rPr lang="en-US" sz="2800" b="1" dirty="0" smtClean="0">
                  <a:ln w="1905"/>
                  <a:solidFill>
                    <a:schemeClr val="accent3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5114" y="4097417"/>
            <a:ext cx="8127614" cy="1815882"/>
            <a:chOff x="355114" y="4097417"/>
            <a:chExt cx="8127614" cy="1815882"/>
          </a:xfrm>
        </p:grpSpPr>
        <p:sp>
          <p:nvSpPr>
            <p:cNvPr id="4" name="TextBox 3"/>
            <p:cNvSpPr txBox="1"/>
            <p:nvPr/>
          </p:nvSpPr>
          <p:spPr>
            <a:xfrm>
              <a:off x="355114" y="4712970"/>
              <a:ext cx="1977499" cy="584775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মিয়োসিস</a:t>
              </a:r>
              <a:endPara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24100" y="4097417"/>
              <a:ext cx="6158628" cy="1815882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38100">
              <a:solidFill>
                <a:srgbClr val="FFCC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i.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একোষ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বিভাজনে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একটি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কোষ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চারটি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</a:t>
              </a:r>
            </a:p>
            <a:p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কোষের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সৃষ্টি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</a:p>
            <a:p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ii.জীবের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জনন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কোষ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সৃষ্টির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জনন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মাতৃকোষে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   এ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বিভাজন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ঘটে</a:t>
              </a:r>
              <a:r>
                <a:rPr lang="en-US" sz="28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।</a:t>
              </a:r>
              <a:endParaRPr lang="en-US" sz="28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0965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905000" y="528937"/>
            <a:ext cx="5298245" cy="6087763"/>
            <a:chOff x="1905000" y="389237"/>
            <a:chExt cx="5298245" cy="6466483"/>
          </a:xfrm>
        </p:grpSpPr>
        <p:sp>
          <p:nvSpPr>
            <p:cNvPr id="6" name="TextBox 5"/>
            <p:cNvSpPr txBox="1"/>
            <p:nvPr/>
          </p:nvSpPr>
          <p:spPr>
            <a:xfrm>
              <a:off x="2238154" y="389237"/>
              <a:ext cx="4594528" cy="98077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accent3">
                  <a:lumMod val="75000"/>
                </a:schemeClr>
              </a:solidFill>
              <a:prstDash val="sysDot"/>
            </a:ln>
          </p:spPr>
          <p:txBody>
            <a:bodyPr wrap="none" rtlCol="0">
              <a:spAutoFit/>
            </a:bodyPr>
            <a:lstStyle/>
            <a:p>
              <a:r>
                <a:rPr lang="en-US" sz="5400" dirty="0" err="1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চিত্রগুলো</a:t>
              </a:r>
              <a:r>
                <a:rPr lang="en-US" sz="5400" dirty="0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dirty="0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করো</a:t>
              </a:r>
              <a:r>
                <a:rPr lang="en-US" sz="5400" dirty="0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905000" y="1313726"/>
              <a:ext cx="5298245" cy="5541994"/>
              <a:chOff x="1905000" y="1313726"/>
              <a:chExt cx="5298245" cy="5541994"/>
            </a:xfrm>
          </p:grpSpPr>
          <p:grpSp>
            <p:nvGrpSpPr>
              <p:cNvPr id="3" name="Group 2"/>
              <p:cNvGrpSpPr/>
              <p:nvPr/>
            </p:nvGrpSpPr>
            <p:grpSpPr>
              <a:xfrm rot="5400000">
                <a:off x="2623521" y="2804895"/>
                <a:ext cx="3995924" cy="4105725"/>
                <a:chOff x="1714498" y="2057401"/>
                <a:chExt cx="5715000" cy="4280734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14498" y="2057401"/>
                  <a:ext cx="5715000" cy="428073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  <a:prstDash val="sysDot"/>
                </a:ln>
              </p:spPr>
            </p:pic>
            <p:sp>
              <p:nvSpPr>
                <p:cNvPr id="4" name="Rectangle 3"/>
                <p:cNvSpPr/>
                <p:nvPr/>
              </p:nvSpPr>
              <p:spPr>
                <a:xfrm>
                  <a:off x="2286000" y="2743200"/>
                  <a:ext cx="914400" cy="304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2171700" y="4876800"/>
                  <a:ext cx="1143000" cy="381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6679418" y="5943600"/>
                  <a:ext cx="711721" cy="3048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9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1905000" y="1313726"/>
                <a:ext cx="5298245" cy="1144232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 w="57150">
                <a:solidFill>
                  <a:schemeClr val="accent3">
                    <a:lumMod val="75000"/>
                  </a:schemeClr>
                </a:solidFill>
                <a:prstDash val="sysDot"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err="1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endParaRPr lang="en-US" sz="3200" dirty="0" smtClean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err="1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মাইটোসিস</a:t>
                </a:r>
                <a:r>
                  <a:rPr lang="en-US" sz="3200" dirty="0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200" dirty="0" err="1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মিয়োসিসের</a:t>
                </a:r>
                <a:r>
                  <a:rPr lang="en-US" sz="3200" dirty="0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পার্থক্য</a:t>
                </a:r>
                <a:r>
                  <a:rPr lang="en-US" sz="3200" dirty="0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লিখ</a:t>
                </a:r>
                <a:r>
                  <a:rPr lang="en-US" sz="3200" dirty="0" smtClean="0">
                    <a:solidFill>
                      <a:schemeClr val="accent3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  <a:endParaRPr lang="en-US" sz="3200" dirty="0">
                  <a:solidFill>
                    <a:schemeClr val="accent3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35058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4682928"/>
              </p:ext>
            </p:extLst>
          </p:nvPr>
        </p:nvGraphicFramePr>
        <p:xfrm>
          <a:off x="533400" y="533400"/>
          <a:ext cx="8001000" cy="6132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115201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মাইটোসিস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মিয়োসিস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3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6400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i)</a:t>
                      </a:r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দেহ</a:t>
                      </a:r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i)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জনন</a:t>
                      </a:r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8474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ii)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নিউক্লিয়াস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একবার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বিভাজিত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ii)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নিউক্লিয়াস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পরপর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দুবার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বিভাজিত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76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iii)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সৃষ্ট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অপত্য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সমসংখ্যক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ক্রোমোজোম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iii)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বিভাজনের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সৃষ্ট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অপত্য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ক্রোমোজোম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অর্ধেক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9761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iv) এ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বিভাজনকে</a:t>
                      </a:r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ইকুয়েশনাল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সমীকরণিক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বলা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iv) এ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বিভাজনকে</a:t>
                      </a:r>
                      <a:r>
                        <a:rPr lang="en-US" sz="2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হ্রাসমূলক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বলা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71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1581" y="381000"/>
            <a:ext cx="2871299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7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7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003" y="1981200"/>
            <a:ext cx="677942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অপত্য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ক) ১টি        খ) ২টি         গ) ৩টি        ঘ) ৪টি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003" y="3303130"/>
            <a:ext cx="8079456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বিভাজিত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মাতৃকোষের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ক্রোমোজোম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অপত্য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ক্রোমোজোম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003" y="5562600"/>
            <a:ext cx="807945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i ও ii      খ) i ও iii       গ) ii ও iii      ঘ) i,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iiও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2501900" y="2489031"/>
            <a:ext cx="393700" cy="406569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-Point Star 7"/>
          <p:cNvSpPr/>
          <p:nvPr/>
        </p:nvSpPr>
        <p:spPr>
          <a:xfrm>
            <a:off x="6019530" y="6006931"/>
            <a:ext cx="393700" cy="406569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1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14400"/>
            <a:ext cx="4105611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559" y="3505200"/>
            <a:ext cx="7327647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বৃদ্ধিতে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অতীব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গুরুত্ত্বপূর্ণ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 সে বিভাজনের ৮টি বৈশিষ্ট্য লিখ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9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4869493" cy="48906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24600" y="457200"/>
            <a:ext cx="12954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palssp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048000"/>
            <a:ext cx="3276600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914400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86000"/>
            <a:ext cx="5562600" cy="27392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মদনগোপাল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সরদার</a:t>
            </a:r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মহেশ্বরীপুর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খুলনা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- 01911898862</a:t>
            </a:r>
          </a:p>
        </p:txBody>
      </p:sp>
    </p:spTree>
    <p:extLst>
      <p:ext uri="{BB962C8B-B14F-4D97-AF65-F5344CB8AC3E}">
        <p14:creationId xmlns:p14="http://schemas.microsoft.com/office/powerpoint/2010/main" xmlns="" val="33803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819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৮ম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(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বংশগতি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১</a:t>
            </a:r>
          </a:p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0668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0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9699" y="2286000"/>
            <a:ext cx="6476999" cy="39657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6858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7014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124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cxnSp>
        <p:nvCxnSpPr>
          <p:cNvPr id="7" name="Curved Connector 6"/>
          <p:cNvCxnSpPr/>
          <p:nvPr/>
        </p:nvCxnSpPr>
        <p:spPr>
          <a:xfrm>
            <a:off x="762000" y="3886200"/>
            <a:ext cx="7010400" cy="1588"/>
          </a:xfrm>
          <a:prstGeom prst="curvedConnector3">
            <a:avLst>
              <a:gd name="adj1" fmla="val 5271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72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096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8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–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বিভাজনগুলোর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গুরুত্ব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388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95400" y="833735"/>
            <a:ext cx="5838825" cy="4500265"/>
            <a:chOff x="2057400" y="833735"/>
            <a:chExt cx="5076825" cy="50336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057400" y="2590800"/>
              <a:ext cx="5076825" cy="32766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513350" y="833735"/>
              <a:ext cx="4164923" cy="92333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57150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p:spPr>
          <p:txBody>
            <a:bodyPr wrap="none" rtlCol="0">
              <a:spAutoFit/>
            </a:bodyPr>
            <a:lstStyle/>
            <a:p>
              <a:r>
                <a:rPr lang="en-US" sz="5400" dirty="0" err="1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চিত্রটি</a:t>
              </a:r>
              <a:r>
                <a:rPr lang="en-US" sz="5400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করো</a:t>
              </a:r>
              <a:r>
                <a:rPr lang="en-US" sz="5400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-</a:t>
              </a:r>
              <a:endParaRPr lang="en-US" sz="54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47800" y="5791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67444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7200" y="914400"/>
            <a:ext cx="7756592" cy="5715000"/>
            <a:chOff x="457200" y="874834"/>
            <a:chExt cx="7756592" cy="47258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48000" y="1567961"/>
              <a:ext cx="5165792" cy="4032738"/>
            </a:xfrm>
            <a:prstGeom prst="rect">
              <a:avLst/>
            </a:prstGeom>
            <a:ln w="57150">
              <a:solidFill>
                <a:schemeClr val="bg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457200" y="874834"/>
              <a:ext cx="5133136" cy="58536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চিত্রগুলো</a:t>
              </a:r>
              <a:r>
                <a:rPr lang="en-US" sz="40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4000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করো</a:t>
              </a:r>
              <a:r>
                <a:rPr lang="en-US" sz="4000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248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752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কতো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15569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396</Words>
  <Application>Microsoft Office PowerPoint</Application>
  <PresentationFormat>On-screen Show (4:3)</PresentationFormat>
  <Paragraphs>76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tarequl</dc:creator>
  <cp:lastModifiedBy>CITY</cp:lastModifiedBy>
  <cp:revision>297</cp:revision>
  <dcterms:created xsi:type="dcterms:W3CDTF">2006-08-16T00:00:00Z</dcterms:created>
  <dcterms:modified xsi:type="dcterms:W3CDTF">2019-12-03T16:24:33Z</dcterms:modified>
</cp:coreProperties>
</file>