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5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3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4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1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7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5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1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0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5624E-8393-4B6A-9453-E59B821C3ABC}" type="datetimeFigureOut">
              <a:rPr lang="en-US" smtClean="0"/>
              <a:t>13-Dec-19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FACBC-2E85-440A-83D8-B2D48D0A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  <a:pattFill prst="dkDnDiag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10700" dirty="0" err="1" smtClean="0"/>
              <a:t>স্বাগতম</a:t>
            </a:r>
            <a:r>
              <a:rPr lang="en-US" dirty="0" smtClean="0"/>
              <a:t> এল২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2960"/>
            <a:ext cx="9144000" cy="4983639"/>
          </a:xfrm>
        </p:spPr>
      </p:pic>
    </p:spTree>
    <p:extLst>
      <p:ext uri="{BB962C8B-B14F-4D97-AF65-F5344CB8AC3E}">
        <p14:creationId xmlns:p14="http://schemas.microsoft.com/office/powerpoint/2010/main" val="45445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wdUpDi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ফলঃ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dashUpDi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কার্যবলি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২।অর্থের </a:t>
            </a:r>
            <a:r>
              <a:rPr lang="en-US" dirty="0" err="1" smtClean="0"/>
              <a:t>শেণীবিভাগ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৩।অর্থায়নের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attFill prst="weave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কার্যাবলি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</a:t>
            </a:r>
            <a:endParaRPr lang="en-US" dirty="0" smtClean="0"/>
          </a:p>
          <a:p>
            <a:r>
              <a:rPr lang="en-US" dirty="0" smtClean="0"/>
              <a:t>২।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শনাক্তকরণ</a:t>
            </a:r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তহবিল</a:t>
            </a:r>
            <a:r>
              <a:rPr lang="en-US" dirty="0" smtClean="0"/>
              <a:t> </a:t>
            </a:r>
            <a:r>
              <a:rPr lang="en-US" dirty="0" err="1" smtClean="0"/>
              <a:t>সংগ্রহ</a:t>
            </a:r>
            <a:endParaRPr lang="en-US" dirty="0" smtClean="0"/>
          </a:p>
          <a:p>
            <a:r>
              <a:rPr lang="en-US" dirty="0" smtClean="0"/>
              <a:t>৪। </a:t>
            </a:r>
            <a:r>
              <a:rPr lang="en-US" dirty="0" err="1" smtClean="0"/>
              <a:t>তহবিল</a:t>
            </a:r>
            <a:r>
              <a:rPr lang="en-US" dirty="0" smtClean="0"/>
              <a:t> </a:t>
            </a:r>
            <a:r>
              <a:rPr lang="en-US" dirty="0" err="1" smtClean="0"/>
              <a:t>বিনিয়োগ</a:t>
            </a:r>
            <a:endParaRPr lang="en-US" dirty="0" smtClean="0"/>
          </a:p>
          <a:p>
            <a:r>
              <a:rPr lang="en-US" dirty="0" smtClean="0"/>
              <a:t>৫। </a:t>
            </a:r>
            <a:r>
              <a:rPr lang="en-US" dirty="0" err="1" smtClean="0"/>
              <a:t>তহবিল</a:t>
            </a:r>
            <a:r>
              <a:rPr lang="en-US" dirty="0" smtClean="0"/>
              <a:t> </a:t>
            </a:r>
            <a:r>
              <a:rPr lang="en-US" dirty="0" err="1" smtClean="0"/>
              <a:t>সংরক্ষণ</a:t>
            </a:r>
            <a:endParaRPr lang="en-US" dirty="0" smtClean="0"/>
          </a:p>
          <a:p>
            <a:r>
              <a:rPr lang="en-US" dirty="0" smtClean="0"/>
              <a:t>৬। </a:t>
            </a:r>
            <a:r>
              <a:rPr lang="en-US" dirty="0" err="1" smtClean="0"/>
              <a:t>মুনাফা</a:t>
            </a:r>
            <a:r>
              <a:rPr lang="en-US" dirty="0" smtClean="0"/>
              <a:t> </a:t>
            </a:r>
            <a:r>
              <a:rPr lang="en-US" dirty="0" err="1" smtClean="0"/>
              <a:t>বন্টন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lgConfetti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শ্রেণিবিভাগ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plaid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smtClean="0"/>
              <a:t>ক) </a:t>
            </a:r>
            <a:r>
              <a:rPr lang="en-US" dirty="0" err="1" smtClean="0"/>
              <a:t>সরকারি</a:t>
            </a:r>
            <a:r>
              <a:rPr lang="en-US" dirty="0" smtClean="0"/>
              <a:t> অর্থায়নঃ১)</a:t>
            </a:r>
            <a:r>
              <a:rPr lang="en-US" dirty="0" err="1" smtClean="0"/>
              <a:t>সামাজিক</a:t>
            </a:r>
            <a:r>
              <a:rPr lang="en-US" dirty="0" smtClean="0"/>
              <a:t> কল্যাণ,২)</a:t>
            </a:r>
            <a:r>
              <a:rPr lang="en-US" dirty="0" err="1" smtClean="0"/>
              <a:t>অর্থনৈতিক</a:t>
            </a:r>
            <a:r>
              <a:rPr lang="en-US" dirty="0" smtClean="0"/>
              <a:t> উন্নুয়ন,৩)</a:t>
            </a:r>
            <a:r>
              <a:rPr lang="en-US" dirty="0" err="1" smtClean="0"/>
              <a:t>দারিদ্র</a:t>
            </a:r>
            <a:r>
              <a:rPr lang="en-US" dirty="0" smtClean="0"/>
              <a:t> বিমোচন,৪)</a:t>
            </a:r>
            <a:r>
              <a:rPr lang="en-US" dirty="0" err="1" smtClean="0"/>
              <a:t>পল্লি</a:t>
            </a:r>
            <a:r>
              <a:rPr lang="en-US" dirty="0" smtClean="0"/>
              <a:t> উন্নয়ন,৫)</a:t>
            </a:r>
            <a:r>
              <a:rPr lang="en-US" dirty="0" err="1" smtClean="0"/>
              <a:t>শিক্ষার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উন্নয়ন</a:t>
            </a:r>
            <a:r>
              <a:rPr lang="en-US" dirty="0" smtClean="0"/>
              <a:t> । </a:t>
            </a:r>
          </a:p>
          <a:p>
            <a:endParaRPr lang="en-US" dirty="0" smtClean="0"/>
          </a:p>
          <a:p>
            <a:r>
              <a:rPr lang="en-US" dirty="0" smtClean="0"/>
              <a:t>খ)</a:t>
            </a:r>
            <a:r>
              <a:rPr lang="en-US" dirty="0" err="1" smtClean="0"/>
              <a:t>বেসরকারি</a:t>
            </a:r>
            <a:r>
              <a:rPr lang="en-US" dirty="0" smtClean="0"/>
              <a:t> অর্থায়নঃ১)</a:t>
            </a:r>
            <a:r>
              <a:rPr lang="en-US" dirty="0" err="1" smtClean="0"/>
              <a:t>ব্যক্তিগত</a:t>
            </a:r>
            <a:r>
              <a:rPr lang="en-US" dirty="0" smtClean="0"/>
              <a:t> অর্থায়ন,২)</a:t>
            </a:r>
            <a:r>
              <a:rPr lang="en-US" dirty="0" err="1" smtClean="0"/>
              <a:t>ব্যবসায়</a:t>
            </a:r>
            <a:r>
              <a:rPr lang="en-US" dirty="0" smtClean="0"/>
              <a:t> অর্থায়ন,৩)অ-</a:t>
            </a:r>
            <a:r>
              <a:rPr lang="en-US" dirty="0" err="1" smtClean="0"/>
              <a:t>ব্যবসায়</a:t>
            </a:r>
            <a:r>
              <a:rPr lang="en-US" dirty="0" smtClean="0"/>
              <a:t> অর্থায়ন,৪)</a:t>
            </a:r>
            <a:r>
              <a:rPr lang="en-US" dirty="0" err="1" smtClean="0"/>
              <a:t>আন্তর্জাতিক</a:t>
            </a:r>
            <a:r>
              <a:rPr lang="en-US" dirty="0" smtClean="0"/>
              <a:t> </a:t>
            </a:r>
            <a:r>
              <a:rPr lang="en-US" dirty="0" err="1" smtClean="0"/>
              <a:t>অর্থায়ন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attFill prst="narVert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উৎসসমূহ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sphere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যথাঃ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১)</a:t>
            </a:r>
            <a:r>
              <a:rPr lang="en-US" dirty="0" err="1" smtClean="0"/>
              <a:t>অভ্যন্তরীণ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smtClean="0"/>
              <a:t>২)</a:t>
            </a:r>
            <a:r>
              <a:rPr lang="en-US" dirty="0" err="1" smtClean="0"/>
              <a:t>বাহ্যিক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ও</a:t>
            </a:r>
          </a:p>
          <a:p>
            <a:endParaRPr lang="en-US" dirty="0" smtClean="0"/>
          </a:p>
          <a:p>
            <a:r>
              <a:rPr lang="en-US" dirty="0" smtClean="0"/>
              <a:t> ৩)</a:t>
            </a:r>
            <a:r>
              <a:rPr lang="en-US" dirty="0" err="1" smtClean="0"/>
              <a:t>অপ্রাতিষ্ঠানিক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7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উৎসসমূহ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145374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অভ্যন্তরীণ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সমূহঃ</a:t>
            </a:r>
            <a:endParaRPr lang="en-US" dirty="0" smtClean="0"/>
          </a:p>
          <a:p>
            <a:r>
              <a:rPr lang="en-US" dirty="0" smtClean="0"/>
              <a:t>১। </a:t>
            </a:r>
            <a:r>
              <a:rPr lang="en-US" dirty="0" err="1" smtClean="0"/>
              <a:t>সংরক্ষিত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endParaRPr lang="en-US" dirty="0" smtClean="0"/>
          </a:p>
          <a:p>
            <a:r>
              <a:rPr lang="en-US" dirty="0" smtClean="0"/>
              <a:t>২।বকেয়া </a:t>
            </a:r>
            <a:r>
              <a:rPr lang="en-US" dirty="0" err="1" smtClean="0"/>
              <a:t>সমূহ</a:t>
            </a:r>
            <a:endParaRPr lang="en-US" dirty="0" smtClean="0"/>
          </a:p>
          <a:p>
            <a:r>
              <a:rPr lang="en-US" dirty="0" smtClean="0"/>
              <a:t>৩।অবচয় </a:t>
            </a:r>
            <a:r>
              <a:rPr lang="en-US" dirty="0" err="1" smtClean="0"/>
              <a:t>সঞ্চিতি</a:t>
            </a:r>
            <a:endParaRPr lang="en-US" dirty="0" smtClean="0"/>
          </a:p>
          <a:p>
            <a:r>
              <a:rPr lang="en-US" dirty="0" smtClean="0"/>
              <a:t>৪।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তহবিল</a:t>
            </a:r>
            <a:endParaRPr lang="en-US" dirty="0" smtClean="0"/>
          </a:p>
          <a:p>
            <a:r>
              <a:rPr lang="en-US" dirty="0" smtClean="0"/>
              <a:t>৫।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r>
              <a:rPr lang="en-US" dirty="0" smtClean="0"/>
              <a:t> </a:t>
            </a:r>
            <a:r>
              <a:rPr lang="en-US" dirty="0" err="1" smtClean="0"/>
              <a:t>বিক্রি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উৎসসমূহ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বাহ্যিক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সমূহঃ</a:t>
            </a:r>
            <a:endParaRPr lang="en-US" dirty="0" smtClean="0"/>
          </a:p>
          <a:p>
            <a:r>
              <a:rPr lang="en-US" dirty="0" smtClean="0"/>
              <a:t>১।বাণিজ্যিক </a:t>
            </a:r>
            <a:r>
              <a:rPr lang="en-US" dirty="0" err="1" smtClean="0"/>
              <a:t>ব্যাংকের</a:t>
            </a:r>
            <a:r>
              <a:rPr lang="en-US" dirty="0" smtClean="0"/>
              <a:t> </a:t>
            </a:r>
            <a:r>
              <a:rPr lang="en-US" dirty="0" err="1" smtClean="0"/>
              <a:t>ঋণ</a:t>
            </a:r>
            <a:endParaRPr lang="en-US" dirty="0" smtClean="0"/>
          </a:p>
          <a:p>
            <a:r>
              <a:rPr lang="en-US" dirty="0" smtClean="0"/>
              <a:t>২।বিনিয়োগ </a:t>
            </a:r>
            <a:r>
              <a:rPr lang="en-US" dirty="0" err="1" smtClean="0"/>
              <a:t>ব্যাংকের</a:t>
            </a:r>
            <a:r>
              <a:rPr lang="en-US" dirty="0" smtClean="0"/>
              <a:t> </a:t>
            </a:r>
            <a:r>
              <a:rPr lang="en-US" dirty="0" err="1" smtClean="0"/>
              <a:t>ঋণ</a:t>
            </a:r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বিমা</a:t>
            </a:r>
            <a:r>
              <a:rPr lang="en-US" dirty="0" smtClean="0"/>
              <a:t> </a:t>
            </a:r>
            <a:r>
              <a:rPr lang="en-US" dirty="0" err="1" smtClean="0"/>
              <a:t>কোম্পানি</a:t>
            </a:r>
            <a:endParaRPr lang="en-US" dirty="0" smtClean="0"/>
          </a:p>
          <a:p>
            <a:r>
              <a:rPr lang="en-US" dirty="0" smtClean="0"/>
              <a:t>৪।পুঁজিবাজার</a:t>
            </a:r>
          </a:p>
          <a:p>
            <a:r>
              <a:rPr lang="en-US" dirty="0" smtClean="0"/>
              <a:t>৫।বিশেষায়িত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প্রতিষ্ঠান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1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অর্থায়নের</a:t>
            </a:r>
            <a:r>
              <a:rPr lang="en-US" dirty="0" smtClean="0"/>
              <a:t> </a:t>
            </a:r>
            <a:r>
              <a:rPr lang="en-US" dirty="0" err="1" smtClean="0"/>
              <a:t>উৎসসমূহ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অপ্রতিষ্ঠানিক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en-US" dirty="0" err="1" smtClean="0"/>
              <a:t>সমূহঃ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১।বন্ধু </a:t>
            </a:r>
            <a:r>
              <a:rPr lang="en-US" dirty="0" err="1" smtClean="0"/>
              <a:t>বান্ধব</a:t>
            </a:r>
            <a:r>
              <a:rPr lang="en-US" dirty="0" smtClean="0"/>
              <a:t> ও </a:t>
            </a:r>
            <a:r>
              <a:rPr lang="en-US" dirty="0" err="1" smtClean="0"/>
              <a:t>আত্নীয়</a:t>
            </a:r>
            <a:r>
              <a:rPr lang="en-US" dirty="0" smtClean="0"/>
              <a:t> </a:t>
            </a:r>
            <a:r>
              <a:rPr lang="en-US" dirty="0" err="1" smtClean="0"/>
              <a:t>স্বজন</a:t>
            </a:r>
            <a:endParaRPr lang="en-US" dirty="0" smtClean="0"/>
          </a:p>
          <a:p>
            <a:r>
              <a:rPr lang="en-US" dirty="0" smtClean="0"/>
              <a:t>২। </a:t>
            </a:r>
            <a:r>
              <a:rPr lang="en-US" dirty="0" err="1" smtClean="0"/>
              <a:t>মহাজন</a:t>
            </a:r>
            <a:r>
              <a:rPr lang="en-US" dirty="0" smtClean="0"/>
              <a:t> ও </a:t>
            </a:r>
            <a:r>
              <a:rPr lang="en-US" dirty="0" err="1" smtClean="0"/>
              <a:t>সুদের</a:t>
            </a:r>
            <a:r>
              <a:rPr lang="en-US" dirty="0" smtClean="0"/>
              <a:t> </a:t>
            </a:r>
            <a:r>
              <a:rPr lang="en-US" dirty="0" err="1" smtClean="0"/>
              <a:t>কারবারী</a:t>
            </a:r>
            <a:endParaRPr lang="en-US" dirty="0" smtClean="0"/>
          </a:p>
          <a:p>
            <a:r>
              <a:rPr lang="en-US" dirty="0" smtClean="0"/>
              <a:t>৩।বন্ধক</a:t>
            </a:r>
          </a:p>
          <a:p>
            <a:r>
              <a:rPr lang="en-US" dirty="0" smtClean="0"/>
              <a:t>৪। </a:t>
            </a:r>
            <a:r>
              <a:rPr lang="en-US" dirty="0" err="1" smtClean="0"/>
              <a:t>ব্যবসা</a:t>
            </a:r>
            <a:r>
              <a:rPr lang="en-US" dirty="0" smtClean="0"/>
              <a:t> </a:t>
            </a:r>
            <a:r>
              <a:rPr lang="en-US" dirty="0" err="1" smtClean="0"/>
              <a:t>ঋণ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8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2446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dirty="0" err="1" smtClean="0"/>
              <a:t>ধন্যবাদ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10058400" cy="5943600"/>
          </a:xfrm>
        </p:spPr>
      </p:pic>
    </p:spTree>
    <p:extLst>
      <p:ext uri="{BB962C8B-B14F-4D97-AF65-F5344CB8AC3E}">
        <p14:creationId xmlns:p14="http://schemas.microsoft.com/office/powerpoint/2010/main" val="30919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159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স্বাগতম এল২ </vt:lpstr>
      <vt:lpstr>শিখন ফলঃ-</vt:lpstr>
      <vt:lpstr>অর্থের কার্যাবলি </vt:lpstr>
      <vt:lpstr>অর্থায়নের শ্রেণিবিভাগ</vt:lpstr>
      <vt:lpstr>অর্থায়নের উৎসসমূহ </vt:lpstr>
      <vt:lpstr>অর্থায়নের উৎসসমূহ  </vt:lpstr>
      <vt:lpstr>অর্থায়নের উৎসসমূহ  </vt:lpstr>
      <vt:lpstr>অর্থায়নের উৎসসমূহ  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এল২ </dc:title>
  <dc:creator>personal</dc:creator>
  <cp:lastModifiedBy>personal</cp:lastModifiedBy>
  <cp:revision>18</cp:revision>
  <dcterms:created xsi:type="dcterms:W3CDTF">2019-12-13T12:26:15Z</dcterms:created>
  <dcterms:modified xsi:type="dcterms:W3CDTF">2019-12-13T13:05:16Z</dcterms:modified>
</cp:coreProperties>
</file>