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7" r:id="rId3"/>
    <p:sldId id="260" r:id="rId4"/>
    <p:sldId id="261" r:id="rId5"/>
    <p:sldId id="262" r:id="rId6"/>
    <p:sldId id="279" r:id="rId7"/>
    <p:sldId id="263" r:id="rId8"/>
    <p:sldId id="265" r:id="rId9"/>
    <p:sldId id="266" r:id="rId10"/>
    <p:sldId id="282" r:id="rId11"/>
    <p:sldId id="283" r:id="rId12"/>
    <p:sldId id="267" r:id="rId13"/>
    <p:sldId id="269" r:id="rId14"/>
    <p:sldId id="270" r:id="rId15"/>
    <p:sldId id="271" r:id="rId16"/>
    <p:sldId id="284" r:id="rId17"/>
    <p:sldId id="285" r:id="rId18"/>
    <p:sldId id="272" r:id="rId19"/>
    <p:sldId id="273" r:id="rId20"/>
    <p:sldId id="274" r:id="rId21"/>
    <p:sldId id="276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128E"/>
    <a:srgbClr val="EEEE5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6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2873B-F1FF-45EF-B934-1068AC4EBF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F1CD2-9A92-4A30-8CFA-0F28C76E9A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49558-48BA-4352-8857-5C688A194A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B35AC-E7C5-4F16-8AFD-5F5B5A244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EE75D-4608-42A8-91D5-79A1B7FE92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F41E1-383E-4003-A0EC-A3D32245F9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D3837-688A-4F5F-A8B4-8CFE29CF2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2D65A-6335-4675-9978-3FB51AB295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6AAC1-4908-473A-BDF8-D5F777CD2D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CBF04-1555-473A-9D87-E1C8FB3FB4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B918C-C78A-4298-8587-3E8FA8E2EE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45CCF23-D575-4ACE-9C47-48C9F8249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tmp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3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 descr="Pink tissue paper"/>
          <p:cNvSpPr>
            <a:spLocks noChangeArrowheads="1"/>
          </p:cNvSpPr>
          <p:nvPr/>
        </p:nvSpPr>
        <p:spPr bwMode="auto">
          <a:xfrm>
            <a:off x="609600" y="5181600"/>
            <a:ext cx="7772400" cy="1049338"/>
          </a:xfrm>
          <a:prstGeom prst="roundRect">
            <a:avLst>
              <a:gd name="adj" fmla="val 28491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57150" algn="ctr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আজকের পাঠে তোমাদের স্বাগতম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bangabandu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5012" y="384175"/>
            <a:ext cx="4876800" cy="464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82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0"/>
            <a:ext cx="44958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10"/>
          <p:cNvGrpSpPr>
            <a:grpSpLocks/>
          </p:cNvGrpSpPr>
          <p:nvPr/>
        </p:nvGrpSpPr>
        <p:grpSpPr bwMode="auto">
          <a:xfrm>
            <a:off x="4800600" y="921543"/>
            <a:ext cx="152400" cy="4710113"/>
            <a:chOff x="2928" y="864"/>
            <a:chExt cx="96" cy="2967"/>
          </a:xfrm>
        </p:grpSpPr>
        <p:cxnSp>
          <p:nvCxnSpPr>
            <p:cNvPr id="14344" name="Straight Connector 8"/>
            <p:cNvCxnSpPr>
              <a:cxnSpLocks noChangeShapeType="1"/>
            </p:cNvCxnSpPr>
            <p:nvPr/>
          </p:nvCxnSpPr>
          <p:spPr bwMode="auto">
            <a:xfrm>
              <a:off x="2928" y="864"/>
              <a:ext cx="0" cy="2967"/>
            </a:xfrm>
            <a:prstGeom prst="line">
              <a:avLst/>
            </a:prstGeom>
            <a:noFill/>
            <a:ln w="76200" algn="ctr">
              <a:solidFill>
                <a:srgbClr val="0000FF"/>
              </a:solidFill>
              <a:prstDash val="lgDash"/>
              <a:round/>
              <a:headEnd/>
              <a:tailEnd/>
            </a:ln>
          </p:spPr>
        </p:cxnSp>
        <p:cxnSp>
          <p:nvCxnSpPr>
            <p:cNvPr id="14346" name="Straight Connector 8"/>
            <p:cNvCxnSpPr>
              <a:cxnSpLocks noChangeShapeType="1"/>
            </p:cNvCxnSpPr>
            <p:nvPr/>
          </p:nvCxnSpPr>
          <p:spPr bwMode="auto">
            <a:xfrm>
              <a:off x="3024" y="864"/>
              <a:ext cx="0" cy="2967"/>
            </a:xfrm>
            <a:prstGeom prst="line">
              <a:avLst/>
            </a:prstGeom>
            <a:noFill/>
            <a:ln w="76200" algn="ctr">
              <a:solidFill>
                <a:srgbClr val="0000FF"/>
              </a:solidFill>
              <a:prstDash val="lgDash"/>
              <a:round/>
              <a:headEnd/>
              <a:tailEnd/>
            </a:ln>
          </p:spPr>
        </p:cxnSp>
      </p:grpSp>
      <p:sp>
        <p:nvSpPr>
          <p:cNvPr id="2" name="Title 1" descr="Sunset"/>
          <p:cNvSpPr>
            <a:spLocks noGrp="1"/>
          </p:cNvSpPr>
          <p:nvPr/>
        </p:nvSpPr>
        <p:spPr bwMode="auto">
          <a:xfrm>
            <a:off x="5375753" y="90292"/>
            <a:ext cx="2971800" cy="990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38100" algn="ctr">
            <a:solidFill>
              <a:srgbClr val="FF66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bn-BD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3200" b="1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 descr="21"/>
          <p:cNvSpPr>
            <a:spLocks noGrp="1"/>
          </p:cNvSpPr>
          <p:nvPr/>
        </p:nvSpPr>
        <p:spPr bwMode="auto">
          <a:xfrm>
            <a:off x="931623" y="35490"/>
            <a:ext cx="2971800" cy="990600"/>
          </a:xfrm>
          <a:prstGeom prst="horizontalScroll">
            <a:avLst>
              <a:gd name="adj" fmla="val 125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38100" algn="ctr">
            <a:solidFill>
              <a:srgbClr val="FF66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bn-BD" sz="3200" b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3200" b="1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 descr="Sunset"/>
          <p:cNvSpPr>
            <a:spLocks noChangeArrowheads="1"/>
          </p:cNvSpPr>
          <p:nvPr/>
        </p:nvSpPr>
        <p:spPr bwMode="auto">
          <a:xfrm>
            <a:off x="5334000" y="3539647"/>
            <a:ext cx="3505200" cy="2743200"/>
          </a:xfrm>
          <a:prstGeom prst="roundRect">
            <a:avLst>
              <a:gd name="adj" fmla="val 28491"/>
            </a:avLst>
          </a:prstGeom>
          <a:solidFill>
            <a:schemeClr val="accent1"/>
          </a:solidFill>
          <a:ln w="5715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বিষয়ঃবাংলা ১ম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পত্র</a:t>
            </a:r>
            <a:endParaRPr lang="bn-BD" sz="28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শ্রেণিঃ ৬ষ্ঠ</a:t>
            </a:r>
          </a:p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পাঠ শিরোনামঃ 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মুজিব (কবিতা ) </a:t>
            </a:r>
          </a:p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সময়ঃ ৫০ মিনিট </a:t>
            </a:r>
          </a:p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১৩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১২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-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১৯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ইং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6" descr="21"/>
          <p:cNvSpPr>
            <a:spLocks noChangeArrowheads="1"/>
          </p:cNvSpPr>
          <p:nvPr/>
        </p:nvSpPr>
        <p:spPr bwMode="auto">
          <a:xfrm>
            <a:off x="56367" y="3505200"/>
            <a:ext cx="4722312" cy="2937353"/>
          </a:xfrm>
          <a:prstGeom prst="roundRect">
            <a:avLst>
              <a:gd name="adj" fmla="val 28491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254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গোলাম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সরোয়ার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দক্ষিণ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খাওক্ষীর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মেহেদীয়া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নলছিটি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ঝালকাঠি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ctr"/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8" t="43417" r="28333" b="13166"/>
          <a:stretch/>
        </p:blipFill>
        <p:spPr>
          <a:xfrm>
            <a:off x="986462" y="921544"/>
            <a:ext cx="2747338" cy="2382810"/>
          </a:xfrm>
          <a:prstGeom prst="round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184" y="1034442"/>
            <a:ext cx="2583369" cy="2480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7" descr="Blue hills"/>
          <p:cNvSpPr>
            <a:spLocks noChangeArrowheads="1"/>
          </p:cNvSpPr>
          <p:nvPr/>
        </p:nvSpPr>
        <p:spPr bwMode="auto">
          <a:xfrm>
            <a:off x="1905000" y="304800"/>
            <a:ext cx="4724400" cy="838200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57150">
            <a:solidFill>
              <a:srgbClr val="FF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bn-BD" sz="3600" b="1">
                <a:latin typeface="NikoshBAN" pitchFamily="2" charset="0"/>
                <a:cs typeface="NikoshBAN" pitchFamily="2" charset="0"/>
              </a:rPr>
              <a:t>চিত্রে কী দেখতে  পাচ্ছি ?</a:t>
            </a:r>
            <a:endParaRPr lang="en-US" sz="3600" b="1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bangabandhu8-290x29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3886200"/>
            <a:ext cx="4495800" cy="2643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bangabandu 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219200"/>
            <a:ext cx="37338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1" name="Picture 7" descr="as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19600" y="1219200"/>
            <a:ext cx="44958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2" name="Picture 8" descr="as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3886200"/>
            <a:ext cx="38100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5" descr="Blue hills"/>
          <p:cNvSpPr>
            <a:spLocks noChangeArrowheads="1"/>
          </p:cNvSpPr>
          <p:nvPr/>
        </p:nvSpPr>
        <p:spPr bwMode="auto">
          <a:xfrm>
            <a:off x="990600" y="3048000"/>
            <a:ext cx="6934200" cy="3276600"/>
          </a:xfrm>
          <a:prstGeom prst="horizontalScroll">
            <a:avLst>
              <a:gd name="adj" fmla="val 12500"/>
            </a:avLst>
          </a:prstGeom>
          <a:solidFill>
            <a:srgbClr val="CCFF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bn-BD" sz="8000">
                <a:latin typeface="NikoshBAN" pitchFamily="2" charset="0"/>
                <a:cs typeface="NikoshBAN" pitchFamily="2" charset="0"/>
              </a:rPr>
              <a:t>মুজিব (কবিতা)</a:t>
            </a:r>
            <a:endParaRPr lang="en-US" sz="800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>
                <a:latin typeface="NikoshBAN" pitchFamily="2" charset="0"/>
                <a:cs typeface="NikoshBAN" pitchFamily="2" charset="0"/>
              </a:rPr>
              <a:t>                            - রোকনুজ্জামান খান</a:t>
            </a:r>
          </a:p>
        </p:txBody>
      </p:sp>
      <p:sp>
        <p:nvSpPr>
          <p:cNvPr id="16387" name="AutoShape 6" descr="images"/>
          <p:cNvSpPr>
            <a:spLocks noChangeArrowheads="1"/>
          </p:cNvSpPr>
          <p:nvPr/>
        </p:nvSpPr>
        <p:spPr bwMode="auto">
          <a:xfrm>
            <a:off x="1066800" y="533400"/>
            <a:ext cx="6705600" cy="2362200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bn-BD" sz="5400" b="1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54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 descr="White marble"/>
          <p:cNvSpPr>
            <a:spLocks noChangeArrowheads="1"/>
          </p:cNvSpPr>
          <p:nvPr/>
        </p:nvSpPr>
        <p:spPr bwMode="auto">
          <a:xfrm>
            <a:off x="457200" y="1752600"/>
            <a:ext cx="5410200" cy="820738"/>
          </a:xfrm>
          <a:prstGeom prst="roundRect">
            <a:avLst>
              <a:gd name="adj" fmla="val 28491"/>
            </a:avLst>
          </a:prstGeom>
          <a:solidFill>
            <a:srgbClr val="99CCFF"/>
          </a:solidFill>
          <a:ln w="254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r>
              <a:rPr lang="bn-BD" sz="4400" b="1">
                <a:latin typeface="NikoshBAN" pitchFamily="2" charset="0"/>
                <a:cs typeface="NikoshBAN" pitchFamily="2" charset="0"/>
              </a:rPr>
              <a:t>এই পাঠ শেষে শিক্ষার্থীরা- </a:t>
            </a:r>
            <a:endParaRPr lang="en-US" sz="8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 descr="Bouquet"/>
          <p:cNvSpPr>
            <a:spLocks/>
          </p:cNvSpPr>
          <p:nvPr/>
        </p:nvSpPr>
        <p:spPr bwMode="auto">
          <a:xfrm>
            <a:off x="1981200" y="533400"/>
            <a:ext cx="4953000" cy="914400"/>
          </a:xfrm>
          <a:prstGeom prst="ribbon">
            <a:avLst>
              <a:gd name="adj1" fmla="val 16667"/>
              <a:gd name="adj2" fmla="val 50000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ounded Rectangle 6" descr="Water droplets"/>
          <p:cNvSpPr>
            <a:spLocks noChangeArrowheads="1"/>
          </p:cNvSpPr>
          <p:nvPr/>
        </p:nvSpPr>
        <p:spPr bwMode="auto">
          <a:xfrm>
            <a:off x="381000" y="3124200"/>
            <a:ext cx="8229600" cy="2057400"/>
          </a:xfrm>
          <a:prstGeom prst="roundRect">
            <a:avLst>
              <a:gd name="adj" fmla="val 28491"/>
            </a:avLst>
          </a:prstGeom>
          <a:solidFill>
            <a:schemeClr val="accent1"/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buFontTx/>
              <a:buAutoNum type="arabicPeriod"/>
              <a:defRPr/>
            </a:pPr>
            <a:r>
              <a:rPr lang="en-US" sz="280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  <a:latin typeface="NikoshBAN" pitchFamily="2" charset="0"/>
                <a:cs typeface="NikoshBAN" pitchFamily="2" charset="0"/>
              </a:rPr>
              <a:t>কবি পরিচিতি বলতে পারবে ।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bn-BD" sz="3200">
                <a:latin typeface="NikoshBAN" pitchFamily="2" charset="0"/>
                <a:cs typeface="NikoshBAN" pitchFamily="2" charset="0"/>
              </a:rPr>
              <a:t>কবিতাটির মূলভাব বিশ্লেষণ  করতে পারবে । </a:t>
            </a:r>
            <a:endParaRPr lang="en-US" sz="320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bn-BD" sz="3200">
                <a:latin typeface="NikoshBAN" pitchFamily="2" charset="0"/>
                <a:cs typeface="NikoshBAN" pitchFamily="2" charset="0"/>
              </a:rPr>
              <a:t>জাতির জনক বঙ্গবন্ধু শেখ মুজিবুর রহমান সম্পর্কে বলতে পারবে।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>
            <a:spLocks noChangeArrowheads="1"/>
          </p:cNvSpPr>
          <p:nvPr/>
        </p:nvSpPr>
        <p:spPr bwMode="auto">
          <a:xfrm>
            <a:off x="5332413" y="4418013"/>
            <a:ext cx="3365500" cy="9588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5715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2400" b="1">
                <a:latin typeface="NikoshBAN" pitchFamily="2" charset="0"/>
                <a:cs typeface="NikoshBAN" pitchFamily="2" charset="0"/>
              </a:rPr>
              <a:t>রোকনুজ্জামান খান</a:t>
            </a:r>
          </a:p>
          <a:p>
            <a:pPr algn="ctr">
              <a:defRPr/>
            </a:pPr>
            <a:r>
              <a:rPr lang="bn-BD" sz="2400" b="1">
                <a:latin typeface="NikoshBAN" pitchFamily="2" charset="0"/>
                <a:cs typeface="NikoshBAN" pitchFamily="2" charset="0"/>
              </a:rPr>
              <a:t>(দাদা ভাই)</a:t>
            </a:r>
            <a:r>
              <a:rPr lang="bn-BD" sz="2400">
                <a:latin typeface="NikoshBAN" pitchFamily="2" charset="0"/>
                <a:cs typeface="NikoshBAN" pitchFamily="2" charset="0"/>
              </a:rPr>
              <a:t>  </a:t>
            </a:r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>
            <a:spLocks noChangeArrowheads="1"/>
          </p:cNvSpPr>
          <p:nvPr/>
        </p:nvSpPr>
        <p:spPr bwMode="auto">
          <a:xfrm>
            <a:off x="227013" y="1209675"/>
            <a:ext cx="4346575" cy="10763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>
                <a:latin typeface="NikoshBAN" pitchFamily="2" charset="0"/>
                <a:cs typeface="NikoshBAN" pitchFamily="2" charset="0"/>
              </a:rPr>
              <a:t>জন্ম -</a:t>
            </a:r>
            <a:r>
              <a:rPr lang="bn-BD" sz="2800" b="1">
                <a:latin typeface="NikoshBAN" pitchFamily="2" charset="0"/>
                <a:cs typeface="NikoshBAN" pitchFamily="2" charset="0"/>
              </a:rPr>
              <a:t>১৯২৫</a:t>
            </a:r>
            <a:r>
              <a:rPr lang="en-US" sz="2800" b="1">
                <a:latin typeface="NikoshBAN" pitchFamily="2" charset="0"/>
                <a:cs typeface="NikoshBAN" pitchFamily="2" charset="0"/>
              </a:rPr>
              <a:t> খ্রিঃ </a:t>
            </a:r>
            <a:endParaRPr lang="bn-BD" sz="2800" b="1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ফরিদপুর জেলার,পাংশা উপজেলায়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1"/>
          <p:cNvSpPr>
            <a:spLocks noChangeArrowheads="1"/>
          </p:cNvSpPr>
          <p:nvPr/>
        </p:nvSpPr>
        <p:spPr bwMode="auto">
          <a:xfrm>
            <a:off x="227013" y="2465388"/>
            <a:ext cx="4165600" cy="134461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2400" b="1">
                <a:latin typeface="NikoshBAN" pitchFamily="2" charset="0"/>
                <a:cs typeface="NikoshBAN" pitchFamily="2" charset="0"/>
              </a:rPr>
              <a:t>১৯৬৮সালে বাংলা একাডেমি সাহিত্য পুরস্কার ১৯৯৪ সালে বাংলাদেশ শিশু একাডেমি পুরস্কার</a:t>
            </a:r>
            <a:r>
              <a:rPr lang="bn-BD" sz="2400">
                <a:latin typeface="NikoshBAN" pitchFamily="2" charset="0"/>
                <a:cs typeface="NikoshBAN" pitchFamily="2" charset="0"/>
              </a:rPr>
              <a:t> </a:t>
            </a:r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1"/>
          <p:cNvSpPr>
            <a:spLocks noChangeArrowheads="1"/>
          </p:cNvSpPr>
          <p:nvPr/>
        </p:nvSpPr>
        <p:spPr bwMode="auto">
          <a:xfrm>
            <a:off x="303213" y="3989388"/>
            <a:ext cx="4165600" cy="134461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bn-BD" sz="2400" b="1">
                <a:latin typeface="NikoshBAN" pitchFamily="2" charset="0"/>
                <a:cs typeface="NikoshBAN" pitchFamily="2" charset="0"/>
              </a:rPr>
              <a:t>১৯৯৮ সালে রাষ্ট্রীয় একুশে পদক,জসীম উদ্দিন সবরণপদক,পল হ্যারিস ফেলো সম্মানে ভূষিত হন।</a:t>
            </a:r>
            <a:endParaRPr lang="en-US" sz="24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1"/>
          <p:cNvSpPr>
            <a:spLocks noChangeArrowheads="1"/>
          </p:cNvSpPr>
          <p:nvPr/>
        </p:nvSpPr>
        <p:spPr bwMode="auto">
          <a:xfrm>
            <a:off x="381000" y="5486400"/>
            <a:ext cx="4125913" cy="939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2400" b="1">
                <a:latin typeface="NikoshBAN" pitchFamily="2" charset="0"/>
                <a:cs typeface="NikoshBAN" pitchFamily="2" charset="0"/>
              </a:rPr>
              <a:t>মৃত্যু-১৯৯৯</a:t>
            </a:r>
            <a:r>
              <a:rPr lang="en-US" sz="2400" b="1">
                <a:latin typeface="NikoshBAN" pitchFamily="2" charset="0"/>
                <a:cs typeface="NikoshBAN" pitchFamily="2" charset="0"/>
              </a:rPr>
              <a:t> খ্রিঃ</a:t>
            </a:r>
            <a:r>
              <a:rPr lang="bn-BD" sz="2400" b="1">
                <a:latin typeface="NikoshBAN" pitchFamily="2" charset="0"/>
                <a:cs typeface="NikoshBAN" pitchFamily="2" charset="0"/>
              </a:rPr>
              <a:t>, ২০০০ সালে স্বাধীনতা পুরস্কার (মরণোত্তর)</a:t>
            </a:r>
            <a:endParaRPr lang="en-US" sz="24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1" descr="Wallpaper04935"/>
          <p:cNvSpPr>
            <a:spLocks noChangeArrowheads="1"/>
          </p:cNvSpPr>
          <p:nvPr/>
        </p:nvSpPr>
        <p:spPr bwMode="auto">
          <a:xfrm>
            <a:off x="2593975" y="273050"/>
            <a:ext cx="3421063" cy="728663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3600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কবি </a:t>
            </a:r>
            <a:r>
              <a:rPr lang="bn-IN" sz="3600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পরিচিতি</a:t>
            </a:r>
            <a:endParaRPr lang="en-US" sz="3600" b="1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KhanRokonuzzaman(Dadabhai)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219200"/>
            <a:ext cx="3048000" cy="2819400"/>
          </a:xfrm>
          <a:prstGeom prst="parallelogram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7" grpId="0" animBg="1"/>
      <p:bldP spid="8" grpId="0" animBg="1"/>
      <p:bldP spid="9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1905000" y="3429000"/>
            <a:ext cx="5410200" cy="820738"/>
          </a:xfrm>
          <a:prstGeom prst="roundRect">
            <a:avLst>
              <a:gd name="adj" fmla="val 28491"/>
            </a:avLst>
          </a:prstGeom>
          <a:solidFill>
            <a:srgbClr val="33CCCC"/>
          </a:solidFill>
          <a:ln w="25400" algn="ctr">
            <a:solidFill>
              <a:srgbClr val="E9F4F5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4000" b="1">
                <a:latin typeface="NikoshBAN" pitchFamily="2" charset="0"/>
                <a:cs typeface="NikoshBAN" pitchFamily="2" charset="0"/>
              </a:rPr>
              <a:t>এসো আমরা একটি ভিডিও দেখি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 descr="Bouquet"/>
          <p:cNvSpPr>
            <a:spLocks/>
          </p:cNvSpPr>
          <p:nvPr/>
        </p:nvSpPr>
        <p:spPr bwMode="auto">
          <a:xfrm>
            <a:off x="1981200" y="533400"/>
            <a:ext cx="4953000" cy="914400"/>
          </a:xfrm>
          <a:prstGeom prst="ribbon">
            <a:avLst>
              <a:gd name="adj1" fmla="val 16667"/>
              <a:gd name="adj2" fmla="val 50000"/>
            </a:avLst>
          </a:prstGeom>
          <a:solidFill>
            <a:schemeClr val="hlink"/>
          </a:solidFill>
          <a:ln w="38100" algn="ctr">
            <a:solidFill>
              <a:schemeClr val="tx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ভিডিও 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as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886200"/>
            <a:ext cx="42672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1" name="Picture 7" descr="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50" y="1295400"/>
            <a:ext cx="386715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2" name="Picture 8" descr="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962400"/>
            <a:ext cx="41148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3" name="Picture 9" descr="as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43400" y="1295400"/>
            <a:ext cx="44196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1" descr="Pink tissue paper"/>
          <p:cNvSpPr>
            <a:spLocks noChangeArrowheads="1"/>
          </p:cNvSpPr>
          <p:nvPr/>
        </p:nvSpPr>
        <p:spPr bwMode="auto">
          <a:xfrm>
            <a:off x="2667000" y="381000"/>
            <a:ext cx="3962400" cy="806450"/>
          </a:xfrm>
          <a:prstGeom prst="roundRect">
            <a:avLst>
              <a:gd name="adj" fmla="val 16667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 w="38100" algn="ctr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“ </a:t>
            </a:r>
            <a:r>
              <a:rPr lang="bn-BD" sz="4000" b="1"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মুজিব ( কবিতা ) </a:t>
            </a:r>
            <a:r>
              <a:rPr lang="bn-BD" sz="4000" b="1">
                <a:latin typeface="NikoshBAN" pitchFamily="2" charset="0"/>
                <a:cs typeface="NikoshBAN" pitchFamily="2" charset="0"/>
              </a:rPr>
              <a:t>’’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4" name="Picture 6" descr="as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962400"/>
            <a:ext cx="41910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5" name="Picture 7" descr="as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1295400"/>
            <a:ext cx="41910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6" name="Picture 8" descr="as2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1295400"/>
            <a:ext cx="38862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7" name="Picture 9" descr="as3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3962400"/>
            <a:ext cx="38862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1" descr="Pink tissue paper"/>
          <p:cNvSpPr>
            <a:spLocks noChangeArrowheads="1"/>
          </p:cNvSpPr>
          <p:nvPr/>
        </p:nvSpPr>
        <p:spPr bwMode="auto">
          <a:xfrm>
            <a:off x="2590800" y="381000"/>
            <a:ext cx="3962400" cy="806450"/>
          </a:xfrm>
          <a:prstGeom prst="roundRect">
            <a:avLst>
              <a:gd name="adj" fmla="val 16667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 w="38100" algn="ctr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“ </a:t>
            </a:r>
            <a:r>
              <a:rPr lang="bn-BD" sz="4000" b="1"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মুজিব ( কবিতা ) </a:t>
            </a:r>
            <a:r>
              <a:rPr lang="bn-BD" sz="4000" b="1">
                <a:latin typeface="NikoshBAN" pitchFamily="2" charset="0"/>
                <a:cs typeface="NikoshBAN" pitchFamily="2" charset="0"/>
              </a:rPr>
              <a:t>’’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as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810000"/>
            <a:ext cx="43434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9" name="Picture 7" descr="images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1143000"/>
            <a:ext cx="43434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60" name="Picture 8" descr="Picture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1295400"/>
            <a:ext cx="39624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61" name="Picture 9" descr="as4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3886200"/>
            <a:ext cx="38862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1" descr="Pink tissue paper"/>
          <p:cNvSpPr>
            <a:spLocks noChangeArrowheads="1"/>
          </p:cNvSpPr>
          <p:nvPr/>
        </p:nvSpPr>
        <p:spPr bwMode="auto">
          <a:xfrm>
            <a:off x="2590800" y="381000"/>
            <a:ext cx="3962400" cy="806450"/>
          </a:xfrm>
          <a:prstGeom prst="roundRect">
            <a:avLst>
              <a:gd name="adj" fmla="val 16667"/>
            </a:avLst>
          </a:prstGeom>
          <a:blipFill dpi="0" rotWithShape="1">
            <a:blip r:embed="rId7"/>
            <a:srcRect/>
            <a:tile tx="0" ty="0" sx="100000" sy="100000" flip="none" algn="tl"/>
          </a:blipFill>
          <a:ln w="38100" algn="ctr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“ </a:t>
            </a:r>
            <a:r>
              <a:rPr lang="bn-BD" sz="4000" b="1"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মুজিব ( কবিতা ) </a:t>
            </a:r>
            <a:r>
              <a:rPr lang="bn-BD" sz="4000" b="1">
                <a:latin typeface="NikoshBAN" pitchFamily="2" charset="0"/>
                <a:cs typeface="NikoshBAN" pitchFamily="2" charset="0"/>
              </a:rPr>
              <a:t>’’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 descr="Pink tissue paper"/>
          <p:cNvSpPr>
            <a:spLocks noChangeArrowheads="1"/>
          </p:cNvSpPr>
          <p:nvPr/>
        </p:nvSpPr>
        <p:spPr bwMode="auto">
          <a:xfrm>
            <a:off x="2286000" y="381000"/>
            <a:ext cx="3962400" cy="806450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 algn="ctr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শিক্ষার্থীর আবৃতি</a:t>
            </a:r>
            <a:r>
              <a:rPr lang="bn-BD" sz="3600" b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8" descr="Untitled-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4584" y="1455076"/>
            <a:ext cx="5245530" cy="45380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048000" y="609600"/>
            <a:ext cx="5410200" cy="5791200"/>
          </a:xfrm>
          <a:prstGeom prst="rect">
            <a:avLst/>
          </a:prstGeom>
          <a:solidFill>
            <a:srgbClr val="FFFF99"/>
          </a:solidFill>
          <a:ln w="381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bn-BD" sz="6000" b="1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      মুজিব</a:t>
            </a:r>
          </a:p>
          <a:p>
            <a:r>
              <a:rPr lang="bn-BD" sz="4000" b="1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bn-BD" sz="3200" b="1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- রোকনুজ্জামান খান</a:t>
            </a:r>
            <a:r>
              <a:rPr lang="bn-BD" sz="400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2400" b="1">
                <a:latin typeface="NikoshBAN" pitchFamily="2" charset="0"/>
                <a:cs typeface="NikoshBAN" pitchFamily="2" charset="0"/>
              </a:rPr>
              <a:t>শিশুর মধুর হাসিতে যখন ভরে বাঙালির ঘর। </a:t>
            </a:r>
          </a:p>
          <a:p>
            <a:r>
              <a:rPr lang="bn-BD" sz="2400" b="1">
                <a:latin typeface="NikoshBAN" pitchFamily="2" charset="0"/>
                <a:cs typeface="NikoshBAN" pitchFamily="2" charset="0"/>
              </a:rPr>
              <a:t>মনে হয় যেন শিশু হয়ে হাসে চির শিশু মুজিবর</a:t>
            </a:r>
            <a:endParaRPr lang="en-US" sz="2400" b="1">
              <a:latin typeface="NikoshBAN" pitchFamily="2" charset="0"/>
              <a:cs typeface="NikoshBAN" pitchFamily="2" charset="0"/>
            </a:endParaRPr>
          </a:p>
          <a:p>
            <a:r>
              <a:rPr lang="bn-BD" sz="2400" b="1">
                <a:latin typeface="NikoshBAN" pitchFamily="2" charset="0"/>
                <a:cs typeface="NikoshBAN" pitchFamily="2" charset="0"/>
              </a:rPr>
              <a:t>সবুজ শ্যামল বনভূমি মাঠ নদীতীর বালুচর।</a:t>
            </a:r>
          </a:p>
          <a:p>
            <a:r>
              <a:rPr lang="bn-BD" sz="2400" b="1">
                <a:latin typeface="NikoshBAN" pitchFamily="2" charset="0"/>
                <a:cs typeface="NikoshBAN" pitchFamily="2" charset="0"/>
              </a:rPr>
              <a:t>সবখানে আছে বঙ্গবন্ধু শেখ মুজিবের ঘর।</a:t>
            </a:r>
            <a:endParaRPr lang="en-US" sz="2400" b="1">
              <a:latin typeface="NikoshBAN" pitchFamily="2" charset="0"/>
              <a:cs typeface="NikoshBAN" pitchFamily="2" charset="0"/>
            </a:endParaRPr>
          </a:p>
          <a:p>
            <a:r>
              <a:rPr lang="bn-BD" sz="2400" b="1">
                <a:latin typeface="NikoshBAN" pitchFamily="2" charset="0"/>
                <a:cs typeface="NikoshBAN" pitchFamily="2" charset="0"/>
              </a:rPr>
              <a:t>সোনার দেশের মাঠে মাঠে ফলে সোনাধান রাশি রাশি ,</a:t>
            </a:r>
          </a:p>
          <a:p>
            <a:r>
              <a:rPr lang="bn-BD" sz="2400" b="1">
                <a:latin typeface="NikoshBAN" pitchFamily="2" charset="0"/>
                <a:cs typeface="NikoshBAN" pitchFamily="2" charset="0"/>
              </a:rPr>
              <a:t>ফসলের হাসি দেখে মনে হয় শেখ মুজিবের হাসি। আমরা বাঙ্গালি যতদিন বেঁচে রইব এ বাংলায় </a:t>
            </a:r>
            <a:endParaRPr lang="en-US" sz="2400" b="1">
              <a:latin typeface="NikoshBAN" pitchFamily="2" charset="0"/>
              <a:cs typeface="NikoshBAN" pitchFamily="2" charset="0"/>
            </a:endParaRPr>
          </a:p>
          <a:p>
            <a:r>
              <a:rPr lang="bn-BD" sz="2400" b="1">
                <a:latin typeface="NikoshBAN" pitchFamily="2" charset="0"/>
                <a:cs typeface="NikoshBAN" pitchFamily="2" charset="0"/>
              </a:rPr>
              <a:t>স্বাধীন বাংলা ডাকবে ;মুজিব আয় ঘরে ফিরে আয় !</a:t>
            </a:r>
          </a:p>
          <a:p>
            <a:pPr algn="ctr"/>
            <a:endParaRPr lang="en-US" sz="2400" b="1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Bangabandhu 3 Sheikh Mujibur Rahma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7350" y="3432175"/>
            <a:ext cx="2514600" cy="215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bangabandu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4175" y="1073150"/>
            <a:ext cx="25146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picture-lovely-baby-kid-smiling-laughing--download-freel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14313"/>
            <a:ext cx="3962400" cy="2376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6628" name="Group 10"/>
          <p:cNvGrpSpPr>
            <a:grpSpLocks/>
          </p:cNvGrpSpPr>
          <p:nvPr/>
        </p:nvGrpSpPr>
        <p:grpSpPr bwMode="auto">
          <a:xfrm>
            <a:off x="3429000" y="3352800"/>
            <a:ext cx="5181600" cy="2695575"/>
            <a:chOff x="1584" y="2016"/>
            <a:chExt cx="3264" cy="1794"/>
          </a:xfrm>
        </p:grpSpPr>
        <p:pic>
          <p:nvPicPr>
            <p:cNvPr id="26631" name="Picture 9" descr="bangobando&amp;ma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24" y="2064"/>
              <a:ext cx="1824" cy="168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6632" name="Picture 10" descr="Bangabandhu 3 Sheikh Mujibur Rahman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84" y="2016"/>
              <a:ext cx="1452" cy="179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5" name="TextBox 1"/>
          <p:cNvSpPr>
            <a:spLocks noChangeArrowheads="1"/>
          </p:cNvSpPr>
          <p:nvPr/>
        </p:nvSpPr>
        <p:spPr bwMode="auto">
          <a:xfrm>
            <a:off x="303213" y="2665413"/>
            <a:ext cx="5768975" cy="5937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শিশুর মধুর হাসিতে যখন ভরে বাঙালির ঘর।</a:t>
            </a:r>
            <a:r>
              <a:rPr lang="bn-BD" sz="2800">
                <a:latin typeface="NikoshBAN" pitchFamily="2" charset="0"/>
                <a:cs typeface="NikoshBAN" pitchFamily="2" charset="0"/>
              </a:rPr>
              <a:t>  </a:t>
            </a:r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>
            <a:spLocks noChangeArrowheads="1"/>
          </p:cNvSpPr>
          <p:nvPr/>
        </p:nvSpPr>
        <p:spPr bwMode="auto">
          <a:xfrm>
            <a:off x="2208213" y="6053138"/>
            <a:ext cx="6075362" cy="6032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মনে হয় যেন শিশু হয়ে হাসে চির শিশু মুজিবর</a:t>
            </a:r>
            <a:endParaRPr lang="en-US" sz="40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1" name="Group 9"/>
          <p:cNvGrpSpPr>
            <a:grpSpLocks/>
          </p:cNvGrpSpPr>
          <p:nvPr/>
        </p:nvGrpSpPr>
        <p:grpSpPr bwMode="auto">
          <a:xfrm>
            <a:off x="1066800" y="647700"/>
            <a:ext cx="5029200" cy="2171700"/>
            <a:chOff x="1200" y="600"/>
            <a:chExt cx="3168" cy="1368"/>
          </a:xfrm>
        </p:grpSpPr>
        <p:pic>
          <p:nvPicPr>
            <p:cNvPr id="27657" name="Picture 6" descr="bonvumi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00" y="600"/>
              <a:ext cx="1584" cy="136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7658" name="Picture 8" descr="muzib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84" y="624"/>
              <a:ext cx="1584" cy="132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7652" name="Group 10"/>
          <p:cNvGrpSpPr>
            <a:grpSpLocks/>
          </p:cNvGrpSpPr>
          <p:nvPr/>
        </p:nvGrpSpPr>
        <p:grpSpPr bwMode="auto">
          <a:xfrm>
            <a:off x="3886200" y="3657600"/>
            <a:ext cx="4953000" cy="2416175"/>
            <a:chOff x="1248" y="2640"/>
            <a:chExt cx="3120" cy="1186"/>
          </a:xfrm>
        </p:grpSpPr>
        <p:pic>
          <p:nvPicPr>
            <p:cNvPr id="27655" name="Picture 9" descr="bangabandu mazar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48" y="2652"/>
              <a:ext cx="1536" cy="117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7656" name="Picture 2" descr="C:\Users\MD.KUDDUS\Desktop\bpic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784" y="2640"/>
              <a:ext cx="1584" cy="11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5" name="TextBox 1"/>
          <p:cNvSpPr>
            <a:spLocks noChangeArrowheads="1"/>
          </p:cNvSpPr>
          <p:nvPr/>
        </p:nvSpPr>
        <p:spPr bwMode="auto">
          <a:xfrm>
            <a:off x="760413" y="2894013"/>
            <a:ext cx="5770562" cy="6032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সবুজ শ্যামল বনভূমি মাঠ নদীতীর বালুচর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>
            <a:spLocks noChangeArrowheads="1"/>
          </p:cNvSpPr>
          <p:nvPr/>
        </p:nvSpPr>
        <p:spPr bwMode="auto">
          <a:xfrm>
            <a:off x="3046413" y="6170613"/>
            <a:ext cx="5770562" cy="6032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2800">
                <a:latin typeface="NikoshBAN" pitchFamily="2" charset="0"/>
                <a:cs typeface="NikoshBAN" pitchFamily="2" charset="0"/>
              </a:rPr>
              <a:t>সবখানে আছে বঙ্গবন্ধু শেখ মুজিবের ঘর।</a:t>
            </a:r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9"/>
          <p:cNvGrpSpPr>
            <a:grpSpLocks/>
          </p:cNvGrpSpPr>
          <p:nvPr/>
        </p:nvGrpSpPr>
        <p:grpSpPr bwMode="auto">
          <a:xfrm>
            <a:off x="1066800" y="457200"/>
            <a:ext cx="5638800" cy="2286000"/>
            <a:chOff x="1248" y="192"/>
            <a:chExt cx="3552" cy="1392"/>
          </a:xfrm>
        </p:grpSpPr>
        <p:pic>
          <p:nvPicPr>
            <p:cNvPr id="28680" name="Picture 8" descr="golden rice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48" y="192"/>
              <a:ext cx="1728" cy="13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8681" name="Picture 9" descr="jonbomi3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6" y="192"/>
              <a:ext cx="1824" cy="13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8675" name="Group 10"/>
          <p:cNvGrpSpPr>
            <a:grpSpLocks/>
          </p:cNvGrpSpPr>
          <p:nvPr/>
        </p:nvGrpSpPr>
        <p:grpSpPr bwMode="auto">
          <a:xfrm>
            <a:off x="2895600" y="3581400"/>
            <a:ext cx="5334000" cy="2514600"/>
            <a:chOff x="1200" y="2448"/>
            <a:chExt cx="3360" cy="1355"/>
          </a:xfrm>
        </p:grpSpPr>
        <p:pic>
          <p:nvPicPr>
            <p:cNvPr id="28678" name="Picture 10" descr="phosol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00" y="2457"/>
              <a:ext cx="1680" cy="133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8679" name="Picture 11" descr="Bangabandhu 3 Sheikh Mujibur Rahman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80" y="2448"/>
              <a:ext cx="1680" cy="135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5" name="TextBox 1"/>
          <p:cNvSpPr>
            <a:spLocks noChangeArrowheads="1"/>
          </p:cNvSpPr>
          <p:nvPr/>
        </p:nvSpPr>
        <p:spPr bwMode="auto">
          <a:xfrm>
            <a:off x="531813" y="2817813"/>
            <a:ext cx="6075362" cy="6032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সোনার দেশের মাঠে মাঠে ফলে সোনাধান রাশি রাশি ,</a:t>
            </a:r>
            <a:r>
              <a:rPr lang="bn-BD" sz="2800">
                <a:latin typeface="NikoshBAN" pitchFamily="2" charset="0"/>
                <a:cs typeface="NikoshBAN" pitchFamily="2" charset="0"/>
              </a:rPr>
              <a:t> </a:t>
            </a:r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>
            <a:spLocks noChangeArrowheads="1"/>
          </p:cNvSpPr>
          <p:nvPr/>
        </p:nvSpPr>
        <p:spPr bwMode="auto">
          <a:xfrm>
            <a:off x="2589213" y="6170613"/>
            <a:ext cx="6075362" cy="6032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ফসলের হাসি দেখে মনে হয় শেখ মুজিবের হাসি। </a:t>
            </a:r>
            <a:endParaRPr lang="en-US" sz="40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9" name="Group 13"/>
          <p:cNvGrpSpPr>
            <a:grpSpLocks/>
          </p:cNvGrpSpPr>
          <p:nvPr/>
        </p:nvGrpSpPr>
        <p:grpSpPr bwMode="auto">
          <a:xfrm>
            <a:off x="2819400" y="3429000"/>
            <a:ext cx="6248400" cy="2438400"/>
            <a:chOff x="528" y="2256"/>
            <a:chExt cx="4992" cy="1500"/>
          </a:xfrm>
        </p:grpSpPr>
        <p:pic>
          <p:nvPicPr>
            <p:cNvPr id="29706" name="Picture 8" descr="bangobondu2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72" y="2256"/>
              <a:ext cx="2448" cy="148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707" name="Picture 10" descr="images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8" y="2256"/>
              <a:ext cx="2544" cy="15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9700" name="Group 10"/>
          <p:cNvGrpSpPr>
            <a:grpSpLocks/>
          </p:cNvGrpSpPr>
          <p:nvPr/>
        </p:nvGrpSpPr>
        <p:grpSpPr bwMode="auto">
          <a:xfrm>
            <a:off x="1066800" y="228600"/>
            <a:ext cx="6324600" cy="2590800"/>
            <a:chOff x="432" y="240"/>
            <a:chExt cx="4752" cy="1517"/>
          </a:xfrm>
        </p:grpSpPr>
        <p:pic>
          <p:nvPicPr>
            <p:cNvPr id="29704" name="Picture 4" descr="bangab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32" y="240"/>
              <a:ext cx="2386" cy="151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705" name="Picture 5" descr="images.pn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32" y="240"/>
              <a:ext cx="2352" cy="14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5" name="TextBox 1"/>
          <p:cNvSpPr>
            <a:spLocks noChangeArrowheads="1"/>
          </p:cNvSpPr>
          <p:nvPr/>
        </p:nvSpPr>
        <p:spPr bwMode="auto">
          <a:xfrm>
            <a:off x="455613" y="2819400"/>
            <a:ext cx="6075362" cy="6032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আমরা বাঙ্গালি যতদিন বেঁচে রইব এ বাংলায়</a:t>
            </a:r>
            <a:r>
              <a:rPr lang="bn-BD" sz="2800">
                <a:latin typeface="NikoshBAN" pitchFamily="2" charset="0"/>
                <a:cs typeface="NikoshBAN" pitchFamily="2" charset="0"/>
              </a:rPr>
              <a:t> </a:t>
            </a:r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1"/>
          <p:cNvSpPr>
            <a:spLocks noChangeArrowheads="1"/>
          </p:cNvSpPr>
          <p:nvPr/>
        </p:nvSpPr>
        <p:spPr bwMode="auto">
          <a:xfrm>
            <a:off x="2132013" y="5943600"/>
            <a:ext cx="6075362" cy="6032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স্বাধীন বাংলা ডাকবে ;মুজিব আয় ঘরে ফিরে আয় !</a:t>
            </a:r>
            <a:endParaRPr lang="en-US" sz="4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324600" y="990600"/>
            <a:ext cx="533400" cy="609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 descr="Wallpaper04935"/>
          <p:cNvSpPr>
            <a:spLocks noChangeArrowheads="1"/>
          </p:cNvSpPr>
          <p:nvPr/>
        </p:nvSpPr>
        <p:spPr bwMode="auto">
          <a:xfrm>
            <a:off x="457200" y="4267200"/>
            <a:ext cx="8305800" cy="990600"/>
          </a:xfrm>
          <a:prstGeom prst="roundRect">
            <a:avLst>
              <a:gd name="adj" fmla="val 2849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bn-BD" sz="3600" b="1">
                <a:latin typeface="NikoshBAN" pitchFamily="2" charset="0"/>
                <a:cs typeface="NikoshBAN" pitchFamily="2" charset="0"/>
              </a:rPr>
              <a:t>মুজিব কবিতার পাঠের উদ্দেশ্য কী</a:t>
            </a:r>
            <a:r>
              <a:rPr lang="bn-BD" sz="360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>
                <a:latin typeface="NikoshBAN" pitchFamily="2" charset="0"/>
                <a:cs typeface="NikoshBAN" pitchFamily="2" charset="0"/>
              </a:rPr>
              <a:t>বর্ননা কর ।</a:t>
            </a:r>
          </a:p>
        </p:txBody>
      </p:sp>
      <p:pic>
        <p:nvPicPr>
          <p:cNvPr id="30724" name="Picture 7" descr="Untitled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1447800"/>
            <a:ext cx="3581400" cy="251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 descr="Water droplets"/>
          <p:cNvSpPr>
            <a:spLocks noChangeArrowheads="1"/>
          </p:cNvSpPr>
          <p:nvPr/>
        </p:nvSpPr>
        <p:spPr bwMode="auto">
          <a:xfrm>
            <a:off x="2743200" y="381000"/>
            <a:ext cx="3043238" cy="806450"/>
          </a:xfrm>
          <a:prstGeom prst="roundRect">
            <a:avLst>
              <a:gd name="adj" fmla="val 16667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 w="38100" algn="ctr">
            <a:solidFill>
              <a:srgbClr val="0000FF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 descr="003"/>
          <p:cNvSpPr>
            <a:spLocks noChangeArrowheads="1"/>
          </p:cNvSpPr>
          <p:nvPr/>
        </p:nvSpPr>
        <p:spPr bwMode="auto">
          <a:xfrm>
            <a:off x="609600" y="4114800"/>
            <a:ext cx="7924800" cy="1905000"/>
          </a:xfrm>
          <a:prstGeom prst="roundRect">
            <a:avLst>
              <a:gd name="adj" fmla="val 28491"/>
            </a:avLst>
          </a:prstGeom>
          <a:gradFill rotWithShape="0">
            <a:gsLst>
              <a:gs pos="0">
                <a:srgbClr val="5E9EFF"/>
              </a:gs>
              <a:gs pos="20000">
                <a:srgbClr val="85C2FF"/>
              </a:gs>
              <a:gs pos="35001">
                <a:srgbClr val="C4D6EB"/>
              </a:gs>
              <a:gs pos="50000">
                <a:srgbClr val="FFEBFA"/>
              </a:gs>
              <a:gs pos="64999">
                <a:srgbClr val="C4D6EB"/>
              </a:gs>
              <a:gs pos="80000">
                <a:srgbClr val="85C2FF"/>
              </a:gs>
              <a:gs pos="100000">
                <a:srgbClr val="5E9EFF"/>
              </a:gs>
            </a:gsLst>
            <a:lin ang="5400000" scaled="1"/>
          </a:gra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>
              <a:buFontTx/>
              <a:buAutoNum type="arabicPeriod"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স্বাধীন বাংলা চিরকাল কাকে ডাকবে?</a:t>
            </a:r>
          </a:p>
          <a:p>
            <a:pPr marL="342900" indent="-342900">
              <a:buFontTx/>
              <a:buAutoNum type="arabicPeriod"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কার মধুর হাসিতে বাঙ্গালির ঘর ভরে ওঠে?</a:t>
            </a:r>
          </a:p>
          <a:p>
            <a:pPr marL="342900" indent="-342900">
              <a:buFontTx/>
              <a:buAutoNum type="arabicPeriod"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চিরশিশু বলতে কি বোঝ ?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Untitled-1589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975" y="1454150"/>
            <a:ext cx="3268109" cy="26923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 descr="Bouquet"/>
          <p:cNvSpPr>
            <a:spLocks noChangeArrowheads="1"/>
          </p:cNvSpPr>
          <p:nvPr/>
        </p:nvSpPr>
        <p:spPr bwMode="auto">
          <a:xfrm>
            <a:off x="2743200" y="381000"/>
            <a:ext cx="3043238" cy="806450"/>
          </a:xfrm>
          <a:prstGeom prst="roundRect">
            <a:avLst>
              <a:gd name="adj" fmla="val 1666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38100" algn="ctr">
            <a:solidFill>
              <a:srgbClr val="FF00FF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 descr="darkness blues wide"/>
          <p:cNvSpPr>
            <a:spLocks noChangeArrowheads="1"/>
          </p:cNvSpPr>
          <p:nvPr/>
        </p:nvSpPr>
        <p:spPr bwMode="auto">
          <a:xfrm>
            <a:off x="381000" y="3962400"/>
            <a:ext cx="8305800" cy="1905000"/>
          </a:xfrm>
          <a:prstGeom prst="roundRect">
            <a:avLst>
              <a:gd name="adj" fmla="val 28491"/>
            </a:avLst>
          </a:prstGeom>
          <a:pattFill prst="pct40">
            <a:fgClr>
              <a:schemeClr val="hlink"/>
            </a:fgClr>
            <a:bgClr>
              <a:schemeClr val="folHlink"/>
            </a:bgClr>
          </a:patt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marL="342900" indent="-342900"/>
            <a:r>
              <a:rPr lang="bn-BD" sz="2800" b="1">
                <a:latin typeface="NikoshBAN" pitchFamily="2" charset="0"/>
                <a:cs typeface="NikoshBAN" pitchFamily="2" charset="0"/>
              </a:rPr>
              <a:t>১। কবি রোকনুজ্জামান খান কত সালে জন্ম গ্রহণ করেন? </a:t>
            </a:r>
          </a:p>
          <a:p>
            <a:pPr marL="342900" indent="-342900"/>
            <a:r>
              <a:rPr lang="bn-BD" sz="2800" b="1">
                <a:latin typeface="NikoshBAN" pitchFamily="2" charset="0"/>
                <a:cs typeface="NikoshBAN" pitchFamily="2" charset="0"/>
              </a:rPr>
              <a:t>২। বঙ্গবন্ধু শেখ মুজিবুর রহমান কত সালে শাহাদৎ 	বরণ করেন?</a:t>
            </a:r>
          </a:p>
          <a:p>
            <a:pPr marL="342900" indent="-342900"/>
            <a:r>
              <a:rPr lang="bn-BD" sz="2800" b="1">
                <a:latin typeface="NikoshBAN" pitchFamily="2" charset="0"/>
                <a:cs typeface="NikoshBAN" pitchFamily="2" charset="0"/>
              </a:rPr>
              <a:t>৩। মুজিব কবিতায় দেশ প্রেমের যে চিত্র ফুটে উঠেছে তাহা বর্ণনা কর।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2772" name="Picture 7" descr="Pictur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6452" y="1448496"/>
            <a:ext cx="4179009" cy="23827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 descr="Purple mesh"/>
          <p:cNvSpPr>
            <a:spLocks noChangeArrowheads="1"/>
          </p:cNvSpPr>
          <p:nvPr/>
        </p:nvSpPr>
        <p:spPr bwMode="auto">
          <a:xfrm>
            <a:off x="2735263" y="373063"/>
            <a:ext cx="3060700" cy="825500"/>
          </a:xfrm>
          <a:prstGeom prst="roundRect">
            <a:avLst>
              <a:gd name="adj" fmla="val 1666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5715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4000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4000" b="1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 descr="diving_1024x768"/>
          <p:cNvSpPr>
            <a:spLocks noChangeArrowheads="1"/>
          </p:cNvSpPr>
          <p:nvPr/>
        </p:nvSpPr>
        <p:spPr bwMode="auto">
          <a:xfrm>
            <a:off x="304800" y="4724400"/>
            <a:ext cx="8610600" cy="990600"/>
          </a:xfrm>
          <a:prstGeom prst="roundRect">
            <a:avLst>
              <a:gd name="adj" fmla="val 28491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3200" b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“ মুজিব আয় ঘরে ফিরে আয়’</a:t>
            </a:r>
            <a:r>
              <a:rPr lang="en-US" sz="3200" b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- </a:t>
            </a:r>
            <a:r>
              <a:rPr lang="bn-BD" sz="3200" b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এই বাক্যের তাৎপর্য ব্যাখ্যা কর।</a:t>
            </a:r>
            <a:endParaRPr lang="en-US" sz="3200" b="1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3796" name="Picture 7" descr="images ncc-0017   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1524000"/>
            <a:ext cx="4191000" cy="27876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>
            <a:spLocks noChangeArrowheads="1"/>
          </p:cNvSpPr>
          <p:nvPr/>
        </p:nvSpPr>
        <p:spPr bwMode="auto">
          <a:xfrm>
            <a:off x="2743200" y="381000"/>
            <a:ext cx="3044825" cy="806450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38100" algn="ctr">
            <a:solidFill>
              <a:srgbClr val="FF66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010650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Picture109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1828800"/>
            <a:ext cx="8001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</TotalTime>
  <Words>369</Words>
  <Application>Microsoft Office PowerPoint</Application>
  <PresentationFormat>On-screen Show (4:3)</PresentationFormat>
  <Paragraphs>64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ABCNCC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ABCNCC</dc:creator>
  <cp:lastModifiedBy>Renesa</cp:lastModifiedBy>
  <cp:revision>146</cp:revision>
  <dcterms:created xsi:type="dcterms:W3CDTF">2015-09-15T18:29:05Z</dcterms:created>
  <dcterms:modified xsi:type="dcterms:W3CDTF">2019-12-13T16:43:45Z</dcterms:modified>
</cp:coreProperties>
</file>