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  <p:sldMasterId id="2147483800" r:id="rId2"/>
  </p:sldMasterIdLst>
  <p:notesMasterIdLst>
    <p:notesMasterId r:id="rId20"/>
  </p:notesMasterIdLst>
  <p:sldIdLst>
    <p:sldId id="273" r:id="rId3"/>
    <p:sldId id="258" r:id="rId4"/>
    <p:sldId id="275" r:id="rId5"/>
    <p:sldId id="262" r:id="rId6"/>
    <p:sldId id="274" r:id="rId7"/>
    <p:sldId id="259" r:id="rId8"/>
    <p:sldId id="265" r:id="rId9"/>
    <p:sldId id="272" r:id="rId10"/>
    <p:sldId id="257" r:id="rId11"/>
    <p:sldId id="264" r:id="rId12"/>
    <p:sldId id="260" r:id="rId13"/>
    <p:sldId id="263" r:id="rId14"/>
    <p:sldId id="261" r:id="rId15"/>
    <p:sldId id="276" r:id="rId16"/>
    <p:sldId id="270" r:id="rId17"/>
    <p:sldId id="271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6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21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04520-6989-48DC-827B-E7F1F848157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23501-F840-42B4-A691-787C3A3CB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02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1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শিক্ষার্থীদের ছবি দেখিয়ে প্রশ্ন করে পড়ার শিরোনাম বের করবেন।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23501-F840-42B4-A691-787C3A3CB9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45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শিক্ষক,</a:t>
            </a:r>
            <a:r>
              <a:rPr lang="bn-IN" baseline="0" dirty="0" smtClean="0"/>
              <a:t> শিক্ষার্থীদের মাঝে একে একে প্রশ্ন করে উত্তর বের করবেন। তারপর উত্তর দেখিয়ে মেলাবেন।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23501-F840-42B4-A691-787C3A3CB9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13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শিক্ষক,</a:t>
            </a:r>
            <a:r>
              <a:rPr lang="bn-IN" baseline="0" dirty="0" smtClean="0"/>
              <a:t> শিক্ষার্থীদের মাঝে একে একে প্রশ্ন করে উত্তর বের করবেন। তারপর উত্তর দেখিয়ে মেলাবেন।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23501-F840-42B4-A691-787C3A3CB9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5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0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8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8398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64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019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4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0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28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723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335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4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70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76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8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9526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041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1636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634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25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5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0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1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0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4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6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D8C61-CA75-493A-9773-D6029FD4C61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35EF4A-5188-4E34-9E8E-052E65E1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8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A8966-899C-456A-9E6A-02EBCD9CF3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ED7EF-6B16-4CDA-9950-62DC051F4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89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1.wmf"/><Relationship Id="rId3" Type="http://schemas.openxmlformats.org/officeDocument/2006/relationships/audio" Target="../media/audio1.wav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saduzzamanrana78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672" y="2033517"/>
            <a:ext cx="5513695" cy="4824483"/>
          </a:xfrm>
          <a:prstGeom prst="rect">
            <a:avLst/>
          </a:prstGeom>
        </p:spPr>
      </p:pic>
      <p:sp>
        <p:nvSpPr>
          <p:cNvPr id="5" name="Flowchart: Data 4"/>
          <p:cNvSpPr/>
          <p:nvPr/>
        </p:nvSpPr>
        <p:spPr>
          <a:xfrm>
            <a:off x="1023582" y="259308"/>
            <a:ext cx="8802806" cy="1542197"/>
          </a:xfrm>
          <a:prstGeom prst="flowChartInputOutpu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</a:t>
            </a:r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911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16079" y="272367"/>
            <a:ext cx="7908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সুতরাং </a:t>
            </a:r>
            <a:r>
              <a:rPr lang="en-GB" sz="3600" dirty="0">
                <a:latin typeface="4Calibri Light (Headings)"/>
                <a:cs typeface="NikoshBAN" panose="02000000000000000000" pitchFamily="2" charset="0"/>
              </a:rPr>
              <a:t>L = 48, F</a:t>
            </a:r>
            <a:r>
              <a:rPr lang="en-GB" sz="3600" baseline="-25000" dirty="0">
                <a:latin typeface="4Calibri Light (Headings)"/>
                <a:cs typeface="NikoshBAN" panose="02000000000000000000" pitchFamily="2" charset="0"/>
              </a:rPr>
              <a:t>c</a:t>
            </a:r>
            <a:r>
              <a:rPr lang="en-GB" sz="3600" dirty="0">
                <a:latin typeface="4Calibri Light (Headings)"/>
                <a:cs typeface="NikoshBAN" panose="02000000000000000000" pitchFamily="2" charset="0"/>
              </a:rPr>
              <a:t> = 31, </a:t>
            </a:r>
            <a:r>
              <a:rPr lang="en-GB" sz="3600" dirty="0" err="1">
                <a:latin typeface="4Calibri Light (Headings)"/>
                <a:cs typeface="NikoshBAN" panose="02000000000000000000" pitchFamily="2" charset="0"/>
              </a:rPr>
              <a:t>f</a:t>
            </a:r>
            <a:r>
              <a:rPr lang="en-GB" sz="3600" baseline="-25000" dirty="0" err="1">
                <a:latin typeface="4Calibri Light (Headings)"/>
                <a:cs typeface="NikoshBAN" panose="02000000000000000000" pitchFamily="2" charset="0"/>
              </a:rPr>
              <a:t>m</a:t>
            </a:r>
            <a:r>
              <a:rPr lang="en-GB" sz="3600" baseline="-25000" dirty="0">
                <a:latin typeface="4Calibri Light (Headings)"/>
                <a:cs typeface="NikoshBAN" panose="02000000000000000000" pitchFamily="2" charset="0"/>
              </a:rPr>
              <a:t> </a:t>
            </a:r>
            <a:r>
              <a:rPr lang="en-GB" sz="3600" dirty="0">
                <a:latin typeface="4Calibri Light (Headings)"/>
                <a:cs typeface="NikoshBAN" panose="02000000000000000000" pitchFamily="2" charset="0"/>
              </a:rPr>
              <a:t>= 25</a:t>
            </a:r>
            <a:r>
              <a:rPr lang="bn-IN" sz="3600" dirty="0">
                <a:latin typeface="4Calibri Light (Headings)"/>
                <a:cs typeface="NikoshBAN" panose="02000000000000000000" pitchFamily="2" charset="0"/>
              </a:rPr>
              <a:t> এবং</a:t>
            </a:r>
            <a:r>
              <a:rPr lang="en-GB" sz="3600" dirty="0">
                <a:latin typeface="4Calibri Light (Headings)"/>
                <a:cs typeface="NikoshBAN" panose="02000000000000000000" pitchFamily="2" charset="0"/>
              </a:rPr>
              <a:t> h = 6</a:t>
            </a:r>
            <a:r>
              <a:rPr lang="bn-IN" sz="3600" dirty="0">
                <a:latin typeface="4Calibri Light (Headings)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464173"/>
              </p:ext>
            </p:extLst>
          </p:nvPr>
        </p:nvGraphicFramePr>
        <p:xfrm>
          <a:off x="3883759" y="1016339"/>
          <a:ext cx="3497163" cy="1152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" name="Equation" r:id="rId4" imgW="1269720" imgH="419040" progId="Equation.3">
                  <p:embed/>
                </p:oleObj>
              </mc:Choice>
              <mc:Fallback>
                <p:oleObj name="Equation" r:id="rId4" imgW="12697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83759" y="1016339"/>
                        <a:ext cx="3497163" cy="1152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327162"/>
              </p:ext>
            </p:extLst>
          </p:nvPr>
        </p:nvGraphicFramePr>
        <p:xfrm>
          <a:off x="3883759" y="2112785"/>
          <a:ext cx="3373611" cy="1025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" name="Equation" r:id="rId6" imgW="1295280" imgH="393480" progId="Equation.3">
                  <p:embed/>
                </p:oleObj>
              </mc:Choice>
              <mc:Fallback>
                <p:oleObj name="Equation" r:id="rId6" imgW="1295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83759" y="2112785"/>
                        <a:ext cx="3373611" cy="1025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355905"/>
              </p:ext>
            </p:extLst>
          </p:nvPr>
        </p:nvGraphicFramePr>
        <p:xfrm>
          <a:off x="3883759" y="2913249"/>
          <a:ext cx="2389663" cy="1122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" name="Equation" r:id="rId8" imgW="838080" imgH="393480" progId="Equation.3">
                  <p:embed/>
                </p:oleObj>
              </mc:Choice>
              <mc:Fallback>
                <p:oleObj name="Equation" r:id="rId8" imgW="838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83759" y="2913249"/>
                        <a:ext cx="2389663" cy="1122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464696"/>
              </p:ext>
            </p:extLst>
          </p:nvPr>
        </p:nvGraphicFramePr>
        <p:xfrm>
          <a:off x="3883758" y="4060381"/>
          <a:ext cx="2197871" cy="539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" name="Equation" r:id="rId10" imgW="723600" imgH="177480" progId="Equation.3">
                  <p:embed/>
                </p:oleObj>
              </mc:Choice>
              <mc:Fallback>
                <p:oleObj name="Equation" r:id="rId10" imgW="723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83758" y="4060381"/>
                        <a:ext cx="2197871" cy="539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923779"/>
              </p:ext>
            </p:extLst>
          </p:nvPr>
        </p:nvGraphicFramePr>
        <p:xfrm>
          <a:off x="3883758" y="4849588"/>
          <a:ext cx="1760325" cy="61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8" name="Equation" r:id="rId12" imgW="507960" imgH="177480" progId="Equation.3">
                  <p:embed/>
                </p:oleObj>
              </mc:Choice>
              <mc:Fallback>
                <p:oleObj name="Equation" r:id="rId12" imgW="5079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883758" y="4849588"/>
                        <a:ext cx="1760325" cy="616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27411" y="1255020"/>
            <a:ext cx="215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কাজেই মধ্যক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2606" y="5871531"/>
            <a:ext cx="3979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+mj-lt"/>
                <a:cs typeface="NikoshBAN" panose="02000000000000000000" pitchFamily="2" charset="0"/>
              </a:rPr>
              <a:t>নির্ণেয় মধ্যকঃ </a:t>
            </a:r>
            <a:r>
              <a:rPr lang="en-GB" sz="3600" dirty="0">
                <a:latin typeface="+mj-lt"/>
                <a:cs typeface="NikoshBAN" panose="02000000000000000000" pitchFamily="2" charset="0"/>
              </a:rPr>
              <a:t>48.96</a:t>
            </a:r>
            <a:endParaRPr lang="en-US" sz="3600" dirty="0">
              <a:latin typeface="+mj-lt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60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00" y="150125"/>
            <a:ext cx="39607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791999"/>
              </p:ext>
            </p:extLst>
          </p:nvPr>
        </p:nvGraphicFramePr>
        <p:xfrm>
          <a:off x="0" y="1531224"/>
          <a:ext cx="12037327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58"/>
                <a:gridCol w="1762211"/>
                <a:gridCol w="1848987"/>
                <a:gridCol w="1657378"/>
                <a:gridCol w="1738225"/>
                <a:gridCol w="1715768"/>
              </a:tblGrid>
              <a:tr h="631676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ব্যবধান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aseline="0" dirty="0" smtClean="0"/>
                        <a:t>50</a:t>
                      </a:r>
                      <a:r>
                        <a:rPr lang="bn-BD" sz="3600" baseline="0" dirty="0" smtClean="0"/>
                        <a:t>-</a:t>
                      </a:r>
                      <a:r>
                        <a:rPr lang="en-GB" sz="3600" baseline="0" dirty="0" smtClean="0"/>
                        <a:t>54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55</a:t>
                      </a:r>
                      <a:r>
                        <a:rPr lang="bn-BD" sz="3600" dirty="0" smtClean="0"/>
                        <a:t>-</a:t>
                      </a:r>
                      <a:r>
                        <a:rPr lang="en-GB" sz="3600" dirty="0" smtClean="0">
                          <a:latin typeface="+mj-lt"/>
                        </a:rPr>
                        <a:t>59</a:t>
                      </a:r>
                      <a:endParaRPr lang="en-US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60-64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65</a:t>
                      </a:r>
                      <a:r>
                        <a:rPr lang="bn-BD" sz="3600" dirty="0" smtClean="0"/>
                        <a:t>-</a:t>
                      </a:r>
                      <a:r>
                        <a:rPr lang="en-GB" sz="3600" dirty="0" smtClean="0"/>
                        <a:t>69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70</a:t>
                      </a:r>
                      <a:r>
                        <a:rPr lang="bn-BD" sz="3600" dirty="0" smtClean="0"/>
                        <a:t>-</a:t>
                      </a:r>
                      <a:r>
                        <a:rPr lang="en-GB" sz="3600" dirty="0" smtClean="0"/>
                        <a:t>74</a:t>
                      </a:r>
                      <a:endParaRPr lang="en-US" sz="3600" dirty="0"/>
                    </a:p>
                  </a:txBody>
                  <a:tcPr/>
                </a:tc>
              </a:tr>
              <a:tr h="405465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9</a:t>
                      </a:r>
                      <a:endParaRPr lang="en-US" sz="3600" dirty="0"/>
                    </a:p>
                  </a:txBody>
                  <a:tcPr/>
                </a:tc>
              </a:tr>
              <a:tr h="405465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ক্রমযোজিত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গণসংখ্যা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70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8770" y="4130138"/>
            <a:ext cx="5482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প্রদত্ত সারণি হতে মধ্যক নির্ণয়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8770" y="5240741"/>
            <a:ext cx="4926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সমাধান হতে মিলিয়ে নিই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6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7933" y="2828835"/>
            <a:ext cx="79907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, মধ্যক </a:t>
            </a:r>
            <a:r>
              <a:rPr lang="en-GB" sz="3600" dirty="0">
                <a:cs typeface="NikoshBAN" panose="02000000000000000000" pitchFamily="2" charset="0"/>
              </a:rPr>
              <a:t>35</a:t>
            </a:r>
            <a:r>
              <a:rPr lang="bn-IN" sz="3600" dirty="0">
                <a:cs typeface="NikoshBAN" panose="02000000000000000000" pitchFamily="2" charset="0"/>
              </a:rPr>
              <a:t> তম পদ যার অবস্থান</a:t>
            </a:r>
            <a:r>
              <a:rPr lang="en-GB" sz="3600" dirty="0">
                <a:cs typeface="NikoshBAN" panose="02000000000000000000" pitchFamily="2" charset="0"/>
              </a:rPr>
              <a:t> 60 - 64</a:t>
            </a:r>
            <a:r>
              <a:rPr lang="bn-IN" sz="3600" dirty="0">
                <a:cs typeface="NikoshBAN" panose="02000000000000000000" pitchFamily="2" charset="0"/>
              </a:rPr>
              <a:t>  শ্রেণিতে। অতএব মধ্যক শ্রেণি </a:t>
            </a:r>
            <a:r>
              <a:rPr lang="en-GB" sz="3600" dirty="0">
                <a:cs typeface="NikoshBAN" panose="02000000000000000000" pitchFamily="2" charset="0"/>
              </a:rPr>
              <a:t>60 – 64</a:t>
            </a:r>
            <a:r>
              <a:rPr lang="bn-IN" sz="3600" dirty="0">
                <a:cs typeface="NikoshBAN" panose="02000000000000000000" pitchFamily="2" charset="0"/>
              </a:rPr>
              <a:t> ।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4971" y="842329"/>
            <a:ext cx="1584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সমসধানঃ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023688"/>
              </p:ext>
            </p:extLst>
          </p:nvPr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604630"/>
              </p:ext>
            </p:extLst>
          </p:nvPr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587223"/>
              </p:ext>
            </p:extLst>
          </p:nvPr>
        </p:nvGraphicFramePr>
        <p:xfrm>
          <a:off x="4939732" y="1649021"/>
          <a:ext cx="3150548" cy="1069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Equation" r:id="rId6" imgW="787320" imgH="393480" progId="Equation.3">
                  <p:embed/>
                </p:oleObj>
              </mc:Choice>
              <mc:Fallback>
                <p:oleObj name="Equation" r:id="rId6" imgW="787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39732" y="1649021"/>
                        <a:ext cx="3150548" cy="10691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47933" y="4300145"/>
            <a:ext cx="5983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সুতরাং </a:t>
            </a:r>
            <a:r>
              <a:rPr lang="en-GB" sz="3600" dirty="0">
                <a:latin typeface="4Calibri Light (Headings)"/>
                <a:cs typeface="NikoshBAN" panose="02000000000000000000" pitchFamily="2" charset="0"/>
              </a:rPr>
              <a:t>L = 60, F</a:t>
            </a:r>
            <a:r>
              <a:rPr lang="en-GB" sz="3600" baseline="-25000" dirty="0">
                <a:latin typeface="4Calibri Light (Headings)"/>
                <a:cs typeface="NikoshBAN" panose="02000000000000000000" pitchFamily="2" charset="0"/>
              </a:rPr>
              <a:t>c</a:t>
            </a:r>
            <a:r>
              <a:rPr lang="en-GB" sz="3600" dirty="0">
                <a:latin typeface="4Calibri Light (Headings)"/>
                <a:cs typeface="NikoshBAN" panose="02000000000000000000" pitchFamily="2" charset="0"/>
              </a:rPr>
              <a:t> = 19, </a:t>
            </a:r>
            <a:r>
              <a:rPr lang="en-GB" sz="3600" dirty="0" err="1">
                <a:latin typeface="4Calibri Light (Headings)"/>
                <a:cs typeface="NikoshBAN" panose="02000000000000000000" pitchFamily="2" charset="0"/>
              </a:rPr>
              <a:t>f</a:t>
            </a:r>
            <a:r>
              <a:rPr lang="en-GB" sz="3600" baseline="-25000" dirty="0" err="1">
                <a:latin typeface="4Calibri Light (Headings)"/>
                <a:cs typeface="NikoshBAN" panose="02000000000000000000" pitchFamily="2" charset="0"/>
              </a:rPr>
              <a:t>m</a:t>
            </a:r>
            <a:r>
              <a:rPr lang="en-GB" sz="3600" baseline="-25000" dirty="0">
                <a:latin typeface="4Calibri Light (Headings)"/>
                <a:cs typeface="NikoshBAN" panose="02000000000000000000" pitchFamily="2" charset="0"/>
              </a:rPr>
              <a:t> </a:t>
            </a:r>
            <a:r>
              <a:rPr lang="en-GB" sz="3600" dirty="0">
                <a:latin typeface="4Calibri Light (Headings)"/>
                <a:cs typeface="NikoshBAN" panose="02000000000000000000" pitchFamily="2" charset="0"/>
              </a:rPr>
              <a:t>= 18</a:t>
            </a:r>
            <a:r>
              <a:rPr lang="bn-IN" sz="3600" dirty="0">
                <a:latin typeface="4Calibri Light (Headings)"/>
                <a:cs typeface="NikoshBAN" panose="02000000000000000000" pitchFamily="2" charset="0"/>
              </a:rPr>
              <a:t> এবং</a:t>
            </a:r>
            <a:r>
              <a:rPr lang="bn-BD" sz="3600" dirty="0">
                <a:latin typeface="4Calibri Light (Headings)"/>
                <a:cs typeface="NikoshBAN" panose="02000000000000000000" pitchFamily="2" charset="0"/>
              </a:rPr>
              <a:t> </a:t>
            </a:r>
            <a:r>
              <a:rPr lang="en-GB" sz="3600" dirty="0">
                <a:latin typeface="4Calibri Light (Headings)"/>
                <a:cs typeface="NikoshBAN" panose="02000000000000000000" pitchFamily="2" charset="0"/>
              </a:rPr>
              <a:t>h = 5</a:t>
            </a:r>
            <a:r>
              <a:rPr lang="bn-IN" sz="3600" dirty="0">
                <a:latin typeface="4Calibri Light (Headings)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947933" y="1881088"/>
            <a:ext cx="3236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en-GB" sz="3600" dirty="0">
                <a:solidFill>
                  <a:prstClr val="black"/>
                </a:solidFill>
                <a:cs typeface="NikoshBAN" panose="02000000000000000000" pitchFamily="2" charset="0"/>
              </a:rPr>
              <a:t>n=70 </a:t>
            </a:r>
            <a:r>
              <a:rPr lang="bn-IN" sz="3600" dirty="0">
                <a:solidFill>
                  <a:prstClr val="black"/>
                </a:solidFill>
                <a:cs typeface="NikoshBAN" panose="02000000000000000000" pitchFamily="2" charset="0"/>
              </a:rPr>
              <a:t>এবং</a:t>
            </a:r>
            <a:r>
              <a:rPr lang="en-GB" sz="3600" dirty="0">
                <a:solidFill>
                  <a:prstClr val="black"/>
                </a:solidFill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3476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729883"/>
              </p:ext>
            </p:extLst>
          </p:nvPr>
        </p:nvGraphicFramePr>
        <p:xfrm>
          <a:off x="3618798" y="704481"/>
          <a:ext cx="2707824" cy="893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" name="Equation" r:id="rId3" imgW="1269720" imgH="419040" progId="Equation.3">
                  <p:embed/>
                </p:oleObj>
              </mc:Choice>
              <mc:Fallback>
                <p:oleObj name="Equation" r:id="rId3" imgW="12697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18798" y="704481"/>
                        <a:ext cx="2707824" cy="893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50572" y="888274"/>
            <a:ext cx="1711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কাজেই মধ্যক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540238"/>
              </p:ext>
            </p:extLst>
          </p:nvPr>
        </p:nvGraphicFramePr>
        <p:xfrm>
          <a:off x="3561807" y="1774773"/>
          <a:ext cx="26320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2" name="Equation" r:id="rId5" imgW="1307880" imgH="393480" progId="Equation.3">
                  <p:embed/>
                </p:oleObj>
              </mc:Choice>
              <mc:Fallback>
                <p:oleObj name="Equation" r:id="rId5" imgW="1307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1807" y="1774773"/>
                        <a:ext cx="2632075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084599"/>
              </p:ext>
            </p:extLst>
          </p:nvPr>
        </p:nvGraphicFramePr>
        <p:xfrm>
          <a:off x="3561806" y="2746622"/>
          <a:ext cx="25336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3" name="Equation" r:id="rId7" imgW="1282680" imgH="393480" progId="Equation.3">
                  <p:embed/>
                </p:oleObj>
              </mc:Choice>
              <mc:Fallback>
                <p:oleObj name="Equation" r:id="rId7" imgW="1282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61806" y="2746622"/>
                        <a:ext cx="2533650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257454"/>
              </p:ext>
            </p:extLst>
          </p:nvPr>
        </p:nvGraphicFramePr>
        <p:xfrm>
          <a:off x="3561807" y="3524497"/>
          <a:ext cx="2024551" cy="89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" name="Equation" r:id="rId9" imgW="888840" imgH="393480" progId="Equation.3">
                  <p:embed/>
                </p:oleObj>
              </mc:Choice>
              <mc:Fallback>
                <p:oleObj name="Equation" r:id="rId9" imgW="888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61807" y="3524497"/>
                        <a:ext cx="2024551" cy="896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210404"/>
              </p:ext>
            </p:extLst>
          </p:nvPr>
        </p:nvGraphicFramePr>
        <p:xfrm>
          <a:off x="3561806" y="4672194"/>
          <a:ext cx="1737360" cy="42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" name="Equation" r:id="rId11" imgW="723600" imgH="177480" progId="Equation.3">
                  <p:embed/>
                </p:oleObj>
              </mc:Choice>
              <mc:Fallback>
                <p:oleObj name="Equation" r:id="rId11" imgW="723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61806" y="4672194"/>
                        <a:ext cx="1737360" cy="426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110639"/>
              </p:ext>
            </p:extLst>
          </p:nvPr>
        </p:nvGraphicFramePr>
        <p:xfrm>
          <a:off x="3561806" y="5198959"/>
          <a:ext cx="1410905" cy="493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" name="Equation" r:id="rId13" imgW="507960" imgH="177480" progId="Equation.3">
                  <p:embed/>
                </p:oleObj>
              </mc:Choice>
              <mc:Fallback>
                <p:oleObj name="Equation" r:id="rId13" imgW="5079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61806" y="5198959"/>
                        <a:ext cx="1410905" cy="493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50571" y="6094377"/>
            <a:ext cx="5277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নির্ণেয় মধ্যকঃ </a:t>
            </a:r>
            <a:r>
              <a:rPr lang="en-GB" sz="2800" dirty="0">
                <a:latin typeface="+mj-lt"/>
                <a:cs typeface="NikoshBAN" panose="02000000000000000000" pitchFamily="2" charset="0"/>
              </a:rPr>
              <a:t>74.44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14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370997" y="259309"/>
            <a:ext cx="3452883" cy="668740"/>
          </a:xfrm>
          <a:prstGeom prst="flowChartTermina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মূল্যায়ন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3278" y="1556505"/>
            <a:ext cx="8598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GB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 জোড় হলে মধ্যক নির্ণয়ের সূত্র নিচের কোনটি?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8641" y="2529730"/>
            <a:ext cx="68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637713"/>
              </p:ext>
            </p:extLst>
          </p:nvPr>
        </p:nvGraphicFramePr>
        <p:xfrm>
          <a:off x="2197291" y="2508216"/>
          <a:ext cx="689962" cy="791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4" imgW="342720" imgH="393480" progId="Equation.3">
                  <p:embed/>
                </p:oleObj>
              </mc:Choice>
              <mc:Fallback>
                <p:oleObj name="Equation" r:id="rId4" imgW="3427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97291" y="2508216"/>
                        <a:ext cx="689962" cy="791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644718"/>
              </p:ext>
            </p:extLst>
          </p:nvPr>
        </p:nvGraphicFramePr>
        <p:xfrm>
          <a:off x="4661511" y="2449220"/>
          <a:ext cx="319922" cy="888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6" imgW="152280" imgH="393480" progId="Equation.3">
                  <p:embed/>
                </p:oleObj>
              </mc:Choice>
              <mc:Fallback>
                <p:oleObj name="Equation" r:id="rId6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61511" y="2449220"/>
                        <a:ext cx="319922" cy="888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20148" y="2551504"/>
            <a:ext cx="68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0136" y="2590648"/>
            <a:ext cx="68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50394" y="2570343"/>
            <a:ext cx="68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816909"/>
              </p:ext>
            </p:extLst>
          </p:nvPr>
        </p:nvGraphicFramePr>
        <p:xfrm>
          <a:off x="6798424" y="2536057"/>
          <a:ext cx="631954" cy="72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8" imgW="342720" imgH="393480" progId="Equation.3">
                  <p:embed/>
                </p:oleObj>
              </mc:Choice>
              <mc:Fallback>
                <p:oleObj name="Equation" r:id="rId8" imgW="3427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98424" y="2536057"/>
                        <a:ext cx="631954" cy="72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405873"/>
              </p:ext>
            </p:extLst>
          </p:nvPr>
        </p:nvGraphicFramePr>
        <p:xfrm>
          <a:off x="9361717" y="2713759"/>
          <a:ext cx="481242" cy="36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10" imgW="126720" imgH="139680" progId="Equation.3">
                  <p:embed/>
                </p:oleObj>
              </mc:Choice>
              <mc:Fallback>
                <p:oleObj name="Equation" r:id="rId10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361717" y="2713759"/>
                        <a:ext cx="481242" cy="36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5055684" y="2613058"/>
            <a:ext cx="11302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তম পদ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15936" y="2631899"/>
            <a:ext cx="10070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তম পদ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87252" y="2652203"/>
            <a:ext cx="10070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তম পদ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801368" y="2652203"/>
            <a:ext cx="10070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তম পদ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098916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12" imgW="114120" imgH="215640" progId="Equation.3">
                  <p:embed/>
                </p:oleObj>
              </mc:Choice>
              <mc:Fallback>
                <p:oleObj name="Equation" r:id="rId12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32323" y="2245719"/>
            <a:ext cx="7172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accent5"/>
                </a:solidFill>
              </a:rPr>
              <a:t>√</a:t>
            </a:r>
            <a:endParaRPr lang="en-US" sz="6000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03278" y="3741821"/>
            <a:ext cx="9319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N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সমান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হলে মধ্যক নির্ণয়ের সূত্র নিচের কোনটি?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7927" y="4565098"/>
            <a:ext cx="7172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accent5"/>
                </a:solidFill>
              </a:rPr>
              <a:t>√</a:t>
            </a:r>
            <a:endParaRPr lang="en-US" sz="6000" dirty="0">
              <a:solidFill>
                <a:schemeClr val="accent5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1802" y="4740371"/>
            <a:ext cx="68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440816"/>
              </p:ext>
            </p:extLst>
          </p:nvPr>
        </p:nvGraphicFramePr>
        <p:xfrm>
          <a:off x="2175970" y="4772500"/>
          <a:ext cx="689962" cy="791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14" imgW="342720" imgH="393480" progId="Equation.3">
                  <p:embed/>
                </p:oleObj>
              </mc:Choice>
              <mc:Fallback>
                <p:oleObj name="Equation" r:id="rId14" imgW="3427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75970" y="4772500"/>
                        <a:ext cx="689962" cy="791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139084" y="4830427"/>
            <a:ext cx="68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362314"/>
              </p:ext>
            </p:extLst>
          </p:nvPr>
        </p:nvGraphicFramePr>
        <p:xfrm>
          <a:off x="4773465" y="4660966"/>
          <a:ext cx="319922" cy="888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15" imgW="152280" imgH="393480" progId="Equation.3">
                  <p:embed/>
                </p:oleObj>
              </mc:Choice>
              <mc:Fallback>
                <p:oleObj name="Equation" r:id="rId1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73465" y="4660966"/>
                        <a:ext cx="319922" cy="888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059060" y="4945342"/>
            <a:ext cx="1313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 পদ</a:t>
            </a:r>
            <a:endParaRPr lang="en-US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028210"/>
              </p:ext>
            </p:extLst>
          </p:nvPr>
        </p:nvGraphicFramePr>
        <p:xfrm>
          <a:off x="7005688" y="4839079"/>
          <a:ext cx="631954" cy="72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16" imgW="342720" imgH="393480" progId="Equation.3">
                  <p:embed/>
                </p:oleObj>
              </mc:Choice>
              <mc:Fallback>
                <p:oleObj name="Equation" r:id="rId16" imgW="3427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05688" y="4839079"/>
                        <a:ext cx="631954" cy="72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8876137" y="4864002"/>
            <a:ext cx="68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988759"/>
              </p:ext>
            </p:extLst>
          </p:nvPr>
        </p:nvGraphicFramePr>
        <p:xfrm>
          <a:off x="9344763" y="4968854"/>
          <a:ext cx="481242" cy="36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17" imgW="126720" imgH="139680" progId="Equation.3">
                  <p:embed/>
                </p:oleObj>
              </mc:Choice>
              <mc:Fallback>
                <p:oleObj name="Equation" r:id="rId17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344763" y="4968854"/>
                        <a:ext cx="481242" cy="36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9612611" y="4863482"/>
            <a:ext cx="10070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তম পদ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02764" y="4964181"/>
            <a:ext cx="10070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তম পদ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1342" y="4902626"/>
            <a:ext cx="68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55762" y="4924400"/>
            <a:ext cx="1313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 পদ</a:t>
            </a:r>
            <a:endParaRPr lang="en-US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55598" y="315016"/>
            <a:ext cx="3098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২ 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0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0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62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2777" y="1992574"/>
            <a:ext cx="8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## মধ্যক নির্ণয়ের সূত্র ৩ টি উপায়ে লিখ।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2777" y="2813713"/>
            <a:ext cx="11175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##</a:t>
            </a:r>
            <a:r>
              <a:rPr lang="en-GB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smtClean="0">
                <a:latin typeface="+mj-lt"/>
                <a:cs typeface="NikoshBAN" panose="02000000000000000000" pitchFamily="2" charset="0"/>
              </a:rPr>
              <a:t>33, 38, 37, 40, 32, 31, 35, 34, 36, 39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সংখ্যাগুলোর মধ্যক নির্ণয় করো।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95395" y="174207"/>
            <a:ext cx="3768980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r>
              <a:rPr lang="bn-IN" sz="8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</a:t>
            </a:r>
            <a:r>
              <a:rPr lang="bn-IN" sz="8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86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1689" y="2829874"/>
            <a:ext cx="3537252" cy="1569660"/>
          </a:xfrm>
          <a:prstGeom prst="rect">
            <a:avLst/>
          </a:prstGeom>
          <a:noFill/>
          <a:ln>
            <a:noFill/>
          </a:ln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87299" y="668209"/>
            <a:ext cx="5145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আগামী ক্লাসে সবাইকে আমন্ত্রণ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381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 txBox="1">
            <a:spLocks/>
          </p:cNvSpPr>
          <p:nvPr/>
        </p:nvSpPr>
        <p:spPr>
          <a:xfrm>
            <a:off x="1981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46056" y="3503235"/>
            <a:ext cx="6545944" cy="3354765"/>
          </a:xfrm>
          <a:prstGeom prst="rect">
            <a:avLst/>
          </a:prstGeom>
          <a:noFill/>
          <a:ln w="76200" cmpd="sng"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আসাদুজ্জামান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এমএসসি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গনিত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,এমএড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 সহকারী শিক্ষক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কামিরহাট মাধ্যমিক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বালিকা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 : ০১৭১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০৬২৮১৮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1</a:t>
            </a:r>
          </a:p>
          <a:p>
            <a:pPr algn="ctr"/>
            <a:r>
              <a:rPr lang="en-US" sz="2000" dirty="0">
                <a:latin typeface="NikoshBAN" pitchFamily="2" charset="0"/>
                <a:cs typeface="NikoshBAN" pitchFamily="2" charset="0"/>
              </a:rPr>
              <a:t>Email: </a:t>
            </a:r>
            <a:r>
              <a:rPr lang="en-US" sz="2000" dirty="0" smtClean="0">
                <a:latin typeface="NikoshBAN" pitchFamily="2" charset="0"/>
                <a:cs typeface="NikoshBAN" pitchFamily="2" charset="0"/>
                <a:hlinkClick r:id="rId3"/>
              </a:rPr>
              <a:t>asaduzzamanrana78@gmail.com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94" y="3318570"/>
            <a:ext cx="5472548" cy="3539430"/>
          </a:xfrm>
          <a:prstGeom prst="rect">
            <a:avLst/>
          </a:prstGeom>
          <a:noFill/>
          <a:ln w="76200" cmpd="sng"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>
              <a:defRPr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নবম-দশম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গণিত</a:t>
            </a:r>
          </a:p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অধ্যায়: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সপ্তদশ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সময়: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৪৫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মিনিট।</a:t>
            </a:r>
          </a:p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17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/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9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ইং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8925" y="997456"/>
            <a:ext cx="1854998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pic>
        <p:nvPicPr>
          <p:cNvPr id="8" name="Picture 7" descr="Ra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42251" y="486240"/>
            <a:ext cx="2342087" cy="29666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578" y="486240"/>
            <a:ext cx="2337179" cy="2832330"/>
          </a:xfrm>
          <a:prstGeom prst="rect">
            <a:avLst/>
          </a:prstGeom>
        </p:spPr>
      </p:pic>
      <p:sp>
        <p:nvSpPr>
          <p:cNvPr id="13" name="Up Arrow 12"/>
          <p:cNvSpPr/>
          <p:nvPr/>
        </p:nvSpPr>
        <p:spPr>
          <a:xfrm>
            <a:off x="5094514" y="2446317"/>
            <a:ext cx="878774" cy="4411683"/>
          </a:xfrm>
          <a:prstGeom prst="upArrow">
            <a:avLst/>
          </a:prstGeom>
          <a:solidFill>
            <a:schemeClr val="tx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12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282887" y="409432"/>
            <a:ext cx="7274257" cy="5684293"/>
            <a:chOff x="1282887" y="409432"/>
            <a:chExt cx="7274257" cy="5684293"/>
          </a:xfrm>
        </p:grpSpPr>
        <p:sp>
          <p:nvSpPr>
            <p:cNvPr id="2" name="Quad Arrow Callout 1"/>
            <p:cNvSpPr/>
            <p:nvPr/>
          </p:nvSpPr>
          <p:spPr>
            <a:xfrm>
              <a:off x="1282887" y="409432"/>
              <a:ext cx="7274257" cy="5684293"/>
            </a:xfrm>
            <a:prstGeom prst="quad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1640042" y="2768505"/>
              <a:ext cx="789257" cy="725987"/>
            </a:xfrm>
            <a:prstGeom prst="star5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94227" y="2500881"/>
              <a:ext cx="1355945" cy="1249406"/>
            </a:xfrm>
            <a:prstGeom prst="rect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96882" y="665613"/>
              <a:ext cx="1025390" cy="944824"/>
            </a:xfrm>
            <a:prstGeom prst="rect">
              <a:avLst/>
            </a:prstGeom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88376" y="2768505"/>
              <a:ext cx="918211" cy="846066"/>
            </a:xfrm>
            <a:prstGeom prst="rect">
              <a:avLst/>
            </a:prstGeom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74539" y="4647315"/>
              <a:ext cx="1047733" cy="965411"/>
            </a:xfrm>
            <a:prstGeom prst="rect">
              <a:avLst/>
            </a:prstGeom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</p:pic>
      </p:grpSp>
      <p:grpSp>
        <p:nvGrpSpPr>
          <p:cNvPr id="23" name="Group 22"/>
          <p:cNvGrpSpPr/>
          <p:nvPr/>
        </p:nvGrpSpPr>
        <p:grpSpPr>
          <a:xfrm>
            <a:off x="1573238" y="1792716"/>
            <a:ext cx="6693554" cy="2373600"/>
            <a:chOff x="6339162" y="224347"/>
            <a:chExt cx="5502907" cy="1261056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39952" y="504787"/>
              <a:ext cx="1042506" cy="969348"/>
            </a:xfrm>
            <a:prstGeom prst="rect">
              <a:avLst/>
            </a:prstGeom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982458" y="657883"/>
              <a:ext cx="859611" cy="786452"/>
            </a:xfrm>
            <a:prstGeom prst="rect">
              <a:avLst/>
            </a:prstGeom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09599" y="224347"/>
              <a:ext cx="1359526" cy="1249788"/>
            </a:xfrm>
            <a:prstGeom prst="rect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339162" y="637986"/>
              <a:ext cx="914479" cy="847417"/>
            </a:xfrm>
            <a:prstGeom prst="rect">
              <a:avLst/>
            </a:prstGeom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385382" y="529173"/>
              <a:ext cx="1024217" cy="944962"/>
            </a:xfrm>
            <a:prstGeom prst="rect">
              <a:avLst/>
            </a:prstGeom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</p:pic>
      </p:grpSp>
    </p:spTree>
    <p:extLst>
      <p:ext uri="{BB962C8B-B14F-4D97-AF65-F5344CB8AC3E}">
        <p14:creationId xmlns:p14="http://schemas.microsoft.com/office/powerpoint/2010/main" val="51454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1596788" y="2183057"/>
            <a:ext cx="7547212" cy="2675547"/>
            <a:chOff x="2155827" y="1162594"/>
            <a:chExt cx="3855566" cy="1881051"/>
          </a:xfrm>
        </p:grpSpPr>
        <p:grpSp>
          <p:nvGrpSpPr>
            <p:cNvPr id="11" name="Group 10"/>
            <p:cNvGrpSpPr/>
            <p:nvPr/>
          </p:nvGrpSpPr>
          <p:grpSpPr>
            <a:xfrm>
              <a:off x="3683725" y="1162594"/>
              <a:ext cx="783772" cy="1881051"/>
              <a:chOff x="1763485" y="1867989"/>
              <a:chExt cx="1701438" cy="4336869"/>
            </a:xfrm>
          </p:grpSpPr>
          <p:sp>
            <p:nvSpPr>
              <p:cNvPr id="2" name="Smiley Face 1"/>
              <p:cNvSpPr/>
              <p:nvPr/>
            </p:nvSpPr>
            <p:spPr>
              <a:xfrm>
                <a:off x="2011680" y="1867989"/>
                <a:ext cx="1227909" cy="1227908"/>
              </a:xfrm>
              <a:prstGeom prst="smileyFac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2214153" y="3344092"/>
                <a:ext cx="822960" cy="218149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530928" y="3108962"/>
                <a:ext cx="189411" cy="2351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687682" y="5525590"/>
                <a:ext cx="146958" cy="67926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387236" y="5525589"/>
                <a:ext cx="143692" cy="6792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L-Shape 7"/>
              <p:cNvSpPr/>
              <p:nvPr/>
            </p:nvSpPr>
            <p:spPr>
              <a:xfrm rot="5400000">
                <a:off x="1443444" y="3664133"/>
                <a:ext cx="1090750" cy="450668"/>
              </a:xfrm>
              <a:prstGeom prst="corne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239589" y="3344093"/>
                <a:ext cx="225334" cy="10907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965266" y="3344091"/>
                <a:ext cx="331471" cy="21553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591349" y="1675762"/>
              <a:ext cx="381782" cy="1357122"/>
              <a:chOff x="1763485" y="1867989"/>
              <a:chExt cx="1701438" cy="4336869"/>
            </a:xfrm>
          </p:grpSpPr>
          <p:sp>
            <p:nvSpPr>
              <p:cNvPr id="14" name="Smiley Face 13"/>
              <p:cNvSpPr/>
              <p:nvPr/>
            </p:nvSpPr>
            <p:spPr>
              <a:xfrm>
                <a:off x="2011680" y="1867989"/>
                <a:ext cx="1227909" cy="1227908"/>
              </a:xfrm>
              <a:prstGeom prst="smileyFac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14153" y="3344092"/>
                <a:ext cx="822960" cy="218149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530928" y="3108962"/>
                <a:ext cx="189411" cy="2351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687682" y="5525590"/>
                <a:ext cx="146958" cy="67926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387236" y="5525589"/>
                <a:ext cx="143692" cy="6792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L-Shape 18"/>
              <p:cNvSpPr/>
              <p:nvPr/>
            </p:nvSpPr>
            <p:spPr>
              <a:xfrm rot="5400000">
                <a:off x="1443444" y="3664133"/>
                <a:ext cx="1090750" cy="450668"/>
              </a:xfrm>
              <a:prstGeom prst="corne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239589" y="3344093"/>
                <a:ext cx="225334" cy="10907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965266" y="3344091"/>
                <a:ext cx="331471" cy="21553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129519" y="1879675"/>
              <a:ext cx="383178" cy="1149586"/>
              <a:chOff x="1763485" y="1867989"/>
              <a:chExt cx="1701438" cy="4336869"/>
            </a:xfrm>
          </p:grpSpPr>
          <p:sp>
            <p:nvSpPr>
              <p:cNvPr id="23" name="Smiley Face 22"/>
              <p:cNvSpPr/>
              <p:nvPr/>
            </p:nvSpPr>
            <p:spPr>
              <a:xfrm>
                <a:off x="2011680" y="1867989"/>
                <a:ext cx="1227909" cy="1227908"/>
              </a:xfrm>
              <a:prstGeom prst="smileyFac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214153" y="3344092"/>
                <a:ext cx="822960" cy="218149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530928" y="3108962"/>
                <a:ext cx="189411" cy="2351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687682" y="5525590"/>
                <a:ext cx="146958" cy="67926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87236" y="5525589"/>
                <a:ext cx="143692" cy="6792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L-Shape 27"/>
              <p:cNvSpPr/>
              <p:nvPr/>
            </p:nvSpPr>
            <p:spPr>
              <a:xfrm rot="5400000">
                <a:off x="1443444" y="3664133"/>
                <a:ext cx="1090750" cy="450668"/>
              </a:xfrm>
              <a:prstGeom prst="corne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239589" y="3344093"/>
                <a:ext cx="225334" cy="10907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965266" y="3344091"/>
                <a:ext cx="331471" cy="21553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155827" y="2051529"/>
              <a:ext cx="313509" cy="968856"/>
              <a:chOff x="1763485" y="1867989"/>
              <a:chExt cx="1701438" cy="4336869"/>
            </a:xfrm>
          </p:grpSpPr>
          <p:sp>
            <p:nvSpPr>
              <p:cNvPr id="32" name="Smiley Face 31"/>
              <p:cNvSpPr/>
              <p:nvPr/>
            </p:nvSpPr>
            <p:spPr>
              <a:xfrm>
                <a:off x="2011680" y="1867989"/>
                <a:ext cx="1227909" cy="1227908"/>
              </a:xfrm>
              <a:prstGeom prst="smileyFac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214153" y="3344092"/>
                <a:ext cx="822960" cy="218149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530928" y="3108962"/>
                <a:ext cx="189411" cy="2351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687682" y="5525590"/>
                <a:ext cx="146958" cy="67926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387236" y="5525589"/>
                <a:ext cx="143692" cy="6792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L-Shape 36"/>
              <p:cNvSpPr/>
              <p:nvPr/>
            </p:nvSpPr>
            <p:spPr>
              <a:xfrm rot="5400000">
                <a:off x="1443444" y="3664133"/>
                <a:ext cx="1090750" cy="450668"/>
              </a:xfrm>
              <a:prstGeom prst="corne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239589" y="3344093"/>
                <a:ext cx="225334" cy="10907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965266" y="3344091"/>
                <a:ext cx="331471" cy="21553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3117753" y="1720676"/>
              <a:ext cx="400712" cy="1322969"/>
              <a:chOff x="1763485" y="1867989"/>
              <a:chExt cx="1701438" cy="4336869"/>
            </a:xfrm>
          </p:grpSpPr>
          <p:sp>
            <p:nvSpPr>
              <p:cNvPr id="41" name="Smiley Face 40"/>
              <p:cNvSpPr/>
              <p:nvPr/>
            </p:nvSpPr>
            <p:spPr>
              <a:xfrm>
                <a:off x="2011680" y="1867989"/>
                <a:ext cx="1227909" cy="1227908"/>
              </a:xfrm>
              <a:prstGeom prst="smileyFac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214153" y="3344092"/>
                <a:ext cx="822960" cy="218149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30928" y="3108962"/>
                <a:ext cx="189411" cy="2351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687682" y="5525590"/>
                <a:ext cx="146958" cy="67926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387236" y="5525589"/>
                <a:ext cx="143692" cy="6792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L-Shape 45"/>
              <p:cNvSpPr/>
              <p:nvPr/>
            </p:nvSpPr>
            <p:spPr>
              <a:xfrm rot="5400000">
                <a:off x="1443444" y="3664133"/>
                <a:ext cx="1090750" cy="450668"/>
              </a:xfrm>
              <a:prstGeom prst="corne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239589" y="3344093"/>
                <a:ext cx="225334" cy="10907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965266" y="3344091"/>
                <a:ext cx="331471" cy="21553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588933" y="1867642"/>
              <a:ext cx="383178" cy="1149586"/>
              <a:chOff x="1763485" y="1867989"/>
              <a:chExt cx="1701438" cy="4336869"/>
            </a:xfrm>
          </p:grpSpPr>
          <p:sp>
            <p:nvSpPr>
              <p:cNvPr id="50" name="Smiley Face 49"/>
              <p:cNvSpPr/>
              <p:nvPr/>
            </p:nvSpPr>
            <p:spPr>
              <a:xfrm>
                <a:off x="2011680" y="1867989"/>
                <a:ext cx="1227909" cy="1227908"/>
              </a:xfrm>
              <a:prstGeom prst="smileyFac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214153" y="3344092"/>
                <a:ext cx="822960" cy="218149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530928" y="3108962"/>
                <a:ext cx="189411" cy="2351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687682" y="5525590"/>
                <a:ext cx="146958" cy="67926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387236" y="5525589"/>
                <a:ext cx="143692" cy="6792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L-Shape 54"/>
              <p:cNvSpPr/>
              <p:nvPr/>
            </p:nvSpPr>
            <p:spPr>
              <a:xfrm rot="5400000">
                <a:off x="1443444" y="3664133"/>
                <a:ext cx="1090750" cy="450668"/>
              </a:xfrm>
              <a:prstGeom prst="corne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239589" y="3344093"/>
                <a:ext cx="225334" cy="10907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965266" y="3344091"/>
                <a:ext cx="331471" cy="21553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697884" y="2059879"/>
              <a:ext cx="313509" cy="968856"/>
              <a:chOff x="1763485" y="1867989"/>
              <a:chExt cx="1701438" cy="4336869"/>
            </a:xfrm>
          </p:grpSpPr>
          <p:sp>
            <p:nvSpPr>
              <p:cNvPr id="59" name="Smiley Face 58"/>
              <p:cNvSpPr/>
              <p:nvPr/>
            </p:nvSpPr>
            <p:spPr>
              <a:xfrm>
                <a:off x="2011680" y="1867989"/>
                <a:ext cx="1227909" cy="1227908"/>
              </a:xfrm>
              <a:prstGeom prst="smileyFac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14153" y="3344092"/>
                <a:ext cx="822960" cy="218149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530928" y="3108962"/>
                <a:ext cx="189411" cy="2351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687682" y="5525590"/>
                <a:ext cx="146958" cy="67926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87236" y="5525589"/>
                <a:ext cx="143692" cy="6792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L-Shape 63"/>
              <p:cNvSpPr/>
              <p:nvPr/>
            </p:nvSpPr>
            <p:spPr>
              <a:xfrm rot="5400000">
                <a:off x="1443444" y="3664133"/>
                <a:ext cx="1090750" cy="450668"/>
              </a:xfrm>
              <a:prstGeom prst="corne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39589" y="3344093"/>
                <a:ext cx="225334" cy="10907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965266" y="3344091"/>
                <a:ext cx="331471" cy="21553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3393440" y="621832"/>
            <a:ext cx="4404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ছবির দিকে লক্ষ্য কর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71735" y="5350194"/>
            <a:ext cx="34099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4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bn-IN" sz="440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 </a:t>
            </a:r>
            <a:r>
              <a:rPr lang="bn-IN" sz="440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পাচ্ছো</a:t>
            </a:r>
            <a:r>
              <a:rPr lang="bn-IN" sz="440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072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3009" y="1610436"/>
            <a:ext cx="401244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5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</a:t>
            </a:r>
            <a:endParaRPr lang="en-US" sz="15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03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0799" y="1945901"/>
            <a:ext cx="5585636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0801" y="3510020"/>
            <a:ext cx="7782925" cy="218521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##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 সূত্রের সাহায্যে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মধ্যক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পারবে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## সংক্ষিপ্ত পদ্ধতিতে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পারবে।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87132" y="341121"/>
            <a:ext cx="2231756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3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2198" y="-33015"/>
            <a:ext cx="2662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 নির্ণয়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70413" y="1419367"/>
            <a:ext cx="9936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 smtClean="0">
                <a:solidFill>
                  <a:prstClr val="black"/>
                </a:solidFill>
                <a:cs typeface="NikoshBAN" panose="02000000000000000000" pitchFamily="2" charset="0"/>
              </a:rPr>
              <a:t>53,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93013" y="1439966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 smtClean="0">
                <a:solidFill>
                  <a:prstClr val="black"/>
                </a:solidFill>
                <a:cs typeface="NikoshBAN" panose="02000000000000000000" pitchFamily="2" charset="0"/>
              </a:rPr>
              <a:t>59,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74192" y="1390257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 smtClean="0">
                <a:solidFill>
                  <a:prstClr val="black"/>
                </a:solidFill>
                <a:cs typeface="NikoshBAN" panose="02000000000000000000" pitchFamily="2" charset="0"/>
              </a:rPr>
              <a:t>51,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27304" y="1419366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 smtClean="0">
                <a:solidFill>
                  <a:prstClr val="black"/>
                </a:solidFill>
                <a:cs typeface="NikoshBAN" panose="02000000000000000000" pitchFamily="2" charset="0"/>
              </a:rPr>
              <a:t>60,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68789" y="1419366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 smtClean="0">
                <a:solidFill>
                  <a:prstClr val="black"/>
                </a:solidFill>
                <a:cs typeface="NikoshBAN" panose="02000000000000000000" pitchFamily="2" charset="0"/>
              </a:rPr>
              <a:t>52,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30098" y="1419366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 smtClean="0">
                <a:solidFill>
                  <a:prstClr val="black"/>
                </a:solidFill>
                <a:cs typeface="NikoshBAN" panose="02000000000000000000" pitchFamily="2" charset="0"/>
              </a:rPr>
              <a:t>57,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56329" y="1419366"/>
            <a:ext cx="8386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 smtClean="0">
                <a:solidFill>
                  <a:prstClr val="black"/>
                </a:solidFill>
                <a:cs typeface="NikoshBAN" panose="02000000000000000000" pitchFamily="2" charset="0"/>
              </a:rPr>
              <a:t>54,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196607" y="1419365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 smtClean="0">
                <a:solidFill>
                  <a:prstClr val="black"/>
                </a:solidFill>
                <a:cs typeface="NikoshBAN" panose="02000000000000000000" pitchFamily="2" charset="0"/>
              </a:rPr>
              <a:t>55,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36020" y="1419364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cs typeface="NikoshBAN" panose="02000000000000000000" pitchFamily="2" charset="0"/>
              </a:rPr>
              <a:t>56,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08568" y="2405755"/>
            <a:ext cx="15322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98436" y="2738144"/>
            <a:ext cx="7451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bn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মানের উর্ধ্বক্রম অনুসারে সাজিয়ে পাই,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38988" y="4688169"/>
            <a:ext cx="2483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সুতরাং মধ্যক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545732"/>
              </p:ext>
            </p:extLst>
          </p:nvPr>
        </p:nvGraphicFramePr>
        <p:xfrm>
          <a:off x="4245689" y="4313749"/>
          <a:ext cx="1665200" cy="1395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" name="Equation" r:id="rId3" imgW="469800" imgH="393480" progId="Equation.3">
                  <p:embed/>
                </p:oleObj>
              </mc:Choice>
              <mc:Fallback>
                <p:oleObj name="Equation" r:id="rId3" imgW="469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45689" y="4313749"/>
                        <a:ext cx="1665200" cy="1395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85627"/>
              </p:ext>
            </p:extLst>
          </p:nvPr>
        </p:nvGraphicFramePr>
        <p:xfrm>
          <a:off x="7348538" y="4365625"/>
          <a:ext cx="1620837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7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48538" y="4365625"/>
                        <a:ext cx="1620837" cy="1395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861429"/>
              </p:ext>
            </p:extLst>
          </p:nvPr>
        </p:nvGraphicFramePr>
        <p:xfrm>
          <a:off x="5027613" y="5957888"/>
          <a:ext cx="855662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8" name="Equation" r:id="rId7" imgW="241200" imgH="177480" progId="Equation.3">
                  <p:embed/>
                </p:oleObj>
              </mc:Choice>
              <mc:Fallback>
                <p:oleObj name="Equation" r:id="rId7" imgW="2412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27613" y="5957888"/>
                        <a:ext cx="855662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890505" y="4740578"/>
            <a:ext cx="1487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তম 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990940" y="4740578"/>
            <a:ext cx="1242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 পদ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4417" y="5949840"/>
            <a:ext cx="1242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 </a:t>
            </a:r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75150" y="1419363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cs typeface="NikoshBAN" panose="02000000000000000000" pitchFamily="2" charset="0"/>
              </a:rPr>
              <a:t>51,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810" y="1439966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cs typeface="NikoshBAN" panose="02000000000000000000" pitchFamily="2" charset="0"/>
              </a:rPr>
              <a:t>59,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9104" y="1425880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 smtClean="0">
                <a:solidFill>
                  <a:prstClr val="black"/>
                </a:solidFill>
                <a:cs typeface="NikoshBAN" panose="02000000000000000000" pitchFamily="2" charset="0"/>
              </a:rPr>
              <a:t>53,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36355" y="1398765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cs typeface="NikoshBAN" panose="02000000000000000000" pitchFamily="2" charset="0"/>
              </a:rPr>
              <a:t>56,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3319" y="1413761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cs typeface="NikoshBAN" panose="02000000000000000000" pitchFamily="2" charset="0"/>
              </a:rPr>
              <a:t>54,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0186" y="1413760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cs typeface="NikoshBAN" panose="02000000000000000000" pitchFamily="2" charset="0"/>
              </a:rPr>
              <a:t>57,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59356" y="1413759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cs typeface="NikoshBAN" panose="02000000000000000000" pitchFamily="2" charset="0"/>
              </a:rPr>
              <a:t>52,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25341" y="1413758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cs typeface="NikoshBAN" panose="02000000000000000000" pitchFamily="2" charset="0"/>
              </a:rPr>
              <a:t>60,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91107" y="1425880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cs typeface="NikoshBAN" panose="02000000000000000000" pitchFamily="2" charset="0"/>
              </a:rPr>
              <a:t>55,</a:t>
            </a:r>
            <a:endParaRPr lang="en-US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59974" y="3488607"/>
            <a:ext cx="2432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en-GB" sz="3600" dirty="0" smtClean="0">
                <a:latin typeface="+mj-lt"/>
                <a:cs typeface="NikoshBAN" panose="02000000000000000000" pitchFamily="2" charset="0"/>
              </a:rPr>
              <a:t>n=9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25833"/>
              </p:ext>
            </p:extLst>
          </p:nvPr>
        </p:nvGraphicFramePr>
        <p:xfrm>
          <a:off x="7138495" y="5883283"/>
          <a:ext cx="1125537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" name="Equation" r:id="rId9" imgW="317160" imgH="177480" progId="Equation.3">
                  <p:embed/>
                </p:oleObj>
              </mc:Choice>
              <mc:Fallback>
                <p:oleObj name="Equation" r:id="rId9" imgW="3171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38495" y="5883283"/>
                        <a:ext cx="1125537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102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118 0.01203 L -0.19597 0.3173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40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-0.31941 0.3159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77" y="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07096 0.3143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1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01875 L -0.07044 0.3159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8" y="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25234 0.3143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17" y="1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416 L 0.3237 0.3182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85" y="1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7.40741E-7 L 0.06731 0.3159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9" y="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0.32396 0.3122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98" y="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7.40741E-7 L 0.06107 0.3159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6" grpId="0"/>
      <p:bldP spid="33" grpId="0"/>
      <p:bldP spid="34" grpId="0"/>
      <p:bldP spid="35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4644" y="291490"/>
            <a:ext cx="3179929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325" y="2115403"/>
            <a:ext cx="959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+mj-lt"/>
                <a:cs typeface="NikoshBAN" panose="02000000000000000000" pitchFamily="2" charset="0"/>
              </a:rPr>
              <a:t>23, 22, 26, 25, 24, 27, 28, 21</a:t>
            </a:r>
            <a:r>
              <a:rPr lang="bn-BD" sz="3600" dirty="0" smtClean="0">
                <a:latin typeface="+mj-lt"/>
                <a:cs typeface="NikoshBAN" panose="02000000000000000000" pitchFamily="2" charset="0"/>
              </a:rPr>
              <a:t> সংখ্যাগুলোর মধ্যক নিচের কোনটি?</a:t>
            </a:r>
            <a:endParaRPr lang="en-US" sz="36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0119" y="3916907"/>
            <a:ext cx="61687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smtClean="0">
                <a:latin typeface="+mj-lt"/>
                <a:cs typeface="NikoshBAN" panose="02000000000000000000" pitchFamily="2" charset="0"/>
              </a:rPr>
              <a:t>24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smtClean="0">
                <a:latin typeface="+mj-lt"/>
                <a:cs typeface="NikoshBAN" panose="02000000000000000000" pitchFamily="2" charset="0"/>
              </a:rPr>
              <a:t>25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smtClean="0">
                <a:latin typeface="+mj-lt"/>
                <a:cs typeface="NikoshBAN" panose="02000000000000000000" pitchFamily="2" charset="0"/>
              </a:rPr>
              <a:t>26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ঘ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smtClean="0">
                <a:latin typeface="+mj-lt"/>
                <a:cs typeface="NikoshBAN" panose="02000000000000000000" pitchFamily="2" charset="0"/>
              </a:rPr>
              <a:t>24.5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714698" y="5063319"/>
            <a:ext cx="573206" cy="50496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8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561162"/>
              </p:ext>
            </p:extLst>
          </p:nvPr>
        </p:nvGraphicFramePr>
        <p:xfrm>
          <a:off x="1050878" y="1003656"/>
          <a:ext cx="10044753" cy="320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435"/>
                <a:gridCol w="1095668"/>
                <a:gridCol w="1013497"/>
                <a:gridCol w="1177845"/>
                <a:gridCol w="1164149"/>
                <a:gridCol w="1524453"/>
                <a:gridCol w="1521706"/>
              </a:tblGrid>
              <a:tr h="1378423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শ্রেণি</a:t>
                      </a:r>
                      <a:r>
                        <a:rPr lang="bn-IN" sz="3600" baseline="0" dirty="0" smtClean="0"/>
                        <a:t> ব্যবধান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30</a:t>
                      </a:r>
                      <a:r>
                        <a:rPr lang="en-US" sz="3600" baseline="0" dirty="0" smtClean="0"/>
                        <a:t>-</a:t>
                      </a:r>
                      <a:r>
                        <a:rPr lang="en-GB" sz="3600" baseline="0" dirty="0" smtClean="0"/>
                        <a:t>35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36</a:t>
                      </a:r>
                      <a:r>
                        <a:rPr lang="bn-BD" sz="3600" dirty="0" smtClean="0"/>
                        <a:t>-</a:t>
                      </a:r>
                      <a:r>
                        <a:rPr lang="en-GB" sz="3600" dirty="0" smtClean="0"/>
                        <a:t>41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42</a:t>
                      </a:r>
                      <a:r>
                        <a:rPr lang="bn-BD" sz="3600" dirty="0" smtClean="0"/>
                        <a:t>-</a:t>
                      </a:r>
                      <a:r>
                        <a:rPr lang="en-GB" sz="3600" dirty="0" smtClean="0"/>
                        <a:t>47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48</a:t>
                      </a:r>
                      <a:r>
                        <a:rPr lang="bn-BD" sz="3600" dirty="0" smtClean="0"/>
                        <a:t>-</a:t>
                      </a:r>
                      <a:r>
                        <a:rPr lang="en-GB" sz="3600" dirty="0" smtClean="0"/>
                        <a:t>53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54</a:t>
                      </a:r>
                      <a:r>
                        <a:rPr lang="bn-BD" sz="3600" dirty="0" smtClean="0"/>
                        <a:t>-</a:t>
                      </a:r>
                      <a:r>
                        <a:rPr lang="en-GB" sz="3600" dirty="0" smtClean="0"/>
                        <a:t>59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60</a:t>
                      </a:r>
                      <a:r>
                        <a:rPr lang="bn-BD" sz="3600" dirty="0" smtClean="0"/>
                        <a:t>-</a:t>
                      </a:r>
                      <a:r>
                        <a:rPr lang="en-GB" sz="3600" dirty="0" smtClean="0"/>
                        <a:t>65</a:t>
                      </a:r>
                      <a:endParaRPr lang="en-US" sz="3600" dirty="0"/>
                    </a:p>
                  </a:txBody>
                  <a:tcPr/>
                </a:tc>
              </a:tr>
              <a:tr h="405465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গণসংখ্যা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</a:t>
                      </a:r>
                      <a:endParaRPr lang="en-US" sz="3600" dirty="0"/>
                    </a:p>
                  </a:txBody>
                  <a:tcPr/>
                </a:tc>
              </a:tr>
              <a:tr h="405465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ক্রমযোজিত</a:t>
                      </a:r>
                      <a:r>
                        <a:rPr lang="bn-IN" sz="3600" baseline="0" dirty="0" smtClean="0"/>
                        <a:t> গণসংখ্যা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56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70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4590" y="5551036"/>
            <a:ext cx="7279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, মধ্যক </a:t>
            </a:r>
            <a:r>
              <a:rPr lang="en-GB" sz="3600" dirty="0">
                <a:latin typeface="+mj-lt"/>
                <a:cs typeface="NikoshBAN" panose="02000000000000000000" pitchFamily="2" charset="0"/>
              </a:rPr>
              <a:t>35</a:t>
            </a:r>
            <a:r>
              <a:rPr lang="bn-IN" sz="3600" dirty="0">
                <a:latin typeface="+mj-lt"/>
                <a:cs typeface="NikoshBAN" panose="02000000000000000000" pitchFamily="2" charset="0"/>
              </a:rPr>
              <a:t> তম পদ যার অবস্থান</a:t>
            </a:r>
            <a:r>
              <a:rPr lang="en-GB" sz="3600" dirty="0">
                <a:latin typeface="+mj-lt"/>
                <a:cs typeface="NikoshBAN" panose="02000000000000000000" pitchFamily="2" charset="0"/>
              </a:rPr>
              <a:t> 48 - 53</a:t>
            </a:r>
            <a:r>
              <a:rPr lang="bn-IN" sz="3600" dirty="0">
                <a:latin typeface="+mj-lt"/>
                <a:cs typeface="NikoshBAN" panose="02000000000000000000" pitchFamily="2" charset="0"/>
              </a:rPr>
              <a:t>  শ্রেণিতে। অতএব মধ্যক শ্রেণি </a:t>
            </a:r>
            <a:r>
              <a:rPr lang="en-GB" sz="3600" dirty="0">
                <a:cs typeface="NikoshBAN" panose="02000000000000000000" pitchFamily="2" charset="0"/>
              </a:rPr>
              <a:t>48 – 53</a:t>
            </a:r>
            <a:r>
              <a:rPr lang="bn-IN" sz="3600" dirty="0"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4170" y="138962"/>
            <a:ext cx="8120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মধ্যক নির্ণেয় সারণি নিম্নে দেওয়া হলোঃ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175432"/>
              </p:ext>
            </p:extLst>
          </p:nvPr>
        </p:nvGraphicFramePr>
        <p:xfrm>
          <a:off x="5704377" y="4564967"/>
          <a:ext cx="3150548" cy="1069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4" imgW="787320" imgH="393480" progId="Equation.3">
                  <p:embed/>
                </p:oleObj>
              </mc:Choice>
              <mc:Fallback>
                <p:oleObj name="Equation" r:id="rId4" imgW="787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04377" y="4564967"/>
                        <a:ext cx="3150548" cy="10691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8371" y="4776399"/>
            <a:ext cx="3652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en-GB" sz="3600" dirty="0" smtClean="0">
                <a:solidFill>
                  <a:prstClr val="black"/>
                </a:solidFill>
                <a:cs typeface="NikoshBAN" panose="02000000000000000000" pitchFamily="2" charset="0"/>
              </a:rPr>
              <a:t>n=70</a:t>
            </a:r>
            <a:r>
              <a:rPr lang="bn-IN" sz="3600" dirty="0" smtClean="0">
                <a:solidFill>
                  <a:prstClr val="black"/>
                </a:solidFill>
                <a:cs typeface="NikoshBAN" panose="02000000000000000000" pitchFamily="2" charset="0"/>
              </a:rPr>
              <a:t>   সুতরাং</a:t>
            </a:r>
            <a:r>
              <a:rPr lang="en-GB" sz="3600" dirty="0" smtClean="0">
                <a:solidFill>
                  <a:prstClr val="black"/>
                </a:solidFill>
                <a:cs typeface="NikoshBAN" panose="02000000000000000000" pitchFamily="2" charset="0"/>
              </a:rPr>
              <a:t>  </a:t>
            </a:r>
            <a:endParaRPr lang="en-GB" sz="3600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1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1004</TotalTime>
  <Words>512</Words>
  <Application>Microsoft Office PowerPoint</Application>
  <PresentationFormat>Widescreen</PresentationFormat>
  <Paragraphs>142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4Calibri Light (Headings)</vt:lpstr>
      <vt:lpstr>Arial</vt:lpstr>
      <vt:lpstr>Calibri</vt:lpstr>
      <vt:lpstr>Calibri Light</vt:lpstr>
      <vt:lpstr>NikoshBAN</vt:lpstr>
      <vt:lpstr>Trebuchet MS</vt:lpstr>
      <vt:lpstr>Vrinda</vt:lpstr>
      <vt:lpstr>Wingdings 3</vt:lpstr>
      <vt:lpstr>Facet</vt:lpstr>
      <vt:lpstr>1_Office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asaduzzamanrana78@gmail.com</dc:creator>
  <cp:lastModifiedBy>asaduzzamanrana78@gmail.com</cp:lastModifiedBy>
  <cp:revision>122</cp:revision>
  <dcterms:created xsi:type="dcterms:W3CDTF">2019-11-07T19:22:34Z</dcterms:created>
  <dcterms:modified xsi:type="dcterms:W3CDTF">2019-12-12T18:15:50Z</dcterms:modified>
</cp:coreProperties>
</file>