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4" r:id="rId4"/>
    <p:sldId id="269" r:id="rId5"/>
    <p:sldId id="275" r:id="rId6"/>
    <p:sldId id="256" r:id="rId7"/>
    <p:sldId id="257" r:id="rId8"/>
    <p:sldId id="258" r:id="rId9"/>
    <p:sldId id="259" r:id="rId10"/>
    <p:sldId id="270" r:id="rId11"/>
    <p:sldId id="276" r:id="rId12"/>
    <p:sldId id="271" r:id="rId13"/>
    <p:sldId id="267" r:id="rId14"/>
    <p:sldId id="272" r:id="rId15"/>
    <p:sldId id="274" r:id="rId16"/>
    <p:sldId id="273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F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A8FF6-5CE3-4F40-B98C-D4F53F35C73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38B5DC-DEDB-4262-A939-9A7D5754F7EF}" type="pres">
      <dgm:prSet presAssocID="{050A8FF6-5CE3-4F40-B98C-D4F53F35C7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714AD-10DE-45D4-A330-F0077126E620}" type="presOf" srcId="{050A8FF6-5CE3-4F40-B98C-D4F53F35C73D}" destId="{A938B5DC-DEDB-4262-A939-9A7D5754F7EF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4C741-F84E-4FCD-BE29-C87B759ACF6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0F91-36B8-43CC-B01A-091D096B9848}">
      <dgm:prSet phldrT="[Text]"/>
      <dgm:spPr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সজীব</a:t>
          </a:r>
        </a:p>
        <a:p>
          <a:r>
            <a:rPr lang="bn-IN" dirty="0" smtClean="0">
              <a:solidFill>
                <a:schemeClr val="tx1"/>
              </a:solidFill>
            </a:rPr>
            <a:t>পরিবেশ</a:t>
          </a:r>
          <a:endParaRPr lang="en-US" dirty="0">
            <a:solidFill>
              <a:schemeClr val="tx1"/>
            </a:solidFill>
          </a:endParaRPr>
        </a:p>
      </dgm:t>
    </dgm:pt>
    <dgm:pt modelId="{5DA30DC5-6FC4-4064-9B70-45CBF7F54F09}" type="parTrans" cxnId="{2C095EF9-0AE5-43FC-B470-E9EF1B786027}">
      <dgm:prSet/>
      <dgm:spPr/>
      <dgm:t>
        <a:bodyPr/>
        <a:lstStyle/>
        <a:p>
          <a:endParaRPr lang="en-US"/>
        </a:p>
      </dgm:t>
    </dgm:pt>
    <dgm:pt modelId="{D34F8568-098D-4F41-B745-80D922766B17}" type="sibTrans" cxnId="{2C095EF9-0AE5-43FC-B470-E9EF1B786027}">
      <dgm:prSet/>
      <dgm:spPr/>
      <dgm:t>
        <a:bodyPr/>
        <a:lstStyle/>
        <a:p>
          <a:endParaRPr lang="en-US"/>
        </a:p>
      </dgm:t>
    </dgm:pt>
    <dgm:pt modelId="{BAFD8534-B1FE-43F6-A175-4717D556A861}">
      <dgm:prSet phldrT="[Text]" custT="1"/>
      <dgm:spPr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sz="2000" dirty="0" smtClean="0"/>
            <a:t>পরিবেশের</a:t>
          </a:r>
          <a:endParaRPr lang="en-US" sz="2000" dirty="0"/>
        </a:p>
      </dgm:t>
    </dgm:pt>
    <dgm:pt modelId="{2374A608-D69A-4BD7-91E0-50D00798290A}" type="parTrans" cxnId="{27FCE972-B107-4FC9-9B95-A4CC4FA4DFDF}">
      <dgm:prSet/>
      <dgm:spPr/>
      <dgm:t>
        <a:bodyPr/>
        <a:lstStyle/>
        <a:p>
          <a:endParaRPr lang="en-US"/>
        </a:p>
      </dgm:t>
    </dgm:pt>
    <dgm:pt modelId="{1377ACF8-4293-4DA8-A681-24FABBD87D59}" type="sibTrans" cxnId="{27FCE972-B107-4FC9-9B95-A4CC4FA4DFDF}">
      <dgm:prSet/>
      <dgm:spPr/>
      <dgm:t>
        <a:bodyPr/>
        <a:lstStyle/>
        <a:p>
          <a:endParaRPr lang="en-US"/>
        </a:p>
      </dgm:t>
    </dgm:pt>
    <dgm:pt modelId="{9B77ACD6-7C4B-4B45-8B4D-DE76D8F96B00}">
      <dgm:prSet phldrT="[Text]"/>
      <dgm:spPr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অজীব</a:t>
          </a:r>
        </a:p>
        <a:p>
          <a:r>
            <a:rPr lang="bn-IN" dirty="0" smtClean="0">
              <a:solidFill>
                <a:schemeClr val="tx1"/>
              </a:solidFill>
            </a:rPr>
            <a:t>পরিবেশ</a:t>
          </a:r>
          <a:endParaRPr lang="en-US" dirty="0">
            <a:solidFill>
              <a:schemeClr val="tx1"/>
            </a:solidFill>
          </a:endParaRPr>
        </a:p>
      </dgm:t>
    </dgm:pt>
    <dgm:pt modelId="{024AA26D-83EC-42F3-A4BB-E36797DD5B74}" type="parTrans" cxnId="{A701AAA0-36B4-4AA8-8D2A-573F0E7A7697}">
      <dgm:prSet/>
      <dgm:spPr/>
      <dgm:t>
        <a:bodyPr/>
        <a:lstStyle/>
        <a:p>
          <a:endParaRPr lang="en-US"/>
        </a:p>
      </dgm:t>
    </dgm:pt>
    <dgm:pt modelId="{EE789B64-5C30-460F-9D1F-77C7E2B9F379}" type="sibTrans" cxnId="{A701AAA0-36B4-4AA8-8D2A-573F0E7A7697}">
      <dgm:prSet/>
      <dgm:spPr/>
      <dgm:t>
        <a:bodyPr/>
        <a:lstStyle/>
        <a:p>
          <a:endParaRPr lang="en-US"/>
        </a:p>
      </dgm:t>
    </dgm:pt>
    <dgm:pt modelId="{C25A92B6-4C0C-4CEA-BC72-3214A5E71CD8}">
      <dgm:prSet phldrT="[Text]" custT="1"/>
      <dgm:spPr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sz="1600" dirty="0" smtClean="0"/>
            <a:t>জীব উপাদানকে বাদ দিয়ে</a:t>
          </a:r>
          <a:endParaRPr lang="en-US" sz="1600" dirty="0"/>
        </a:p>
      </dgm:t>
    </dgm:pt>
    <dgm:pt modelId="{FC054C5F-20A2-4ED8-90FC-2717FFFA4020}" type="parTrans" cxnId="{BD47A643-3B3A-4D9F-8290-65C137E8F009}">
      <dgm:prSet/>
      <dgm:spPr/>
      <dgm:t>
        <a:bodyPr/>
        <a:lstStyle/>
        <a:p>
          <a:endParaRPr lang="en-US"/>
        </a:p>
      </dgm:t>
    </dgm:pt>
    <dgm:pt modelId="{51C00067-AB11-4411-A8D3-E75B617DF17A}" type="sibTrans" cxnId="{BD47A643-3B3A-4D9F-8290-65C137E8F009}">
      <dgm:prSet/>
      <dgm:spPr/>
      <dgm:t>
        <a:bodyPr/>
        <a:lstStyle/>
        <a:p>
          <a:endParaRPr lang="en-US"/>
        </a:p>
      </dgm:t>
    </dgm:pt>
    <dgm:pt modelId="{4E0A5B8E-F1C4-43E8-9B42-D68D3C90F845}">
      <dgm:prSet phldrT="[Text]" custT="1"/>
      <dgm:spPr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sz="2000" dirty="0" smtClean="0"/>
            <a:t>সকল জীব উপাদান নিয়ে গঠিত।</a:t>
          </a:r>
          <a:endParaRPr lang="en-US" sz="2000" dirty="0"/>
        </a:p>
      </dgm:t>
    </dgm:pt>
    <dgm:pt modelId="{80B16394-FBB9-4B8B-B7FD-EEE64E4F1D0A}" type="parTrans" cxnId="{A5219615-1A11-418B-80EC-729551E10A18}">
      <dgm:prSet/>
      <dgm:spPr/>
      <dgm:t>
        <a:bodyPr/>
        <a:lstStyle/>
        <a:p>
          <a:endParaRPr lang="en-US"/>
        </a:p>
      </dgm:t>
    </dgm:pt>
    <dgm:pt modelId="{5492D3EA-EBBD-4257-B0EA-B56583F9FC9F}" type="sibTrans" cxnId="{A5219615-1A11-418B-80EC-729551E10A18}">
      <dgm:prSet/>
      <dgm:spPr/>
      <dgm:t>
        <a:bodyPr/>
        <a:lstStyle/>
        <a:p>
          <a:endParaRPr lang="en-US"/>
        </a:p>
      </dgm:t>
    </dgm:pt>
    <dgm:pt modelId="{A1402720-DEF9-46FA-8581-B410A6722479}">
      <dgm:prSet phldrT="[Text]" custT="1"/>
      <dgm:spPr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sz="2000" dirty="0" smtClean="0"/>
            <a:t>উদ্ভিদ,প্রাণী</a:t>
          </a:r>
          <a:endParaRPr lang="en-US" sz="2000" dirty="0"/>
        </a:p>
      </dgm:t>
    </dgm:pt>
    <dgm:pt modelId="{7804CBE9-DACA-4900-ACE8-38BBC3C37060}" type="parTrans" cxnId="{E1AE452C-54B5-42B6-B7AA-56862AFA3219}">
      <dgm:prSet/>
      <dgm:spPr/>
      <dgm:t>
        <a:bodyPr/>
        <a:lstStyle/>
        <a:p>
          <a:endParaRPr lang="en-US"/>
        </a:p>
      </dgm:t>
    </dgm:pt>
    <dgm:pt modelId="{11FA6570-780A-48CE-A36E-EA6E37A93314}" type="sibTrans" cxnId="{E1AE452C-54B5-42B6-B7AA-56862AFA3219}">
      <dgm:prSet/>
      <dgm:spPr/>
      <dgm:t>
        <a:bodyPr/>
        <a:lstStyle/>
        <a:p>
          <a:endParaRPr lang="en-US"/>
        </a:p>
      </dgm:t>
    </dgm:pt>
    <dgm:pt modelId="{D8123D7C-F82F-40F5-98CD-2554D9B497C4}">
      <dgm:prSet phldrT="[Text]" custT="1"/>
      <dgm:spPr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sz="1600" dirty="0" smtClean="0"/>
            <a:t>অবশিষ্টি সকল উপাদান নিয়ে গঠিত।</a:t>
          </a:r>
          <a:endParaRPr lang="en-US" sz="1600" dirty="0"/>
        </a:p>
      </dgm:t>
    </dgm:pt>
    <dgm:pt modelId="{4B32FF5F-5D00-41A3-B2E0-E07FE87DC841}" type="parTrans" cxnId="{FB5C2BC1-CEDC-45BA-A0DC-62AF93B6A00E}">
      <dgm:prSet/>
      <dgm:spPr/>
      <dgm:t>
        <a:bodyPr/>
        <a:lstStyle/>
        <a:p>
          <a:endParaRPr lang="en-US"/>
        </a:p>
      </dgm:t>
    </dgm:pt>
    <dgm:pt modelId="{1A85537B-CAEC-4A7F-8C67-B871BE7EC9C6}" type="sibTrans" cxnId="{FB5C2BC1-CEDC-45BA-A0DC-62AF93B6A00E}">
      <dgm:prSet/>
      <dgm:spPr/>
      <dgm:t>
        <a:bodyPr/>
        <a:lstStyle/>
        <a:p>
          <a:endParaRPr lang="en-US"/>
        </a:p>
      </dgm:t>
    </dgm:pt>
    <dgm:pt modelId="{F12FDE46-EA32-4864-B266-AA682B173E4C}">
      <dgm:prSet phldrT="[Text]" custT="1"/>
      <dgm:spPr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sz="1600" dirty="0" smtClean="0"/>
            <a:t>মাটি,পাণি,বায়ু,জলবায়ু,তাপমাত্রা,আদ্রতা,</a:t>
          </a:r>
          <a:endParaRPr lang="en-US" sz="1600" dirty="0"/>
        </a:p>
      </dgm:t>
    </dgm:pt>
    <dgm:pt modelId="{3AE861DF-FE95-4349-951F-3F8DB9DBEB5E}" type="parTrans" cxnId="{88EE18E5-FF90-478F-BA6A-1A517AC5FFA2}">
      <dgm:prSet/>
      <dgm:spPr/>
      <dgm:t>
        <a:bodyPr/>
        <a:lstStyle/>
        <a:p>
          <a:endParaRPr lang="en-US"/>
        </a:p>
      </dgm:t>
    </dgm:pt>
    <dgm:pt modelId="{5A141B92-28E2-4761-ABC9-0313CD628B72}" type="sibTrans" cxnId="{88EE18E5-FF90-478F-BA6A-1A517AC5FFA2}">
      <dgm:prSet/>
      <dgm:spPr/>
      <dgm:t>
        <a:bodyPr/>
        <a:lstStyle/>
        <a:p>
          <a:endParaRPr lang="en-US"/>
        </a:p>
      </dgm:t>
    </dgm:pt>
    <dgm:pt modelId="{45B1324D-27CA-4592-A637-70E3936A14E0}">
      <dgm:prSet phldrT="[Text]" custT="1"/>
      <dgm:spPr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sz="1600" dirty="0" smtClean="0"/>
            <a:t>এ উপাদান গুওলো ছাড়া কোন জীবই বেচে থাকতে পারে না।উপাদান গুলোর ভিন্নতার কারনে এসকল অঞ্চলের  উদ্ভিদ ও প্রাণী বৈচিত্র্যও ভিন্ন।</a:t>
          </a:r>
          <a:endParaRPr lang="en-US" sz="1600" dirty="0"/>
        </a:p>
      </dgm:t>
    </dgm:pt>
    <dgm:pt modelId="{A7A6FB78-0770-427E-9616-E64A70B7B385}" type="parTrans" cxnId="{68917F0E-8CE0-4E8D-9D91-8B56C733AE54}">
      <dgm:prSet/>
      <dgm:spPr/>
      <dgm:t>
        <a:bodyPr/>
        <a:lstStyle/>
        <a:p>
          <a:endParaRPr lang="en-US"/>
        </a:p>
      </dgm:t>
    </dgm:pt>
    <dgm:pt modelId="{B11CDFB8-DD3A-40CE-AF73-0DACB7FE135C}" type="sibTrans" cxnId="{68917F0E-8CE0-4E8D-9D91-8B56C733AE54}">
      <dgm:prSet/>
      <dgm:spPr/>
      <dgm:t>
        <a:bodyPr/>
        <a:lstStyle/>
        <a:p>
          <a:endParaRPr lang="en-US"/>
        </a:p>
      </dgm:t>
    </dgm:pt>
    <dgm:pt modelId="{5BDDB50D-E309-42CC-A3D0-E63A71A22556}" type="pres">
      <dgm:prSet presAssocID="{B9A4C741-F84E-4FCD-BE29-C87B759ACF6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E3C5C-4271-4B4E-AD6C-BEBEBB81E8AA}" type="pres">
      <dgm:prSet presAssocID="{B9A4C741-F84E-4FCD-BE29-C87B759ACF65}" presName="cycle" presStyleCnt="0"/>
      <dgm:spPr/>
    </dgm:pt>
    <dgm:pt modelId="{531FDDA4-82CB-4BF3-A0E2-E1139323D58E}" type="pres">
      <dgm:prSet presAssocID="{B9A4C741-F84E-4FCD-BE29-C87B759ACF65}" presName="centerShape" presStyleCnt="0"/>
      <dgm:spPr/>
    </dgm:pt>
    <dgm:pt modelId="{BC23C358-75DF-4A58-8358-716B7BCCD592}" type="pres">
      <dgm:prSet presAssocID="{B9A4C741-F84E-4FCD-BE29-C87B759ACF65}" presName="connSite" presStyleLbl="node1" presStyleIdx="0" presStyleCnt="3"/>
      <dgm:spPr/>
    </dgm:pt>
    <dgm:pt modelId="{9A339354-1854-4057-A88F-EDC4049ED1B3}" type="pres">
      <dgm:prSet presAssocID="{B9A4C741-F84E-4FCD-BE29-C87B759ACF65}" presName="visible" presStyleLbl="node1" presStyleIdx="0" presStyleCnt="3" custScaleX="56189" custScaleY="66885" custLinFactNeighborX="12765" custLinFactNeighborY="-692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99996C70-79B4-4E09-AC45-F8CC26BF5CCC}" type="pres">
      <dgm:prSet presAssocID="{5DA30DC5-6FC4-4064-9B70-45CBF7F54F09}" presName="Name25" presStyleLbl="parChTrans1D1" presStyleIdx="0" presStyleCnt="2"/>
      <dgm:spPr/>
      <dgm:t>
        <a:bodyPr/>
        <a:lstStyle/>
        <a:p>
          <a:endParaRPr lang="en-US"/>
        </a:p>
      </dgm:t>
    </dgm:pt>
    <dgm:pt modelId="{C3BEE67A-A66A-4B02-914C-58A6927D6F18}" type="pres">
      <dgm:prSet presAssocID="{7CFE0F91-36B8-43CC-B01A-091D096B9848}" presName="node" presStyleCnt="0"/>
      <dgm:spPr/>
    </dgm:pt>
    <dgm:pt modelId="{64BA239E-BD43-41C1-841C-17BB50E7F6EB}" type="pres">
      <dgm:prSet presAssocID="{7CFE0F91-36B8-43CC-B01A-091D096B9848}" presName="parentNode" presStyleLbl="node1" presStyleIdx="1" presStyleCnt="3" custScaleX="100422" custScaleY="142765" custLinFactNeighborX="-15231" custLinFactNeighborY="35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4BF33-EF35-4FFD-BFC5-97173AD726E8}" type="pres">
      <dgm:prSet presAssocID="{7CFE0F91-36B8-43CC-B01A-091D096B9848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3CA17-B810-4C9F-A51C-49CBF4CD6256}" type="pres">
      <dgm:prSet presAssocID="{024AA26D-83EC-42F3-A4BB-E36797DD5B74}" presName="Name25" presStyleLbl="parChTrans1D1" presStyleIdx="1" presStyleCnt="2"/>
      <dgm:spPr/>
      <dgm:t>
        <a:bodyPr/>
        <a:lstStyle/>
        <a:p>
          <a:endParaRPr lang="en-US"/>
        </a:p>
      </dgm:t>
    </dgm:pt>
    <dgm:pt modelId="{E99B896F-C277-4293-82F1-9F3AD754ED69}" type="pres">
      <dgm:prSet presAssocID="{9B77ACD6-7C4B-4B45-8B4D-DE76D8F96B00}" presName="node" presStyleCnt="0"/>
      <dgm:spPr/>
    </dgm:pt>
    <dgm:pt modelId="{D8FE0F6E-112F-40B5-B0E7-CEF752DFD916}" type="pres">
      <dgm:prSet presAssocID="{9B77ACD6-7C4B-4B45-8B4D-DE76D8F96B00}" presName="parentNode" presStyleLbl="node1" presStyleIdx="2" presStyleCnt="3" custScaleX="105272" custScaleY="167285" custLinFactNeighborX="-5815" custLinFactNeighborY="5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4859F-CD18-47EA-86BF-F1C7312F748F}" type="pres">
      <dgm:prSet presAssocID="{9B77ACD6-7C4B-4B45-8B4D-DE76D8F96B0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CE972-B107-4FC9-9B95-A4CC4FA4DFDF}" srcId="{7CFE0F91-36B8-43CC-B01A-091D096B9848}" destId="{BAFD8534-B1FE-43F6-A175-4717D556A861}" srcOrd="0" destOrd="0" parTransId="{2374A608-D69A-4BD7-91E0-50D00798290A}" sibTransId="{1377ACF8-4293-4DA8-A681-24FABBD87D59}"/>
    <dgm:cxn modelId="{3BE99B17-5052-455E-B0DE-601E75BD2309}" type="presOf" srcId="{024AA26D-83EC-42F3-A4BB-E36797DD5B74}" destId="{2AD3CA17-B810-4C9F-A51C-49CBF4CD6256}" srcOrd="0" destOrd="0" presId="urn:microsoft.com/office/officeart/2005/8/layout/radial2"/>
    <dgm:cxn modelId="{88EE18E5-FF90-478F-BA6A-1A517AC5FFA2}" srcId="{9B77ACD6-7C4B-4B45-8B4D-DE76D8F96B00}" destId="{F12FDE46-EA32-4864-B266-AA682B173E4C}" srcOrd="2" destOrd="0" parTransId="{3AE861DF-FE95-4349-951F-3F8DB9DBEB5E}" sibTransId="{5A141B92-28E2-4761-ABC9-0313CD628B72}"/>
    <dgm:cxn modelId="{2C095EF9-0AE5-43FC-B470-E9EF1B786027}" srcId="{B9A4C741-F84E-4FCD-BE29-C87B759ACF65}" destId="{7CFE0F91-36B8-43CC-B01A-091D096B9848}" srcOrd="0" destOrd="0" parTransId="{5DA30DC5-6FC4-4064-9B70-45CBF7F54F09}" sibTransId="{D34F8568-098D-4F41-B745-80D922766B17}"/>
    <dgm:cxn modelId="{40ED9F91-832E-4F99-ABFA-666999A8EE77}" type="presOf" srcId="{F12FDE46-EA32-4864-B266-AA682B173E4C}" destId="{1884859F-CD18-47EA-86BF-F1C7312F748F}" srcOrd="0" destOrd="2" presId="urn:microsoft.com/office/officeart/2005/8/layout/radial2"/>
    <dgm:cxn modelId="{4104FBC2-389E-4B64-87C8-17C5E5D9A80A}" type="presOf" srcId="{D8123D7C-F82F-40F5-98CD-2554D9B497C4}" destId="{1884859F-CD18-47EA-86BF-F1C7312F748F}" srcOrd="0" destOrd="1" presId="urn:microsoft.com/office/officeart/2005/8/layout/radial2"/>
    <dgm:cxn modelId="{33D3AB29-5AF1-4919-B38F-3CCD66102A2B}" type="presOf" srcId="{45B1324D-27CA-4592-A637-70E3936A14E0}" destId="{1884859F-CD18-47EA-86BF-F1C7312F748F}" srcOrd="0" destOrd="3" presId="urn:microsoft.com/office/officeart/2005/8/layout/radial2"/>
    <dgm:cxn modelId="{E1AE452C-54B5-42B6-B7AA-56862AFA3219}" srcId="{7CFE0F91-36B8-43CC-B01A-091D096B9848}" destId="{A1402720-DEF9-46FA-8581-B410A6722479}" srcOrd="2" destOrd="0" parTransId="{7804CBE9-DACA-4900-ACE8-38BBC3C37060}" sibTransId="{11FA6570-780A-48CE-A36E-EA6E37A93314}"/>
    <dgm:cxn modelId="{D7B99D0C-EB02-4794-9403-59626CA300F7}" type="presOf" srcId="{5DA30DC5-6FC4-4064-9B70-45CBF7F54F09}" destId="{99996C70-79B4-4E09-AC45-F8CC26BF5CCC}" srcOrd="0" destOrd="0" presId="urn:microsoft.com/office/officeart/2005/8/layout/radial2"/>
    <dgm:cxn modelId="{EB384F93-E3DB-46E8-88B8-1170288FA2E9}" type="presOf" srcId="{C25A92B6-4C0C-4CEA-BC72-3214A5E71CD8}" destId="{1884859F-CD18-47EA-86BF-F1C7312F748F}" srcOrd="0" destOrd="0" presId="urn:microsoft.com/office/officeart/2005/8/layout/radial2"/>
    <dgm:cxn modelId="{BD47A643-3B3A-4D9F-8290-65C137E8F009}" srcId="{9B77ACD6-7C4B-4B45-8B4D-DE76D8F96B00}" destId="{C25A92B6-4C0C-4CEA-BC72-3214A5E71CD8}" srcOrd="0" destOrd="0" parTransId="{FC054C5F-20A2-4ED8-90FC-2717FFFA4020}" sibTransId="{51C00067-AB11-4411-A8D3-E75B617DF17A}"/>
    <dgm:cxn modelId="{FB5C2BC1-CEDC-45BA-A0DC-62AF93B6A00E}" srcId="{9B77ACD6-7C4B-4B45-8B4D-DE76D8F96B00}" destId="{D8123D7C-F82F-40F5-98CD-2554D9B497C4}" srcOrd="1" destOrd="0" parTransId="{4B32FF5F-5D00-41A3-B2E0-E07FE87DC841}" sibTransId="{1A85537B-CAEC-4A7F-8C67-B871BE7EC9C6}"/>
    <dgm:cxn modelId="{505D8F61-724D-4C72-99D3-C7C402931706}" type="presOf" srcId="{A1402720-DEF9-46FA-8581-B410A6722479}" destId="{4104BF33-EF35-4FFD-BFC5-97173AD726E8}" srcOrd="0" destOrd="2" presId="urn:microsoft.com/office/officeart/2005/8/layout/radial2"/>
    <dgm:cxn modelId="{40CCEB38-5932-4CD4-9DF1-878C7936EBA8}" type="presOf" srcId="{4E0A5B8E-F1C4-43E8-9B42-D68D3C90F845}" destId="{4104BF33-EF35-4FFD-BFC5-97173AD726E8}" srcOrd="0" destOrd="1" presId="urn:microsoft.com/office/officeart/2005/8/layout/radial2"/>
    <dgm:cxn modelId="{259E2A1D-AD95-4C05-B29A-D8D0DB79BD82}" type="presOf" srcId="{BAFD8534-B1FE-43F6-A175-4717D556A861}" destId="{4104BF33-EF35-4FFD-BFC5-97173AD726E8}" srcOrd="0" destOrd="0" presId="urn:microsoft.com/office/officeart/2005/8/layout/radial2"/>
    <dgm:cxn modelId="{766F267F-6A68-45C8-A189-876C4FF0660C}" type="presOf" srcId="{7CFE0F91-36B8-43CC-B01A-091D096B9848}" destId="{64BA239E-BD43-41C1-841C-17BB50E7F6EB}" srcOrd="0" destOrd="0" presId="urn:microsoft.com/office/officeart/2005/8/layout/radial2"/>
    <dgm:cxn modelId="{68917F0E-8CE0-4E8D-9D91-8B56C733AE54}" srcId="{9B77ACD6-7C4B-4B45-8B4D-DE76D8F96B00}" destId="{45B1324D-27CA-4592-A637-70E3936A14E0}" srcOrd="3" destOrd="0" parTransId="{A7A6FB78-0770-427E-9616-E64A70B7B385}" sibTransId="{B11CDFB8-DD3A-40CE-AF73-0DACB7FE135C}"/>
    <dgm:cxn modelId="{D9BF27B0-301A-4B2A-91F7-CD28712745D4}" type="presOf" srcId="{9B77ACD6-7C4B-4B45-8B4D-DE76D8F96B00}" destId="{D8FE0F6E-112F-40B5-B0E7-CEF752DFD916}" srcOrd="0" destOrd="0" presId="urn:microsoft.com/office/officeart/2005/8/layout/radial2"/>
    <dgm:cxn modelId="{A701AAA0-36B4-4AA8-8D2A-573F0E7A7697}" srcId="{B9A4C741-F84E-4FCD-BE29-C87B759ACF65}" destId="{9B77ACD6-7C4B-4B45-8B4D-DE76D8F96B00}" srcOrd="1" destOrd="0" parTransId="{024AA26D-83EC-42F3-A4BB-E36797DD5B74}" sibTransId="{EE789B64-5C30-460F-9D1F-77C7E2B9F379}"/>
    <dgm:cxn modelId="{A5219615-1A11-418B-80EC-729551E10A18}" srcId="{7CFE0F91-36B8-43CC-B01A-091D096B9848}" destId="{4E0A5B8E-F1C4-43E8-9B42-D68D3C90F845}" srcOrd="1" destOrd="0" parTransId="{80B16394-FBB9-4B8B-B7FD-EEE64E4F1D0A}" sibTransId="{5492D3EA-EBBD-4257-B0EA-B56583F9FC9F}"/>
    <dgm:cxn modelId="{34E73FD7-078F-4DE4-952C-184E542A663B}" type="presOf" srcId="{B9A4C741-F84E-4FCD-BE29-C87B759ACF65}" destId="{5BDDB50D-E309-42CC-A3D0-E63A71A22556}" srcOrd="0" destOrd="0" presId="urn:microsoft.com/office/officeart/2005/8/layout/radial2"/>
    <dgm:cxn modelId="{4D2D3D76-3495-4086-8E98-EDB56A41E5CD}" type="presParOf" srcId="{5BDDB50D-E309-42CC-A3D0-E63A71A22556}" destId="{748E3C5C-4271-4B4E-AD6C-BEBEBB81E8AA}" srcOrd="0" destOrd="0" presId="urn:microsoft.com/office/officeart/2005/8/layout/radial2"/>
    <dgm:cxn modelId="{B51EC2E4-D788-4F1F-A619-D521EAE7B884}" type="presParOf" srcId="{748E3C5C-4271-4B4E-AD6C-BEBEBB81E8AA}" destId="{531FDDA4-82CB-4BF3-A0E2-E1139323D58E}" srcOrd="0" destOrd="0" presId="urn:microsoft.com/office/officeart/2005/8/layout/radial2"/>
    <dgm:cxn modelId="{C9B406FE-7377-4720-9CD0-B34814E1A376}" type="presParOf" srcId="{531FDDA4-82CB-4BF3-A0E2-E1139323D58E}" destId="{BC23C358-75DF-4A58-8358-716B7BCCD592}" srcOrd="0" destOrd="0" presId="urn:microsoft.com/office/officeart/2005/8/layout/radial2"/>
    <dgm:cxn modelId="{13C4D082-5561-4D3B-ABB8-F0556ADA1EF8}" type="presParOf" srcId="{531FDDA4-82CB-4BF3-A0E2-E1139323D58E}" destId="{9A339354-1854-4057-A88F-EDC4049ED1B3}" srcOrd="1" destOrd="0" presId="urn:microsoft.com/office/officeart/2005/8/layout/radial2"/>
    <dgm:cxn modelId="{C3A4AF30-68AD-4C8D-8DA1-116819442E7A}" type="presParOf" srcId="{748E3C5C-4271-4B4E-AD6C-BEBEBB81E8AA}" destId="{99996C70-79B4-4E09-AC45-F8CC26BF5CCC}" srcOrd="1" destOrd="0" presId="urn:microsoft.com/office/officeart/2005/8/layout/radial2"/>
    <dgm:cxn modelId="{61E17915-7C7E-4409-B760-533ADCE06752}" type="presParOf" srcId="{748E3C5C-4271-4B4E-AD6C-BEBEBB81E8AA}" destId="{C3BEE67A-A66A-4B02-914C-58A6927D6F18}" srcOrd="2" destOrd="0" presId="urn:microsoft.com/office/officeart/2005/8/layout/radial2"/>
    <dgm:cxn modelId="{50C4BD0C-ECFB-4772-8F22-0E445E132D51}" type="presParOf" srcId="{C3BEE67A-A66A-4B02-914C-58A6927D6F18}" destId="{64BA239E-BD43-41C1-841C-17BB50E7F6EB}" srcOrd="0" destOrd="0" presId="urn:microsoft.com/office/officeart/2005/8/layout/radial2"/>
    <dgm:cxn modelId="{1E49148E-2831-427D-BC04-83C9C933E06D}" type="presParOf" srcId="{C3BEE67A-A66A-4B02-914C-58A6927D6F18}" destId="{4104BF33-EF35-4FFD-BFC5-97173AD726E8}" srcOrd="1" destOrd="0" presId="urn:microsoft.com/office/officeart/2005/8/layout/radial2"/>
    <dgm:cxn modelId="{D11E109F-45D2-45CE-8327-D68787C37F2B}" type="presParOf" srcId="{748E3C5C-4271-4B4E-AD6C-BEBEBB81E8AA}" destId="{2AD3CA17-B810-4C9F-A51C-49CBF4CD6256}" srcOrd="3" destOrd="0" presId="urn:microsoft.com/office/officeart/2005/8/layout/radial2"/>
    <dgm:cxn modelId="{42B6BA1D-E508-488D-BF0D-AAE7E7B50EBA}" type="presParOf" srcId="{748E3C5C-4271-4B4E-AD6C-BEBEBB81E8AA}" destId="{E99B896F-C277-4293-82F1-9F3AD754ED69}" srcOrd="4" destOrd="0" presId="urn:microsoft.com/office/officeart/2005/8/layout/radial2"/>
    <dgm:cxn modelId="{933AD665-F094-4E37-AD1B-132DF34DFB37}" type="presParOf" srcId="{E99B896F-C277-4293-82F1-9F3AD754ED69}" destId="{D8FE0F6E-112F-40B5-B0E7-CEF752DFD916}" srcOrd="0" destOrd="0" presId="urn:microsoft.com/office/officeart/2005/8/layout/radial2"/>
    <dgm:cxn modelId="{C3732A77-2A3A-4FF6-9ABD-504A3CFEFB3D}" type="presParOf" srcId="{E99B896F-C277-4293-82F1-9F3AD754ED69}" destId="{1884859F-CD18-47EA-86BF-F1C7312F748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3CA17-B810-4C9F-A51C-49CBF4CD6256}">
      <dsp:nvSpPr>
        <dsp:cNvPr id="0" name=""/>
        <dsp:cNvSpPr/>
      </dsp:nvSpPr>
      <dsp:spPr>
        <a:xfrm rot="1918762">
          <a:off x="2391940" y="4138098"/>
          <a:ext cx="753474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753474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96C70-79B4-4E09-AC45-F8CC26BF5CCC}">
      <dsp:nvSpPr>
        <dsp:cNvPr id="0" name=""/>
        <dsp:cNvSpPr/>
      </dsp:nvSpPr>
      <dsp:spPr>
        <a:xfrm rot="19740963">
          <a:off x="2405633" y="2409558"/>
          <a:ext cx="609441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609441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39354-1854-4057-A88F-EDC4049ED1B3}">
      <dsp:nvSpPr>
        <dsp:cNvPr id="0" name=""/>
        <dsp:cNvSpPr/>
      </dsp:nvSpPr>
      <dsp:spPr>
        <a:xfrm>
          <a:off x="838200" y="1981216"/>
          <a:ext cx="1798460" cy="2140811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4BA239E-BD43-41C1-841C-17BB50E7F6EB}">
      <dsp:nvSpPr>
        <dsp:cNvPr id="0" name=""/>
        <dsp:cNvSpPr/>
      </dsp:nvSpPr>
      <dsp:spPr>
        <a:xfrm>
          <a:off x="2895607" y="382490"/>
          <a:ext cx="1928545" cy="2741717"/>
        </a:xfrm>
        <a:prstGeom prst="ellipse">
          <a:avLst/>
        </a:prstGeom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</a:rPr>
            <a:t>সজীব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</a:rPr>
            <a:t>পরিবেশ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178036" y="784005"/>
        <a:ext cx="1363687" cy="1938687"/>
      </dsp:txXfrm>
    </dsp:sp>
    <dsp:sp modelId="{4104BF33-EF35-4FFD-BFC5-97173AD726E8}">
      <dsp:nvSpPr>
        <dsp:cNvPr id="0" name=""/>
        <dsp:cNvSpPr/>
      </dsp:nvSpPr>
      <dsp:spPr>
        <a:xfrm>
          <a:off x="5006066" y="382490"/>
          <a:ext cx="2892817" cy="2741717"/>
        </a:xfrm>
        <a:prstGeom prst="rect">
          <a:avLst/>
        </a:prstGeom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000" kern="1200" dirty="0" smtClean="0"/>
            <a:t>পরিবেশের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000" kern="1200" dirty="0" smtClean="0"/>
            <a:t>সকল জীব উপাদান নিয়ে গঠিত।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000" kern="1200" dirty="0" smtClean="0"/>
            <a:t>উদ্ভিদ,প্রাণী</a:t>
          </a:r>
          <a:endParaRPr lang="en-US" sz="2000" kern="1200" dirty="0"/>
        </a:p>
      </dsp:txBody>
      <dsp:txXfrm>
        <a:off x="5006066" y="382490"/>
        <a:ext cx="2892817" cy="2741717"/>
      </dsp:txXfrm>
    </dsp:sp>
    <dsp:sp modelId="{D8FE0F6E-112F-40B5-B0E7-CEF752DFD916}">
      <dsp:nvSpPr>
        <dsp:cNvPr id="0" name=""/>
        <dsp:cNvSpPr/>
      </dsp:nvSpPr>
      <dsp:spPr>
        <a:xfrm>
          <a:off x="3018223" y="3352798"/>
          <a:ext cx="2021686" cy="3212609"/>
        </a:xfrm>
        <a:prstGeom prst="ellipse">
          <a:avLst/>
        </a:prstGeom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</a:rPr>
            <a:t>অজীব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</a:rPr>
            <a:t>পরিবেশ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314292" y="3823274"/>
        <a:ext cx="1429548" cy="2271657"/>
      </dsp:txXfrm>
    </dsp:sp>
    <dsp:sp modelId="{1884859F-CD18-47EA-86BF-F1C7312F748F}">
      <dsp:nvSpPr>
        <dsp:cNvPr id="0" name=""/>
        <dsp:cNvSpPr/>
      </dsp:nvSpPr>
      <dsp:spPr>
        <a:xfrm>
          <a:off x="5105396" y="3352798"/>
          <a:ext cx="3032529" cy="3212609"/>
        </a:xfrm>
        <a:prstGeom prst="rect">
          <a:avLst/>
        </a:prstGeom>
        <a:gradFill rotWithShape="0">
          <a:gsLst>
            <a:gs pos="23000">
              <a:srgbClr val="FF0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600" kern="1200" dirty="0" smtClean="0"/>
            <a:t>জীব উপাদানকে বাদ দিয়ে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600" kern="1200" dirty="0" smtClean="0"/>
            <a:t>অবশিষ্টি সকল উপাদান নিয়ে গঠিত।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600" kern="1200" dirty="0" smtClean="0"/>
            <a:t>মাটি,পাণি,বায়ু,জলবায়ু,তাপমাত্রা,আদ্রতা,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600" kern="1200" dirty="0" smtClean="0"/>
            <a:t>এ উপাদান গুওলো ছাড়া কোন জীবই বেচে থাকতে পারে না।উপাদান গুলোর ভিন্নতার কারনে এসকল অঞ্চলের  উদ্ভিদ ও প্রাণী বৈচিত্র্যও ভিন্ন।</a:t>
          </a:r>
          <a:endParaRPr lang="en-US" sz="1600" kern="1200" dirty="0"/>
        </a:p>
      </dsp:txBody>
      <dsp:txXfrm>
        <a:off x="5105396" y="3352798"/>
        <a:ext cx="3032529" cy="3212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86FEE-B38D-4207-90FF-FAA69CCB809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C59-BD79-453B-AC6E-CAA6212E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C59-BD79-453B-AC6E-CAA6212ED1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6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2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5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8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AEC9-0FA4-49E1-B7A7-43C58611820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9458-700F-422B-839B-93CCD36F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7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5063836" cy="5200993"/>
          </a:xfrm>
          <a:prstGeom prst="rect">
            <a:avLst/>
          </a:prstGeom>
        </p:spPr>
      </p:pic>
      <p:pic>
        <p:nvPicPr>
          <p:cNvPr id="3" name="Picture 2" descr="C:\Users\Hp\Desktop\animated-good-morning-image-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57439" y="5007547"/>
            <a:ext cx="2607891" cy="10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\Desktop\animated-good-morning-image-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1239" y="757439"/>
            <a:ext cx="2607891" cy="10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\Desktop\animated-good-morning-image-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3561" y="5007547"/>
            <a:ext cx="2607891" cy="10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animated-good-morning-image-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3561" y="816548"/>
            <a:ext cx="2607891" cy="10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5577482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path" presetSubtype="0" repeatCount="indefinite" accel="10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125 -4.44444E-6 C -0.32048 -0.03796 -0.18264 -0.06203 -0.02916 -0.06203 C 0.12414 -0.06203 0.26164 -0.03796 0.35417 -4.44444E-6 C 0.26164 0.03797 0.12414 0.06204 -0.02916 0.06204 C -0.18264 0.06204 -0.32048 0.03797 -0.4125 -4.44444E-6 Z " pathEditMode="relative" rAng="0" ptsTypes="fffff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27" y="381000"/>
            <a:ext cx="7467600" cy="121920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 কিভাবে বিলুপ্ত হয়?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127" y="1801091"/>
            <a:ext cx="7467600" cy="4724400"/>
          </a:xfrm>
          <a:prstGeom prst="rect">
            <a:avLst/>
          </a:prstGeom>
          <a:solidFill>
            <a:srgbClr val="48F3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বিভিন্ন ভাবে তার চারপাশের পরিবেশের উপর নির্ভর করে।বেচে থাকার জন্য পরিবেশের বিভিন্ন উপাদানের উপর নির্ভর করে।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 সকল উৎস থেকে আমরা আমাদের প্রয়োজনীয় জিনিস পাই তা যদি কোন কারণে নষ্ট হয়  তবে আমাদের জীবিনে কি ঘটবে?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7696200" cy="4572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4953000"/>
            <a:ext cx="7696200" cy="1676400"/>
          </a:xfrm>
          <a:prstGeom prst="rect">
            <a:avLst/>
          </a:prstGeom>
          <a:gradFill flip="none" rotWithShape="1">
            <a:gsLst>
              <a:gs pos="12000">
                <a:srgbClr val="48F319"/>
              </a:gs>
              <a:gs pos="90000">
                <a:srgbClr val="48F319"/>
              </a:gs>
              <a:gs pos="70000">
                <a:srgbClr val="48F319"/>
              </a:gs>
              <a:gs pos="100000">
                <a:srgbClr val="FFEBFA"/>
              </a:gs>
            </a:gsLst>
            <a:lin ang="2700000" scaled="0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প্রাণীটির নাম কি?</a:t>
            </a:r>
          </a:p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বিলুপ্তির কারণ কি?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0345" y="914400"/>
            <a:ext cx="7848600" cy="4774539"/>
            <a:chOff x="609600" y="1946564"/>
            <a:chExt cx="7848600" cy="4774539"/>
          </a:xfrm>
        </p:grpSpPr>
        <p:sp>
          <p:nvSpPr>
            <p:cNvPr id="2" name="Rectangle 1"/>
            <p:cNvSpPr/>
            <p:nvPr/>
          </p:nvSpPr>
          <p:spPr>
            <a:xfrm>
              <a:off x="609600" y="1946564"/>
              <a:ext cx="7848600" cy="477453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just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ডাইনোসর যখন পৃথিবীতে ছিল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তখন পৃথিবী অনেক গরম ছিল।</a:t>
              </a:r>
              <a:endPara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কিন্তু হঠাৎ করেই পৃথিবী অনেক ঠাণ্ডা হয়ে যায়।</a:t>
              </a:r>
              <a:endPara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ঠাণ্ডা সইতে না পেরে তারা সবা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মারা যায়। 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618" y="2182091"/>
              <a:ext cx="3352800" cy="1828800"/>
            </a:xfrm>
            <a:prstGeom prst="rect">
              <a:avLst/>
            </a:prstGeom>
          </p:spPr>
        </p:pic>
      </p:grpSp>
      <p:sp>
        <p:nvSpPr>
          <p:cNvPr id="11" name="&quot;No&quot; Symbol 10"/>
          <p:cNvSpPr/>
          <p:nvPr/>
        </p:nvSpPr>
        <p:spPr>
          <a:xfrm>
            <a:off x="570345" y="152400"/>
            <a:ext cx="914400" cy="533400"/>
          </a:xfrm>
          <a:prstGeom prst="noSmoking">
            <a:avLst>
              <a:gd name="adj" fmla="val 5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7456054" y="152400"/>
            <a:ext cx="914400" cy="533400"/>
          </a:xfrm>
          <a:prstGeom prst="noSmoking">
            <a:avLst>
              <a:gd name="adj" fmla="val 5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7620000" y="6109855"/>
            <a:ext cx="914400" cy="533400"/>
          </a:xfrm>
          <a:prstGeom prst="noSmoking">
            <a:avLst>
              <a:gd name="adj" fmla="val 5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570345" y="6109855"/>
            <a:ext cx="914400" cy="533400"/>
          </a:xfrm>
          <a:prstGeom prst="noSmoking">
            <a:avLst>
              <a:gd name="adj" fmla="val 5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nglade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899" y="228602"/>
            <a:ext cx="8348738" cy="5410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5410201"/>
            <a:ext cx="8386837" cy="12778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 পরিবেশ দূষন হ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301587"/>
            <a:ext cx="6019800" cy="3162300"/>
          </a:xfrm>
          <a:prstGeom prst="rect">
            <a:avLst/>
          </a:prstGeom>
          <a:solidFill>
            <a:schemeClr val="accent4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পরিবেশের ভারসাম্য নষ্ট হওয়ার কারণ কী কী?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0300" y="609600"/>
            <a:ext cx="4724400" cy="1371600"/>
          </a:xfrm>
          <a:prstGeom prst="rect">
            <a:avLst/>
          </a:prstGeom>
          <a:solidFill>
            <a:srgbClr val="7030A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 rot="10800000">
            <a:off x="131619" y="228600"/>
            <a:ext cx="810492" cy="1215736"/>
          </a:xfrm>
          <a:prstGeom prst="star32">
            <a:avLst>
              <a:gd name="adj" fmla="val 19373"/>
            </a:avLst>
          </a:prstGeom>
          <a:solidFill>
            <a:srgbClr val="48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 rot="10800000">
            <a:off x="8174181" y="5334000"/>
            <a:ext cx="810492" cy="1215736"/>
          </a:xfrm>
          <a:prstGeom prst="star32">
            <a:avLst>
              <a:gd name="adj" fmla="val 19373"/>
            </a:avLst>
          </a:prstGeom>
          <a:solidFill>
            <a:srgbClr val="48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 rot="10800000">
            <a:off x="131618" y="5334000"/>
            <a:ext cx="810492" cy="1215736"/>
          </a:xfrm>
          <a:prstGeom prst="star32">
            <a:avLst>
              <a:gd name="adj" fmla="val 19373"/>
            </a:avLst>
          </a:prstGeom>
          <a:solidFill>
            <a:srgbClr val="48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 rot="10800000">
            <a:off x="8205354" y="167987"/>
            <a:ext cx="810492" cy="1215736"/>
          </a:xfrm>
          <a:prstGeom prst="star32">
            <a:avLst>
              <a:gd name="adj" fmla="val 19373"/>
            </a:avLst>
          </a:prstGeom>
          <a:solidFill>
            <a:srgbClr val="48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 rot="10800000">
            <a:off x="173182" y="249383"/>
            <a:ext cx="810492" cy="1215736"/>
          </a:xfrm>
          <a:prstGeom prst="star32">
            <a:avLst>
              <a:gd name="adj" fmla="val 19373"/>
            </a:avLst>
          </a:prstGeom>
          <a:solidFill>
            <a:srgbClr val="48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 rot="10800000">
            <a:off x="173181" y="5354783"/>
            <a:ext cx="810492" cy="1215736"/>
          </a:xfrm>
          <a:prstGeom prst="star32">
            <a:avLst>
              <a:gd name="adj" fmla="val 19373"/>
            </a:avLst>
          </a:prstGeom>
          <a:solidFill>
            <a:srgbClr val="48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 rot="10800000">
            <a:off x="8246917" y="188770"/>
            <a:ext cx="810492" cy="1215736"/>
          </a:xfrm>
          <a:prstGeom prst="star32">
            <a:avLst>
              <a:gd name="adj" fmla="val 19373"/>
            </a:avLst>
          </a:prstGeom>
          <a:solidFill>
            <a:srgbClr val="48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598" y="1229592"/>
            <a:ext cx="7543801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598" y="2514600"/>
            <a:ext cx="7543801" cy="3352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১।প্রাকৃতিক পরিবেশের উপাদান গুলির নাম</a:t>
            </a:r>
            <a:r>
              <a:rPr lang="en-US" sz="40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বল।</a:t>
            </a:r>
          </a:p>
          <a:p>
            <a:r>
              <a:rPr lang="bn-IN" sz="40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২।মানুষের তৈরী পরিবেশের ২টা নাম লিখ</a:t>
            </a:r>
          </a:p>
          <a:p>
            <a:r>
              <a:rPr lang="bn-IN" sz="40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৩।পৃথিবীর</a:t>
            </a:r>
            <a:r>
              <a:rPr lang="en-US" sz="40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ক্ষুদ্রতম প্রাণীর নাম কি?</a:t>
            </a:r>
            <a:endParaRPr lang="en-US" sz="40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304798" y="221674"/>
            <a:ext cx="685800" cy="685800"/>
          </a:xfrm>
          <a:prstGeom prst="sun">
            <a:avLst>
              <a:gd name="adj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304798" y="6061369"/>
            <a:ext cx="685800" cy="685800"/>
          </a:xfrm>
          <a:prstGeom prst="sun">
            <a:avLst>
              <a:gd name="adj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8104909" y="221674"/>
            <a:ext cx="685800" cy="685800"/>
          </a:xfrm>
          <a:prstGeom prst="sun">
            <a:avLst>
              <a:gd name="adj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104909" y="6064833"/>
            <a:ext cx="685800" cy="685800"/>
          </a:xfrm>
          <a:prstGeom prst="sun">
            <a:avLst>
              <a:gd name="adj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4419598" y="176648"/>
            <a:ext cx="685800" cy="685800"/>
          </a:xfrm>
          <a:prstGeom prst="sun">
            <a:avLst>
              <a:gd name="adj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4419598" y="6061369"/>
            <a:ext cx="685800" cy="685800"/>
          </a:xfrm>
          <a:prstGeom prst="sun">
            <a:avLst>
              <a:gd name="adj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B0F0"/>
            </a:solidFill>
          </a:ln>
          <a:effectLst>
            <a:glow rad="825500">
              <a:schemeClr val="accent1">
                <a:alpha val="37000"/>
              </a:schemeClr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3782290"/>
            <a:ext cx="9067800" cy="307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জড়ের উপর 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একটি জীব অপর একটি জীবের উপর কিভাবে নির্ভরশীল ব্যাখ্যা কর।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067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21336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2209801"/>
            <a:ext cx="9144000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9600" y="152400"/>
                <a:ext cx="7945582" cy="1676400"/>
              </a:xfrm>
              <a:prstGeom prst="rect">
                <a:avLst/>
              </a:prstGeom>
              <a:gradFill flip="none" rotWithShape="1">
                <a:gsLst>
                  <a:gs pos="5000">
                    <a:srgbClr val="92D050"/>
                  </a:gs>
                  <a:gs pos="58000">
                    <a:srgbClr val="FF0000"/>
                  </a:gs>
                  <a:gs pos="93000">
                    <a:srgbClr val="005CBF"/>
                  </a:gs>
                </a:gsLst>
                <a:lin ang="27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8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8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9600" y="1967345"/>
                <a:ext cx="5105400" cy="452431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উত্তম কুমার বিশ্বাস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সহকারি শিক্ষক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দত্তগাতী বালিকা মাধ্যমিক বিদ্যালয়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মোবাইল নং ০১৭২৭০১২৪১৪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Email:uttam</a:t>
                </a:r>
                <a:r>
                  <a:rPr lang="en-US" sz="3600" dirty="0" smtClean="0">
                    <a:cs typeface="NikoshBAN" pitchFamily="2" charset="0"/>
                  </a:rPr>
                  <a:t>10121978@gmail,com</a:t>
                </a:r>
              </a:p>
              <a:p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91200" y="1967345"/>
                <a:ext cx="2763982" cy="452431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শ্রেণীঃ৮ম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বিষয়ঃবিজ্ঞান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অধ্যায়ঃ1৪ম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সময়ঃ৫০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মিঃ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তারিখঃ১১/১১/১৯</a:t>
                </a: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967345"/>
              <a:ext cx="1143000" cy="16328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634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5047" y="415723"/>
            <a:ext cx="8245551" cy="4886324"/>
            <a:chOff x="288848" y="897947"/>
            <a:chExt cx="8245551" cy="48863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678" y="2903995"/>
              <a:ext cx="1857307" cy="28670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03" y="3772502"/>
              <a:ext cx="3124199" cy="1998518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softEdge rad="11250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8" y="897947"/>
              <a:ext cx="5087683" cy="299258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flipV="1">
              <a:off x="2227517" y="3782289"/>
              <a:ext cx="3112613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57201" y="3825927"/>
              <a:ext cx="4953000" cy="5057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985" y="920806"/>
              <a:ext cx="3124200" cy="29072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872" y="3782290"/>
              <a:ext cx="3156527" cy="2001981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33400" y="5410200"/>
            <a:ext cx="8077199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 গুলো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গঠিত হয়?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486401" y="288347"/>
            <a:ext cx="0" cy="2822516"/>
          </a:xfrm>
          <a:prstGeom prst="line">
            <a:avLst/>
          </a:prstGeom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79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28600" y="914400"/>
            <a:ext cx="8763000" cy="4953000"/>
          </a:xfrm>
          <a:prstGeom prst="cloudCallout">
            <a:avLst>
              <a:gd name="adj1" fmla="val 16952"/>
              <a:gd name="adj2" fmla="val -2449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48F3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7710" y="0"/>
            <a:ext cx="9171709" cy="6858000"/>
            <a:chOff x="-27710" y="0"/>
            <a:chExt cx="9171709" cy="6858000"/>
          </a:xfrm>
        </p:grpSpPr>
        <p:sp>
          <p:nvSpPr>
            <p:cNvPr id="2" name="Rectangle 1"/>
            <p:cNvSpPr/>
            <p:nvPr/>
          </p:nvSpPr>
          <p:spPr>
            <a:xfrm>
              <a:off x="-27710" y="0"/>
              <a:ext cx="9171709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315191" y="308264"/>
              <a:ext cx="8458200" cy="1447800"/>
            </a:xfrm>
            <a:prstGeom prst="round2SameRect">
              <a:avLst>
                <a:gd name="adj1" fmla="val 5024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</a:t>
              </a:r>
              <a:r>
                <a:rPr lang="bn-IN" sz="8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8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ণফল</a:t>
              </a:r>
              <a:endPara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329044" y="1828800"/>
              <a:ext cx="8458200" cy="4495800"/>
            </a:xfrm>
            <a:prstGeom prst="round2SameRect">
              <a:avLst>
                <a:gd name="adj1" fmla="val 126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শিক্ষার্থীরা-</a:t>
              </a:r>
            </a:p>
            <a:p>
              <a:pPr marL="571500" indent="-571500">
                <a:buFont typeface="Wingdings" pitchFamily="2" charset="2"/>
                <a:buChar char="v"/>
              </a:pPr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পরিবেশের উপাদান কি বলতে পারবে।</a:t>
              </a:r>
            </a:p>
            <a:p>
              <a:pPr marL="571500" indent="-571500">
                <a:buFont typeface="Wingdings" pitchFamily="2" charset="2"/>
                <a:buChar char="v"/>
              </a:pPr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প্রাকৃতিক পরিবেশ ব্যাখ্যা করতে পারবে।</a:t>
              </a:r>
            </a:p>
            <a:p>
              <a:pPr marL="571500" indent="-571500">
                <a:buFont typeface="Wingdings" pitchFamily="2" charset="2"/>
                <a:buChar char="v"/>
              </a:pPr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পরিবেশের উপাদানসমুহের সংরক্ষণের কৌশল ব্যাখ্যা করতে পারবে।</a:t>
              </a:r>
            </a:p>
            <a:p>
              <a:pPr algn="ctr"/>
              <a:endParaRPr lang="en-US" sz="3600" dirty="0">
                <a:solidFill>
                  <a:srgbClr val="48F319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3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2" y="273825"/>
            <a:ext cx="3888417" cy="24693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800" y="2895600"/>
            <a:ext cx="3933938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জঙ্গলের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8471"/>
            <a:ext cx="3886199" cy="23050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00600" y="2819400"/>
            <a:ext cx="3962399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582" y="5867400"/>
            <a:ext cx="3936156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পাহাড়-পর্বতের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1" y="3657600"/>
            <a:ext cx="3955472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কারা সৃষ্টি করেছে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প্রাকৃতিক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2" y="4419600"/>
            <a:ext cx="3983180" cy="20972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প্রকৃতিকভাবে সৃষ্ট বস্তু গুলো নিয়ে যে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সৃষ্টি হয়েছে সেটাই প্রাকৃতিক পরিবেশ।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060" y="3624697"/>
            <a:ext cx="3981678" cy="21431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88" y="117231"/>
            <a:ext cx="8257312" cy="1219200"/>
          </a:xfrm>
          <a:prstGeom prst="rect">
            <a:avLst/>
          </a:prstGeom>
          <a:gradFill flip="none" rotWithShape="1">
            <a:gsLst>
              <a:gs pos="17000">
                <a:srgbClr val="FF0000"/>
              </a:gs>
              <a:gs pos="100000">
                <a:schemeClr val="tx2">
                  <a:lumMod val="0"/>
                  <a:lumOff val="100000"/>
                  <a:alpha val="39000"/>
                </a:schemeClr>
              </a:gs>
              <a:gs pos="100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পরিবেশের উপাদান  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8" y="1582615"/>
            <a:ext cx="2560024" cy="1806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30" y="3581400"/>
            <a:ext cx="2816334" cy="1650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9977" y="3581400"/>
            <a:ext cx="2454514" cy="16503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3288" y="5410200"/>
            <a:ext cx="8298876" cy="106680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চাঁদ,মাটি,নদী,পাহাড়,পশু,মানুষ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মধ্যে জড় ও জীব দুটোই আ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Muhid\Desktop\MMM\Soil &amp; Agriculture\So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776" y="3581400"/>
            <a:ext cx="2560025" cy="1650342"/>
          </a:xfrm>
          <a:prstGeom prst="rect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77" y="1600199"/>
            <a:ext cx="2483823" cy="178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794266" y="1582614"/>
            <a:ext cx="2816334" cy="180666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045"/>
            <a:ext cx="3276600" cy="245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29308"/>
            <a:ext cx="3276600" cy="2946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30" y="3926043"/>
            <a:ext cx="3408486" cy="251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4811" y="-127280"/>
            <a:ext cx="2914124" cy="3304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9718" y="3040412"/>
            <a:ext cx="3285792" cy="670139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12803"/>
            <a:ext cx="3276600" cy="419627"/>
          </a:xfrm>
          <a:prstGeom prst="rect">
            <a:avLst/>
          </a:prstGeom>
          <a:solidFill>
            <a:srgbClr val="00B05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23" y="3040412"/>
            <a:ext cx="3276600" cy="633431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নৌকা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7630" y="6438373"/>
            <a:ext cx="3386370" cy="419627"/>
          </a:xfrm>
          <a:prstGeom prst="rect">
            <a:avLst/>
          </a:prstGeom>
          <a:gradFill>
            <a:gsLst>
              <a:gs pos="0">
                <a:srgbClr val="FFFF00">
                  <a:alpha val="93000"/>
                </a:srgb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0900" y="67811"/>
            <a:ext cx="2366730" cy="360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কারা সৃষ্টি  করেছে?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0900" y="3926044"/>
            <a:ext cx="2286000" cy="2906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 তৈরী পরিবেশ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29795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7043773"/>
              </p:ext>
            </p:extLst>
          </p:nvPr>
        </p:nvGraphicFramePr>
        <p:xfrm>
          <a:off x="381000" y="76200"/>
          <a:ext cx="84582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339354-1854-4057-A88F-EDC4049ED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A339354-1854-4057-A88F-EDC4049ED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996C70-79B4-4E09-AC45-F8CC26BF5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9996C70-79B4-4E09-AC45-F8CC26BF5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BA239E-BD43-41C1-841C-17BB50E7F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4BA239E-BD43-41C1-841C-17BB50E7F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04BF33-EF35-4FFD-BFC5-97173AD7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104BF33-EF35-4FFD-BFC5-97173AD72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D3CA17-B810-4C9F-A51C-49CBF4CD6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2AD3CA17-B810-4C9F-A51C-49CBF4CD6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FE0F6E-112F-40B5-B0E7-CEF752DFD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D8FE0F6E-112F-40B5-B0E7-CEF752DFD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84859F-CD18-47EA-86BF-F1C7312F7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1884859F-CD18-47EA-86BF-F1C7312F7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303</Words>
  <Application>Microsoft Office PowerPoint</Application>
  <PresentationFormat>On-screen Show (4:3)</PresentationFormat>
  <Paragraphs>67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96</cp:revision>
  <dcterms:created xsi:type="dcterms:W3CDTF">2019-12-06T04:19:33Z</dcterms:created>
  <dcterms:modified xsi:type="dcterms:W3CDTF">2019-12-13T15:34:14Z</dcterms:modified>
</cp:coreProperties>
</file>