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F33477-F9D6-450D-8AC6-E856AFD0D88B}" type="datetimeFigureOut">
              <a:rPr lang="en-US" smtClean="0"/>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F2E75-BA8A-4DDA-BB61-BF1BA890FE1C}" type="slidenum">
              <a:rPr lang="en-US" smtClean="0"/>
              <a:t>‹#›</a:t>
            </a:fld>
            <a:endParaRPr lang="en-US"/>
          </a:p>
        </p:txBody>
      </p:sp>
    </p:spTree>
    <p:extLst>
      <p:ext uri="{BB962C8B-B14F-4D97-AF65-F5344CB8AC3E}">
        <p14:creationId xmlns:p14="http://schemas.microsoft.com/office/powerpoint/2010/main" val="3383292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F33477-F9D6-450D-8AC6-E856AFD0D88B}" type="datetimeFigureOut">
              <a:rPr lang="en-US" smtClean="0"/>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F2E75-BA8A-4DDA-BB61-BF1BA890FE1C}" type="slidenum">
              <a:rPr lang="en-US" smtClean="0"/>
              <a:t>‹#›</a:t>
            </a:fld>
            <a:endParaRPr lang="en-US"/>
          </a:p>
        </p:txBody>
      </p:sp>
    </p:spTree>
    <p:extLst>
      <p:ext uri="{BB962C8B-B14F-4D97-AF65-F5344CB8AC3E}">
        <p14:creationId xmlns:p14="http://schemas.microsoft.com/office/powerpoint/2010/main" val="3370034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F33477-F9D6-450D-8AC6-E856AFD0D88B}" type="datetimeFigureOut">
              <a:rPr lang="en-US" smtClean="0"/>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F2E75-BA8A-4DDA-BB61-BF1BA890FE1C}" type="slidenum">
              <a:rPr lang="en-US" smtClean="0"/>
              <a:t>‹#›</a:t>
            </a:fld>
            <a:endParaRPr lang="en-US"/>
          </a:p>
        </p:txBody>
      </p:sp>
    </p:spTree>
    <p:extLst>
      <p:ext uri="{BB962C8B-B14F-4D97-AF65-F5344CB8AC3E}">
        <p14:creationId xmlns:p14="http://schemas.microsoft.com/office/powerpoint/2010/main" val="1712751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F33477-F9D6-450D-8AC6-E856AFD0D88B}" type="datetimeFigureOut">
              <a:rPr lang="en-US" smtClean="0"/>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F2E75-BA8A-4DDA-BB61-BF1BA890FE1C}" type="slidenum">
              <a:rPr lang="en-US" smtClean="0"/>
              <a:t>‹#›</a:t>
            </a:fld>
            <a:endParaRPr lang="en-US"/>
          </a:p>
        </p:txBody>
      </p:sp>
    </p:spTree>
    <p:extLst>
      <p:ext uri="{BB962C8B-B14F-4D97-AF65-F5344CB8AC3E}">
        <p14:creationId xmlns:p14="http://schemas.microsoft.com/office/powerpoint/2010/main" val="4056005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F33477-F9D6-450D-8AC6-E856AFD0D88B}" type="datetimeFigureOut">
              <a:rPr lang="en-US" smtClean="0"/>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F2E75-BA8A-4DDA-BB61-BF1BA890FE1C}" type="slidenum">
              <a:rPr lang="en-US" smtClean="0"/>
              <a:t>‹#›</a:t>
            </a:fld>
            <a:endParaRPr lang="en-US"/>
          </a:p>
        </p:txBody>
      </p:sp>
    </p:spTree>
    <p:extLst>
      <p:ext uri="{BB962C8B-B14F-4D97-AF65-F5344CB8AC3E}">
        <p14:creationId xmlns:p14="http://schemas.microsoft.com/office/powerpoint/2010/main" val="2252278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F33477-F9D6-450D-8AC6-E856AFD0D88B}" type="datetimeFigureOut">
              <a:rPr lang="en-US" smtClean="0"/>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F2E75-BA8A-4DDA-BB61-BF1BA890FE1C}" type="slidenum">
              <a:rPr lang="en-US" smtClean="0"/>
              <a:t>‹#›</a:t>
            </a:fld>
            <a:endParaRPr lang="en-US"/>
          </a:p>
        </p:txBody>
      </p:sp>
    </p:spTree>
    <p:extLst>
      <p:ext uri="{BB962C8B-B14F-4D97-AF65-F5344CB8AC3E}">
        <p14:creationId xmlns:p14="http://schemas.microsoft.com/office/powerpoint/2010/main" val="1446859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F33477-F9D6-450D-8AC6-E856AFD0D88B}" type="datetimeFigureOut">
              <a:rPr lang="en-US" smtClean="0"/>
              <a:t>12/15/2019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AF2E75-BA8A-4DDA-BB61-BF1BA890FE1C}" type="slidenum">
              <a:rPr lang="en-US" smtClean="0"/>
              <a:t>‹#›</a:t>
            </a:fld>
            <a:endParaRPr lang="en-US"/>
          </a:p>
        </p:txBody>
      </p:sp>
    </p:spTree>
    <p:extLst>
      <p:ext uri="{BB962C8B-B14F-4D97-AF65-F5344CB8AC3E}">
        <p14:creationId xmlns:p14="http://schemas.microsoft.com/office/powerpoint/2010/main" val="1287806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F33477-F9D6-450D-8AC6-E856AFD0D88B}" type="datetimeFigureOut">
              <a:rPr lang="en-US" smtClean="0"/>
              <a:t>12/15/2019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AF2E75-BA8A-4DDA-BB61-BF1BA890FE1C}" type="slidenum">
              <a:rPr lang="en-US" smtClean="0"/>
              <a:t>‹#›</a:t>
            </a:fld>
            <a:endParaRPr lang="en-US"/>
          </a:p>
        </p:txBody>
      </p:sp>
    </p:spTree>
    <p:extLst>
      <p:ext uri="{BB962C8B-B14F-4D97-AF65-F5344CB8AC3E}">
        <p14:creationId xmlns:p14="http://schemas.microsoft.com/office/powerpoint/2010/main" val="867894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33477-F9D6-450D-8AC6-E856AFD0D88B}" type="datetimeFigureOut">
              <a:rPr lang="en-US" smtClean="0"/>
              <a:t>12/15/2019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AF2E75-BA8A-4DDA-BB61-BF1BA890FE1C}" type="slidenum">
              <a:rPr lang="en-US" smtClean="0"/>
              <a:t>‹#›</a:t>
            </a:fld>
            <a:endParaRPr lang="en-US"/>
          </a:p>
        </p:txBody>
      </p:sp>
    </p:spTree>
    <p:extLst>
      <p:ext uri="{BB962C8B-B14F-4D97-AF65-F5344CB8AC3E}">
        <p14:creationId xmlns:p14="http://schemas.microsoft.com/office/powerpoint/2010/main" val="1062778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33477-F9D6-450D-8AC6-E856AFD0D88B}" type="datetimeFigureOut">
              <a:rPr lang="en-US" smtClean="0"/>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F2E75-BA8A-4DDA-BB61-BF1BA890FE1C}" type="slidenum">
              <a:rPr lang="en-US" smtClean="0"/>
              <a:t>‹#›</a:t>
            </a:fld>
            <a:endParaRPr lang="en-US"/>
          </a:p>
        </p:txBody>
      </p:sp>
    </p:spTree>
    <p:extLst>
      <p:ext uri="{BB962C8B-B14F-4D97-AF65-F5344CB8AC3E}">
        <p14:creationId xmlns:p14="http://schemas.microsoft.com/office/powerpoint/2010/main" val="3598387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F33477-F9D6-450D-8AC6-E856AFD0D88B}" type="datetimeFigureOut">
              <a:rPr lang="en-US" smtClean="0"/>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F2E75-BA8A-4DDA-BB61-BF1BA890FE1C}" type="slidenum">
              <a:rPr lang="en-US" smtClean="0"/>
              <a:t>‹#›</a:t>
            </a:fld>
            <a:endParaRPr lang="en-US"/>
          </a:p>
        </p:txBody>
      </p:sp>
    </p:spTree>
    <p:extLst>
      <p:ext uri="{BB962C8B-B14F-4D97-AF65-F5344CB8AC3E}">
        <p14:creationId xmlns:p14="http://schemas.microsoft.com/office/powerpoint/2010/main" val="2849940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33477-F9D6-450D-8AC6-E856AFD0D88B}" type="datetimeFigureOut">
              <a:rPr lang="en-US" smtClean="0"/>
              <a:t>12/15/2019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AF2E75-BA8A-4DDA-BB61-BF1BA890FE1C}" type="slidenum">
              <a:rPr lang="en-US" smtClean="0"/>
              <a:t>‹#›</a:t>
            </a:fld>
            <a:endParaRPr lang="en-US"/>
          </a:p>
        </p:txBody>
      </p:sp>
    </p:spTree>
    <p:extLst>
      <p:ext uri="{BB962C8B-B14F-4D97-AF65-F5344CB8AC3E}">
        <p14:creationId xmlns:p14="http://schemas.microsoft.com/office/powerpoint/2010/main" val="1330587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 Id="rId6" Type="http://schemas.openxmlformats.org/officeDocument/2006/relationships/image" Target="../media/image13.jpg"/><Relationship Id="rId5" Type="http://schemas.microsoft.com/office/2007/relationships/hdphoto" Target="../media/hdphoto1.wdp"/><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a:ln w="171450" cmpd="tri">
            <a:gradFill>
              <a:gsLst>
                <a:gs pos="8000">
                  <a:srgbClr val="AA0696"/>
                </a:gs>
                <a:gs pos="96000">
                  <a:srgbClr val="AA0696"/>
                </a:gs>
                <a:gs pos="31000">
                  <a:srgbClr val="00B050"/>
                </a:gs>
                <a:gs pos="57000">
                  <a:srgbClr val="BA0066"/>
                </a:gs>
                <a:gs pos="77000">
                  <a:srgbClr val="FFC000"/>
                </a:gs>
              </a:gsLst>
              <a:lin ang="5400000" scaled="0"/>
            </a:gradFill>
          </a:ln>
        </p:spPr>
      </p:pic>
      <p:pic>
        <p:nvPicPr>
          <p:cNvPr id="4" name="Picture 3" descr="Welcome.gif"/>
          <p:cNvPicPr>
            <a:picLocks noChangeAspect="1"/>
          </p:cNvPicPr>
          <p:nvPr/>
        </p:nvPicPr>
        <p:blipFill>
          <a:blip r:embed="rId3" cstate="print"/>
          <a:stretch>
            <a:fillRect/>
          </a:stretch>
        </p:blipFill>
        <p:spPr>
          <a:xfrm>
            <a:off x="533400" y="525558"/>
            <a:ext cx="8305800" cy="4427442"/>
          </a:xfrm>
          <a:prstGeom prst="rect">
            <a:avLst/>
          </a:prstGeom>
        </p:spPr>
      </p:pic>
    </p:spTree>
    <p:extLst>
      <p:ext uri="{BB962C8B-B14F-4D97-AF65-F5344CB8AC3E}">
        <p14:creationId xmlns:p14="http://schemas.microsoft.com/office/powerpoint/2010/main" val="3713670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2655" y="1452081"/>
            <a:ext cx="5011838" cy="3251200"/>
          </a:xfrm>
          <a:prstGeom prst="rect">
            <a:avLst/>
          </a:prstGeom>
        </p:spPr>
      </p:pic>
      <p:sp>
        <p:nvSpPr>
          <p:cNvPr id="6" name="Rounded Rectangle 5"/>
          <p:cNvSpPr/>
          <p:nvPr/>
        </p:nvSpPr>
        <p:spPr>
          <a:xfrm>
            <a:off x="304800" y="4762500"/>
            <a:ext cx="8686800" cy="1295400"/>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solidFill>
                  <a:schemeClr val="tx1"/>
                </a:solidFill>
                <a:latin typeface="NikoshBAN" panose="02000000000000000000" pitchFamily="2" charset="0"/>
                <a:cs typeface="NikoshBAN" panose="02000000000000000000" pitchFamily="2" charset="0"/>
              </a:rPr>
              <a:t>১.</a:t>
            </a:r>
            <a:r>
              <a:rPr lang="bn-IN" sz="2800" dirty="0" smtClean="0">
                <a:solidFill>
                  <a:schemeClr val="tx1"/>
                </a:solidFill>
                <a:latin typeface="NikoshBAN" panose="02000000000000000000" pitchFamily="2" charset="0"/>
                <a:cs typeface="NikoshBAN" panose="02000000000000000000" pitchFamily="2" charset="0"/>
              </a:rPr>
              <a:t>লাহোর প্রস্তাব  কী? কে কত সালে লাহোর প্রস্তাব উত্থাপন করেন?</a:t>
            </a:r>
            <a:endParaRPr lang="en-US" sz="2800" dirty="0" smtClean="0">
              <a:solidFill>
                <a:schemeClr val="tx1"/>
              </a:solidFill>
              <a:latin typeface="NikoshBAN" panose="02000000000000000000" pitchFamily="2" charset="0"/>
              <a:cs typeface="NikoshBAN" panose="02000000000000000000" pitchFamily="2" charset="0"/>
            </a:endParaRPr>
          </a:p>
        </p:txBody>
      </p:sp>
      <p:sp>
        <p:nvSpPr>
          <p:cNvPr id="7" name="Rectangle 6"/>
          <p:cNvSpPr/>
          <p:nvPr/>
        </p:nvSpPr>
        <p:spPr>
          <a:xfrm>
            <a:off x="2793565" y="457200"/>
            <a:ext cx="3175870" cy="1015663"/>
          </a:xfrm>
          <a:prstGeom prst="rect">
            <a:avLst/>
          </a:prstGeom>
        </p:spPr>
        <p:txBody>
          <a:bodyPr wrap="none">
            <a:spAutoFit/>
          </a:bodyPr>
          <a:lstStyle/>
          <a:p>
            <a:pPr algn="ctr"/>
            <a:r>
              <a:rPr lang="bn-IN" sz="6000" u="sng" dirty="0" smtClean="0">
                <a:latin typeface="NikoshBAN" panose="02000000000000000000" pitchFamily="2" charset="0"/>
                <a:cs typeface="NikoshBAN" panose="02000000000000000000" pitchFamily="2" charset="0"/>
              </a:rPr>
              <a:t>একক কাজ</a:t>
            </a:r>
            <a:endParaRPr lang="bn-IN" sz="6000" u="sng" dirty="0" smtClean="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85498060"/>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46218" y="145632"/>
            <a:ext cx="3826226" cy="692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tx1"/>
                </a:solidFill>
                <a:latin typeface="NikoshBAN" panose="02000000000000000000" pitchFamily="2" charset="0"/>
                <a:cs typeface="NikoshBAN" panose="02000000000000000000" pitchFamily="2" charset="0"/>
              </a:rPr>
              <a:t>লাহোর প্রস্তাব </a:t>
            </a:r>
            <a:endParaRPr lang="en-US" sz="4000" dirty="0">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2667000" y="716220"/>
            <a:ext cx="6324600" cy="96018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just"/>
            <a:r>
              <a:rPr lang="bn-BD" dirty="0" smtClean="0">
                <a:latin typeface="NikoshBAN" panose="02000000000000000000" pitchFamily="2" charset="0"/>
                <a:cs typeface="NikoshBAN" panose="02000000000000000000" pitchFamily="2" charset="0"/>
              </a:rPr>
              <a:t>লাহোর প্রস্তাবের অনেক পূর্বেই কবি আল্লামা ইকবাল ১৯৩০ </a:t>
            </a:r>
            <a:r>
              <a:rPr lang="bn-BD" dirty="0" smtClean="0">
                <a:latin typeface="NikoshBAN" panose="02000000000000000000" pitchFamily="2" charset="0"/>
                <a:cs typeface="NikoshBAN" panose="02000000000000000000" pitchFamily="2" charset="0"/>
              </a:rPr>
              <a:t>সনে</a:t>
            </a:r>
            <a:endParaRPr lang="en-US" dirty="0" smtClean="0">
              <a:latin typeface="NikoshBAN" panose="02000000000000000000" pitchFamily="2" charset="0"/>
              <a:cs typeface="NikoshBAN" panose="02000000000000000000" pitchFamily="2" charset="0"/>
            </a:endParaRPr>
          </a:p>
          <a:p>
            <a:pPr algn="just"/>
            <a:r>
              <a:rPr lang="bn-BD" dirty="0" smtClean="0">
                <a:latin typeface="NikoshBAN" panose="02000000000000000000" pitchFamily="2" charset="0"/>
                <a:cs typeface="NikoshBAN" panose="02000000000000000000" pitchFamily="2" charset="0"/>
              </a:rPr>
              <a:t> মুসলমানদেরজন্য </a:t>
            </a:r>
            <a:r>
              <a:rPr lang="bn-BD" dirty="0" smtClean="0">
                <a:latin typeface="NikoshBAN" panose="02000000000000000000" pitchFamily="2" charset="0"/>
                <a:cs typeface="NikoshBAN" panose="02000000000000000000" pitchFamily="2" charset="0"/>
              </a:rPr>
              <a:t>আলাদা রাষ্ট্রের কথা প্রস্তাব  করেন । </a:t>
            </a:r>
            <a:endParaRPr lang="en-US" dirty="0">
              <a:latin typeface="NikoshBAN" panose="02000000000000000000" pitchFamily="2" charset="0"/>
              <a:cs typeface="NikoshBAN" panose="02000000000000000000" pitchFamily="2" charset="0"/>
            </a:endParaRPr>
          </a:p>
        </p:txBody>
      </p:sp>
      <p:sp>
        <p:nvSpPr>
          <p:cNvPr id="4" name="Rectangle 3"/>
          <p:cNvSpPr/>
          <p:nvPr/>
        </p:nvSpPr>
        <p:spPr>
          <a:xfrm>
            <a:off x="2667000" y="2209800"/>
            <a:ext cx="6324600" cy="81313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lang="bn-BD" dirty="0" smtClean="0">
                <a:latin typeface="NikoshBAN" panose="02000000000000000000" pitchFamily="2" charset="0"/>
                <a:cs typeface="NikoshBAN" panose="02000000000000000000" pitchFamily="2" charset="0"/>
              </a:rPr>
              <a:t>১৯৩৮ সাল পর্যন্ত মোহাম্মদ আলী জিন্নাহ আলাদা রাষ্ট্রের কথা </a:t>
            </a:r>
            <a:endParaRPr lang="en-US" dirty="0" smtClean="0">
              <a:latin typeface="NikoshBAN" panose="02000000000000000000" pitchFamily="2" charset="0"/>
              <a:cs typeface="NikoshBAN" panose="02000000000000000000" pitchFamily="2" charset="0"/>
            </a:endParaRPr>
          </a:p>
          <a:p>
            <a:r>
              <a:rPr lang="bn-BD" dirty="0" smtClean="0">
                <a:latin typeface="NikoshBAN" panose="02000000000000000000" pitchFamily="2" charset="0"/>
                <a:cs typeface="NikoshBAN" panose="02000000000000000000" pitchFamily="2" charset="0"/>
              </a:rPr>
              <a:t>চিন্তা  </a:t>
            </a:r>
            <a:r>
              <a:rPr lang="bn-BD" dirty="0" smtClean="0">
                <a:latin typeface="NikoshBAN" panose="02000000000000000000" pitchFamily="2" charset="0"/>
                <a:cs typeface="NikoshBAN" panose="02000000000000000000" pitchFamily="2" charset="0"/>
              </a:rPr>
              <a:t>করেন নাই । </a:t>
            </a:r>
            <a:endParaRPr lang="en-US" dirty="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950117"/>
            <a:ext cx="2209801" cy="125028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405" y="3395663"/>
            <a:ext cx="2207196" cy="140493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Rectangle 6"/>
          <p:cNvSpPr/>
          <p:nvPr/>
        </p:nvSpPr>
        <p:spPr>
          <a:xfrm>
            <a:off x="2667000" y="3432759"/>
            <a:ext cx="6324600" cy="136784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just"/>
            <a:r>
              <a:rPr lang="bn-BD" dirty="0" smtClean="0">
                <a:latin typeface="NikoshBAN" panose="02000000000000000000" pitchFamily="2" charset="0"/>
                <a:cs typeface="NikoshBAN" panose="02000000000000000000" pitchFamily="2" charset="0"/>
              </a:rPr>
              <a:t>১৯৩৭ সনের নির্বাচনের তিক্ত অভিজ্ঞতা এবং কংগ্রেস সভাপতি </a:t>
            </a:r>
            <a:r>
              <a:rPr lang="bn-BD" dirty="0" smtClean="0">
                <a:latin typeface="NikoshBAN" panose="02000000000000000000" pitchFamily="2" charset="0"/>
                <a:cs typeface="NikoshBAN" panose="02000000000000000000" pitchFamily="2" charset="0"/>
              </a:rPr>
              <a:t>জহুরলাল</a:t>
            </a:r>
            <a:endParaRPr lang="en-US" dirty="0" smtClean="0">
              <a:latin typeface="NikoshBAN" panose="02000000000000000000" pitchFamily="2" charset="0"/>
              <a:cs typeface="NikoshBAN" panose="02000000000000000000" pitchFamily="2" charset="0"/>
            </a:endParaRPr>
          </a:p>
          <a:p>
            <a:pPr algn="just"/>
            <a:r>
              <a:rPr lang="bn-BD" dirty="0" smtClean="0">
                <a:latin typeface="NikoshBAN" panose="02000000000000000000" pitchFamily="2" charset="0"/>
                <a:cs typeface="NikoshBAN" panose="02000000000000000000" pitchFamily="2" charset="0"/>
              </a:rPr>
              <a:t> নেহেরুর বক্তব্য </a:t>
            </a:r>
            <a:r>
              <a:rPr lang="bn-BD" dirty="0" smtClean="0">
                <a:latin typeface="NikoshBAN" panose="02000000000000000000" pitchFamily="2" charset="0"/>
                <a:cs typeface="NikoshBAN" panose="02000000000000000000" pitchFamily="2" charset="0"/>
              </a:rPr>
              <a:t>মুসলমানদের নিরাশ করে । ফলে ১৯৩৯ সনে জিন্নাহ </a:t>
            </a:r>
            <a:endParaRPr lang="en-US" dirty="0" smtClean="0">
              <a:latin typeface="NikoshBAN" panose="02000000000000000000" pitchFamily="2" charset="0"/>
              <a:cs typeface="NikoshBAN" panose="02000000000000000000" pitchFamily="2" charset="0"/>
            </a:endParaRPr>
          </a:p>
          <a:p>
            <a:pPr algn="just"/>
            <a:r>
              <a:rPr lang="bn-BD" dirty="0" smtClean="0">
                <a:latin typeface="NikoshBAN" panose="02000000000000000000" pitchFamily="2" charset="0"/>
                <a:cs typeface="NikoshBAN" panose="02000000000000000000" pitchFamily="2" charset="0"/>
              </a:rPr>
              <a:t>মুসলমানদের </a:t>
            </a:r>
            <a:r>
              <a:rPr lang="bn-BD" dirty="0" smtClean="0">
                <a:latin typeface="NikoshBAN" panose="02000000000000000000" pitchFamily="2" charset="0"/>
                <a:cs typeface="NikoshBAN" panose="02000000000000000000" pitchFamily="2" charset="0"/>
              </a:rPr>
              <a:t>কথা </a:t>
            </a:r>
            <a:r>
              <a:rPr lang="bn-BD" dirty="0" smtClean="0">
                <a:latin typeface="NikoshBAN" panose="02000000000000000000" pitchFamily="2" charset="0"/>
                <a:cs typeface="NikoshBAN" panose="02000000000000000000" pitchFamily="2" charset="0"/>
              </a:rPr>
              <a:t>চিন্তা </a:t>
            </a:r>
            <a:r>
              <a:rPr lang="bn-BD" dirty="0" smtClean="0">
                <a:latin typeface="NikoshBAN" panose="02000000000000000000" pitchFamily="2" charset="0"/>
                <a:cs typeface="NikoshBAN" panose="02000000000000000000" pitchFamily="2" charset="0"/>
              </a:rPr>
              <a:t>করে </a:t>
            </a:r>
            <a:r>
              <a:rPr lang="bn-BD" dirty="0" smtClean="0">
                <a:latin typeface="NikoshBAN" panose="02000000000000000000" pitchFamily="2" charset="0"/>
                <a:cs typeface="NikoshBAN" panose="02000000000000000000" pitchFamily="2" charset="0"/>
              </a:rPr>
              <a:t>বহুল</a:t>
            </a:r>
            <a:r>
              <a:rPr lang="en-US" dirty="0">
                <a:latin typeface="NikoshBAN" panose="02000000000000000000" pitchFamily="2" charset="0"/>
                <a:cs typeface="NikoshBAN" panose="02000000000000000000" pitchFamily="2" charset="0"/>
              </a:rPr>
              <a:t> </a:t>
            </a:r>
            <a:r>
              <a:rPr lang="bn-BD" dirty="0" smtClean="0">
                <a:latin typeface="NikoshBAN" panose="02000000000000000000" pitchFamily="2" charset="0"/>
                <a:cs typeface="NikoshBAN" panose="02000000000000000000" pitchFamily="2" charset="0"/>
              </a:rPr>
              <a:t>আলোচিত </a:t>
            </a:r>
            <a:r>
              <a:rPr lang="bn-IN" dirty="0" smtClean="0">
                <a:latin typeface="NikoshBAN" panose="02000000000000000000" pitchFamily="2" charset="0"/>
                <a:cs typeface="NikoshBAN" panose="02000000000000000000" pitchFamily="2" charset="0"/>
              </a:rPr>
              <a:t>-</a:t>
            </a:r>
            <a:r>
              <a:rPr lang="bn-BD" dirty="0" smtClean="0">
                <a:latin typeface="NikoshBAN" panose="02000000000000000000" pitchFamily="2" charset="0"/>
                <a:cs typeface="NikoshBAN" panose="02000000000000000000" pitchFamily="2" charset="0"/>
              </a:rPr>
              <a:t>সমালোচিত দ্বি জাতি  </a:t>
            </a:r>
            <a:endParaRPr lang="en-US" dirty="0" smtClean="0">
              <a:latin typeface="NikoshBAN" panose="02000000000000000000" pitchFamily="2" charset="0"/>
              <a:cs typeface="NikoshBAN" panose="02000000000000000000" pitchFamily="2" charset="0"/>
            </a:endParaRPr>
          </a:p>
          <a:p>
            <a:pPr algn="just"/>
            <a:r>
              <a:rPr lang="bn-BD" dirty="0" smtClean="0">
                <a:latin typeface="NikoshBAN" panose="02000000000000000000" pitchFamily="2" charset="0"/>
                <a:cs typeface="NikoshBAN" panose="02000000000000000000" pitchFamily="2" charset="0"/>
              </a:rPr>
              <a:t>উত্থাপন </a:t>
            </a:r>
            <a:r>
              <a:rPr lang="bn-BD" dirty="0" smtClean="0">
                <a:latin typeface="NikoshBAN" panose="02000000000000000000" pitchFamily="2" charset="0"/>
                <a:cs typeface="NikoshBAN" panose="02000000000000000000" pitchFamily="2" charset="0"/>
              </a:rPr>
              <a:t>করেন । ১৯৪০ সালের </a:t>
            </a:r>
            <a:r>
              <a:rPr lang="bn-BD" dirty="0" smtClean="0">
                <a:latin typeface="NikoshBAN" panose="02000000000000000000" pitchFamily="2" charset="0"/>
                <a:cs typeface="NikoshBAN" panose="02000000000000000000" pitchFamily="2" charset="0"/>
              </a:rPr>
              <a:t>লাহোর </a:t>
            </a:r>
            <a:r>
              <a:rPr lang="bn-BD" dirty="0" smtClean="0">
                <a:latin typeface="NikoshBAN" panose="02000000000000000000" pitchFamily="2" charset="0"/>
                <a:cs typeface="NikoshBAN" panose="02000000000000000000" pitchFamily="2" charset="0"/>
              </a:rPr>
              <a:t>ইহারই পথ নির্দেশক  । </a:t>
            </a:r>
            <a:endParaRPr lang="en-US" dirty="0">
              <a:latin typeface="NikoshBAN" panose="02000000000000000000" pitchFamily="2" charset="0"/>
              <a:cs typeface="NikoshBAN" panose="02000000000000000000" pitchFamily="2" charset="0"/>
            </a:endParaRPr>
          </a:p>
        </p:txBody>
      </p:sp>
      <p:pic>
        <p:nvPicPr>
          <p:cNvPr id="8" name="Picture 7"/>
          <p:cNvPicPr>
            <a:picLocks noChangeAspect="1"/>
          </p:cNvPicPr>
          <p:nvPr/>
        </p:nvPicPr>
        <p:blipFill>
          <a:blip r:embed="rId4">
            <a:duotone>
              <a:prstClr val="black"/>
              <a:schemeClr val="accent3">
                <a:tint val="45000"/>
                <a:satMod val="400000"/>
              </a:schemeClr>
            </a:duotone>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04800" y="4970874"/>
            <a:ext cx="2209801" cy="165852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Rectangle 8"/>
          <p:cNvSpPr/>
          <p:nvPr/>
        </p:nvSpPr>
        <p:spPr>
          <a:xfrm>
            <a:off x="2667000" y="4953000"/>
            <a:ext cx="6324600" cy="17526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just"/>
            <a:r>
              <a:rPr lang="bn-BD" dirty="0" smtClean="0">
                <a:latin typeface="NikoshBAN" panose="02000000000000000000" pitchFamily="2" charset="0"/>
                <a:cs typeface="NikoshBAN" panose="02000000000000000000" pitchFamily="2" charset="0"/>
              </a:rPr>
              <a:t>১৯৪০ সনে ২৩ মার্চ মুসলিম লীগের লাহোর অধিবেশনে এই প্রস্তাবটি </a:t>
            </a:r>
            <a:r>
              <a:rPr lang="bn-BD" dirty="0" smtClean="0">
                <a:latin typeface="NikoshBAN" panose="02000000000000000000" pitchFamily="2" charset="0"/>
                <a:cs typeface="NikoshBAN" panose="02000000000000000000" pitchFamily="2" charset="0"/>
              </a:rPr>
              <a:t>গৃহিত </a:t>
            </a:r>
            <a:endParaRPr lang="en-US" dirty="0" smtClean="0">
              <a:latin typeface="NikoshBAN" panose="02000000000000000000" pitchFamily="2" charset="0"/>
              <a:cs typeface="NikoshBAN" panose="02000000000000000000" pitchFamily="2" charset="0"/>
            </a:endParaRPr>
          </a:p>
          <a:p>
            <a:pPr algn="just"/>
            <a:r>
              <a:rPr lang="bn-BD" dirty="0" smtClean="0">
                <a:latin typeface="NikoshBAN" panose="02000000000000000000" pitchFamily="2" charset="0"/>
                <a:cs typeface="NikoshBAN" panose="02000000000000000000" pitchFamily="2" charset="0"/>
              </a:rPr>
              <a:t>হয় </a:t>
            </a:r>
            <a:r>
              <a:rPr lang="bn-BD" dirty="0" smtClean="0">
                <a:latin typeface="NikoshBAN" panose="02000000000000000000" pitchFamily="2" charset="0"/>
                <a:cs typeface="NikoshBAN" panose="02000000000000000000" pitchFamily="2" charset="0"/>
              </a:rPr>
              <a:t>বলিয়া ইহাকে লাহোর প্রস্তাব বলা হয় । মোহাম্মদ আলী জিন্নাহর </a:t>
            </a:r>
            <a:r>
              <a:rPr lang="bn-BD" dirty="0" smtClean="0">
                <a:latin typeface="NikoshBAN" panose="02000000000000000000" pitchFamily="2" charset="0"/>
                <a:cs typeface="NikoshBAN" panose="02000000000000000000" pitchFamily="2" charset="0"/>
              </a:rPr>
              <a:t>সভাপতিত্বে</a:t>
            </a:r>
            <a:r>
              <a:rPr lang="en-US" dirty="0">
                <a:latin typeface="NikoshBAN" panose="02000000000000000000" pitchFamily="2" charset="0"/>
                <a:cs typeface="NikoshBAN" panose="02000000000000000000" pitchFamily="2" charset="0"/>
              </a:rPr>
              <a:t> </a:t>
            </a:r>
            <a:r>
              <a:rPr lang="bn-BD" dirty="0" smtClean="0">
                <a:latin typeface="NikoshBAN" panose="02000000000000000000" pitchFamily="2" charset="0"/>
                <a:cs typeface="NikoshBAN" panose="02000000000000000000" pitchFamily="2" charset="0"/>
              </a:rPr>
              <a:t>শেরে </a:t>
            </a:r>
            <a:r>
              <a:rPr lang="bn-BD" dirty="0" smtClean="0">
                <a:latin typeface="NikoshBAN" panose="02000000000000000000" pitchFamily="2" charset="0"/>
                <a:cs typeface="NikoshBAN" panose="02000000000000000000" pitchFamily="2" charset="0"/>
              </a:rPr>
              <a:t>বাংলা ফজলুল হক তাঁর রচিত প্রস্তাবটি উত্থাপন করেন । এই প্রস্তাবে </a:t>
            </a:r>
            <a:r>
              <a:rPr lang="bn-BD" dirty="0" smtClean="0">
                <a:latin typeface="NikoshBAN" panose="02000000000000000000" pitchFamily="2" charset="0"/>
                <a:cs typeface="NikoshBAN" panose="02000000000000000000" pitchFamily="2" charset="0"/>
              </a:rPr>
              <a:t>বলা </a:t>
            </a:r>
            <a:r>
              <a:rPr lang="bn-BD" dirty="0" smtClean="0">
                <a:latin typeface="NikoshBAN" panose="02000000000000000000" pitchFamily="2" charset="0"/>
                <a:cs typeface="NikoshBAN" panose="02000000000000000000" pitchFamily="2" charset="0"/>
              </a:rPr>
              <a:t>হয় , কোন শাসনতান্ত্রিক  পরিকল্পনা এদেশে কার্যকর হবেনা , যদি </a:t>
            </a:r>
            <a:r>
              <a:rPr lang="bn-BD" dirty="0" smtClean="0">
                <a:latin typeface="NikoshBAN" panose="02000000000000000000" pitchFamily="2" charset="0"/>
                <a:cs typeface="NikoshBAN" panose="02000000000000000000" pitchFamily="2" charset="0"/>
              </a:rPr>
              <a:t>ইহালাহোর </a:t>
            </a:r>
            <a:r>
              <a:rPr lang="bn-BD" dirty="0" smtClean="0">
                <a:latin typeface="NikoshBAN" panose="02000000000000000000" pitchFamily="2" charset="0"/>
                <a:cs typeface="NikoshBAN" panose="02000000000000000000" pitchFamily="2" charset="0"/>
              </a:rPr>
              <a:t>প্রস্তাবের মূলনীতির উপর প্রতিষ্ঠিত না হয় ।   </a:t>
            </a:r>
            <a:endParaRPr lang="en-US" dirty="0">
              <a:latin typeface="NikoshBAN" panose="02000000000000000000" pitchFamily="2" charset="0"/>
              <a:cs typeface="NikoshBAN" panose="02000000000000000000" pitchFamily="2" charset="0"/>
            </a:endParaRPr>
          </a:p>
        </p:txBody>
      </p:sp>
      <p:pic>
        <p:nvPicPr>
          <p:cNvPr id="10" name="Picture 9"/>
          <p:cNvPicPr>
            <a:picLocks noChangeAspect="1"/>
          </p:cNvPicPr>
          <p:nvPr/>
        </p:nvPicPr>
        <p:blipFill rotWithShape="1">
          <a:blip r:embed="rId6">
            <a:extLst>
              <a:ext uri="{28A0092B-C50C-407E-A947-70E740481C1C}">
                <a14:useLocalDpi xmlns:a14="http://schemas.microsoft.com/office/drawing/2010/main" val="0"/>
              </a:ext>
            </a:extLst>
          </a:blip>
          <a:srcRect l="-3096" t="1722" r="3096" b="8487"/>
          <a:stretch/>
        </p:blipFill>
        <p:spPr>
          <a:xfrm>
            <a:off x="304801" y="407822"/>
            <a:ext cx="2209800" cy="134477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19910450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circle(in)">
                                      <p:cBhvr>
                                        <p:cTn id="24" dur="2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heel(1)">
                                      <p:cBhvr>
                                        <p:cTn id="29" dur="20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circle(in)">
                                      <p:cBhvr>
                                        <p:cTn id="34" dur="20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80">
                                          <p:stCondLst>
                                            <p:cond delay="0"/>
                                          </p:stCondLst>
                                        </p:cTn>
                                        <p:tgtEl>
                                          <p:spTgt spid="8"/>
                                        </p:tgtEl>
                                      </p:cBhvr>
                                    </p:animEffect>
                                    <p:anim calcmode="lin" valueType="num">
                                      <p:cBhvr>
                                        <p:cTn id="4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5" dur="26">
                                          <p:stCondLst>
                                            <p:cond delay="650"/>
                                          </p:stCondLst>
                                        </p:cTn>
                                        <p:tgtEl>
                                          <p:spTgt spid="8"/>
                                        </p:tgtEl>
                                      </p:cBhvr>
                                      <p:to x="100000" y="60000"/>
                                    </p:animScale>
                                    <p:animScale>
                                      <p:cBhvr>
                                        <p:cTn id="46" dur="166" decel="50000">
                                          <p:stCondLst>
                                            <p:cond delay="676"/>
                                          </p:stCondLst>
                                        </p:cTn>
                                        <p:tgtEl>
                                          <p:spTgt spid="8"/>
                                        </p:tgtEl>
                                      </p:cBhvr>
                                      <p:to x="100000" y="100000"/>
                                    </p:animScale>
                                    <p:animScale>
                                      <p:cBhvr>
                                        <p:cTn id="47" dur="26">
                                          <p:stCondLst>
                                            <p:cond delay="1312"/>
                                          </p:stCondLst>
                                        </p:cTn>
                                        <p:tgtEl>
                                          <p:spTgt spid="8"/>
                                        </p:tgtEl>
                                      </p:cBhvr>
                                      <p:to x="100000" y="80000"/>
                                    </p:animScale>
                                    <p:animScale>
                                      <p:cBhvr>
                                        <p:cTn id="48" dur="166" decel="50000">
                                          <p:stCondLst>
                                            <p:cond delay="1338"/>
                                          </p:stCondLst>
                                        </p:cTn>
                                        <p:tgtEl>
                                          <p:spTgt spid="8"/>
                                        </p:tgtEl>
                                      </p:cBhvr>
                                      <p:to x="100000" y="100000"/>
                                    </p:animScale>
                                    <p:animScale>
                                      <p:cBhvr>
                                        <p:cTn id="49" dur="26">
                                          <p:stCondLst>
                                            <p:cond delay="1642"/>
                                          </p:stCondLst>
                                        </p:cTn>
                                        <p:tgtEl>
                                          <p:spTgt spid="8"/>
                                        </p:tgtEl>
                                      </p:cBhvr>
                                      <p:to x="100000" y="90000"/>
                                    </p:animScale>
                                    <p:animScale>
                                      <p:cBhvr>
                                        <p:cTn id="50" dur="166" decel="50000">
                                          <p:stCondLst>
                                            <p:cond delay="1668"/>
                                          </p:stCondLst>
                                        </p:cTn>
                                        <p:tgtEl>
                                          <p:spTgt spid="8"/>
                                        </p:tgtEl>
                                      </p:cBhvr>
                                      <p:to x="100000" y="100000"/>
                                    </p:animScale>
                                    <p:animScale>
                                      <p:cBhvr>
                                        <p:cTn id="51" dur="26">
                                          <p:stCondLst>
                                            <p:cond delay="1808"/>
                                          </p:stCondLst>
                                        </p:cTn>
                                        <p:tgtEl>
                                          <p:spTgt spid="8"/>
                                        </p:tgtEl>
                                      </p:cBhvr>
                                      <p:to x="100000" y="95000"/>
                                    </p:animScale>
                                    <p:animScale>
                                      <p:cBhvr>
                                        <p:cTn id="52" dur="166" decel="50000">
                                          <p:stCondLst>
                                            <p:cond delay="1834"/>
                                          </p:stCondLst>
                                        </p:cTn>
                                        <p:tgtEl>
                                          <p:spTgt spid="8"/>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circle(in)">
                                      <p:cBhvr>
                                        <p:cTn id="5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0"/>
            <a:ext cx="8472714" cy="4154984"/>
          </a:xfrm>
          <a:prstGeom prst="rect">
            <a:avLst/>
          </a:prstGeom>
          <a:noFill/>
        </p:spPr>
        <p:txBody>
          <a:bodyPr wrap="square" rtlCol="0">
            <a:spAutoFit/>
          </a:bodyPr>
          <a:lstStyle/>
          <a:p>
            <a:pPr algn="ctr"/>
            <a:endParaRPr lang="en-US" sz="2400" dirty="0">
              <a:latin typeface="NikoshBAN" panose="02000000000000000000" pitchFamily="2" charset="0"/>
              <a:cs typeface="NikoshBAN" panose="02000000000000000000" pitchFamily="2" charset="0"/>
            </a:endParaRPr>
          </a:p>
          <a:p>
            <a:pPr algn="just"/>
            <a:r>
              <a:rPr lang="en-US" sz="2400" dirty="0">
                <a:latin typeface="NikoshBAN" panose="02000000000000000000" pitchFamily="2" charset="0"/>
                <a:cs typeface="NikoshBAN" panose="02000000000000000000" pitchFamily="2" charset="0"/>
              </a:rPr>
              <a:t>ক. </a:t>
            </a:r>
            <a:r>
              <a:rPr lang="en-US" sz="2400" dirty="0" err="1">
                <a:latin typeface="NikoshBAN" panose="02000000000000000000" pitchFamily="2" charset="0"/>
                <a:cs typeface="NikoshBAN" panose="02000000000000000000" pitchFamily="2" charset="0"/>
              </a:rPr>
              <a:t>ভারতের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উত্তর-পশ্চিম</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এবং</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পূর্ব</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ভূ-ভাগের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মুসলমান</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সংখ্যাগরিষ্ঠ</a:t>
            </a:r>
            <a:r>
              <a:rPr lang="en-US" sz="2400" dirty="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অঞ্চলগুলোকে</a:t>
            </a:r>
            <a:r>
              <a:rPr lang="en-US" sz="2400" dirty="0" smtClean="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নিয়ে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স্বাধীন</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রাষ্ট্রসমূহ</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গঠন</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করতে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হবে</a:t>
            </a:r>
            <a:r>
              <a:rPr lang="en-US" sz="2400" dirty="0" smtClean="0">
                <a:latin typeface="NikoshBAN" panose="02000000000000000000" pitchFamily="2" charset="0"/>
                <a:cs typeface="NikoshBAN" panose="02000000000000000000" pitchFamily="2" charset="0"/>
              </a:rPr>
              <a:t>।</a:t>
            </a:r>
          </a:p>
          <a:p>
            <a:pPr algn="just"/>
            <a:endParaRPr lang="en-US" sz="2400" dirty="0">
              <a:latin typeface="NikoshBAN" panose="02000000000000000000" pitchFamily="2" charset="0"/>
              <a:cs typeface="NikoshBAN" panose="02000000000000000000" pitchFamily="2" charset="0"/>
            </a:endParaRPr>
          </a:p>
          <a:p>
            <a:pPr algn="just"/>
            <a:r>
              <a:rPr lang="en-US" sz="2400" dirty="0">
                <a:latin typeface="NikoshBAN" panose="02000000000000000000" pitchFamily="2" charset="0"/>
                <a:cs typeface="NikoshBAN" panose="02000000000000000000" pitchFamily="2" charset="0"/>
              </a:rPr>
              <a:t>খ. </a:t>
            </a:r>
            <a:r>
              <a:rPr lang="en-US" sz="2400" dirty="0" err="1">
                <a:latin typeface="NikoshBAN" panose="02000000000000000000" pitchFamily="2" charset="0"/>
                <a:cs typeface="NikoshBAN" panose="02000000000000000000" pitchFamily="2" charset="0"/>
              </a:rPr>
              <a:t>এসব</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স্বাধীন</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রাষ্ট্রের</a:t>
            </a:r>
            <a:r>
              <a:rPr lang="en-US" sz="2400" dirty="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a:t>
            </a:r>
            <a:r>
              <a:rPr lang="bn-IN" sz="2400" dirty="0" smtClean="0">
                <a:latin typeface="NikoshBAN" panose="02000000000000000000" pitchFamily="2" charset="0"/>
                <a:cs typeface="NikoshBAN" panose="02000000000000000000" pitchFamily="2" charset="0"/>
              </a:rPr>
              <a:t>শ্লিষ্ট</a:t>
            </a:r>
            <a:r>
              <a:rPr lang="bn-IN" sz="2400" dirty="0">
                <a:latin typeface="NikoshBAN" panose="02000000000000000000" pitchFamily="2" charset="0"/>
                <a:cs typeface="NikoshBAN" panose="02000000000000000000" pitchFamily="2" charset="0"/>
              </a:rPr>
              <a:t> </a:t>
            </a:r>
            <a:r>
              <a:rPr lang="en-US" sz="2400" dirty="0" smtClean="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অঙ্গ</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রাষ্ট্রগুলো</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স্বায়ত্তশাসিত</a:t>
            </a:r>
            <a:r>
              <a:rPr lang="en-US" sz="2400" dirty="0">
                <a:latin typeface="NikoshBAN" panose="02000000000000000000" pitchFamily="2" charset="0"/>
                <a:cs typeface="NikoshBAN" panose="02000000000000000000" pitchFamily="2" charset="0"/>
              </a:rPr>
              <a:t> ও </a:t>
            </a:r>
            <a:r>
              <a:rPr lang="en-US" sz="2400" dirty="0" err="1">
                <a:latin typeface="NikoshBAN" panose="02000000000000000000" pitchFamily="2" charset="0"/>
                <a:cs typeface="NikoshBAN" panose="02000000000000000000" pitchFamily="2" charset="0"/>
              </a:rPr>
              <a:t>সার্বভৌম</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হবে</a:t>
            </a:r>
            <a:r>
              <a:rPr lang="en-US" sz="2400" dirty="0" smtClean="0">
                <a:latin typeface="NikoshBAN" panose="02000000000000000000" pitchFamily="2" charset="0"/>
                <a:cs typeface="NikoshBAN" panose="02000000000000000000" pitchFamily="2" charset="0"/>
              </a:rPr>
              <a:t>।</a:t>
            </a:r>
          </a:p>
          <a:p>
            <a:pPr algn="just"/>
            <a:endParaRPr lang="en-US" sz="2400" dirty="0">
              <a:latin typeface="NikoshBAN" panose="02000000000000000000" pitchFamily="2" charset="0"/>
              <a:cs typeface="NikoshBAN" panose="02000000000000000000" pitchFamily="2" charset="0"/>
            </a:endParaRPr>
          </a:p>
          <a:p>
            <a:pPr algn="just"/>
            <a:r>
              <a:rPr lang="en-US" sz="2400" dirty="0">
                <a:latin typeface="NikoshBAN" panose="02000000000000000000" pitchFamily="2" charset="0"/>
                <a:cs typeface="NikoshBAN" panose="02000000000000000000" pitchFamily="2" charset="0"/>
              </a:rPr>
              <a:t>গ. </a:t>
            </a:r>
            <a:r>
              <a:rPr lang="en-US" sz="2400" dirty="0" err="1">
                <a:latin typeface="NikoshBAN" panose="02000000000000000000" pitchFamily="2" charset="0"/>
                <a:cs typeface="NikoshBAN" panose="02000000000000000000" pitchFamily="2" charset="0"/>
              </a:rPr>
              <a:t>সংখ্যালঘু</a:t>
            </a:r>
            <a:r>
              <a:rPr lang="en-US" sz="2400" dirty="0">
                <a:latin typeface="NikoshBAN" panose="02000000000000000000" pitchFamily="2" charset="0"/>
                <a:cs typeface="NikoshBAN" panose="02000000000000000000" pitchFamily="2" charset="0"/>
              </a:rPr>
              <a:t> </a:t>
            </a:r>
            <a:r>
              <a:rPr lang="en-US" sz="2400" dirty="0" smtClean="0">
                <a:latin typeface="NikoshBAN" panose="02000000000000000000" pitchFamily="2" charset="0"/>
                <a:cs typeface="NikoshBAN" panose="02000000000000000000" pitchFamily="2" charset="0"/>
              </a:rPr>
              <a:t>স</a:t>
            </a:r>
            <a:r>
              <a:rPr lang="bn-IN" sz="2400" dirty="0" smtClean="0">
                <a:latin typeface="NikoshBAN" panose="02000000000000000000" pitchFamily="2" charset="0"/>
                <a:cs typeface="NikoshBAN" panose="02000000000000000000" pitchFamily="2" charset="0"/>
              </a:rPr>
              <a:t>ম্প্র</a:t>
            </a:r>
            <a:r>
              <a:rPr lang="en-US" sz="2400" dirty="0" err="1" smtClean="0">
                <a:latin typeface="NikoshBAN" panose="02000000000000000000" pitchFamily="2" charset="0"/>
                <a:cs typeface="NikoshBAN" panose="02000000000000000000" pitchFamily="2" charset="0"/>
              </a:rPr>
              <a:t>দায়গুলোর</a:t>
            </a:r>
            <a:r>
              <a:rPr lang="en-US" sz="2400" dirty="0" smtClean="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সাথে</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পরামর্শ</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তাদের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সব</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অধিকার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এবং</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স্বার্থরক্ষার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জন্য</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সংবিধানে</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পর্যাপ্ত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ব্যবস্থা</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রাখতে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হবে</a:t>
            </a:r>
            <a:r>
              <a:rPr lang="en-US" sz="2400" dirty="0" smtClean="0">
                <a:latin typeface="NikoshBAN" panose="02000000000000000000" pitchFamily="2" charset="0"/>
                <a:cs typeface="NikoshBAN" panose="02000000000000000000" pitchFamily="2" charset="0"/>
              </a:rPr>
              <a:t>।</a:t>
            </a:r>
          </a:p>
          <a:p>
            <a:pPr algn="just"/>
            <a:endParaRPr lang="en-US" sz="2400" dirty="0">
              <a:latin typeface="NikoshBAN" panose="02000000000000000000" pitchFamily="2" charset="0"/>
              <a:cs typeface="NikoshBAN" panose="02000000000000000000" pitchFamily="2" charset="0"/>
            </a:endParaRPr>
          </a:p>
          <a:p>
            <a:pPr algn="just"/>
            <a:r>
              <a:rPr lang="en-US" sz="2400" dirty="0">
                <a:latin typeface="NikoshBAN" panose="02000000000000000000" pitchFamily="2" charset="0"/>
                <a:cs typeface="NikoshBAN" panose="02000000000000000000" pitchFamily="2" charset="0"/>
              </a:rPr>
              <a:t>ঘ. </a:t>
            </a:r>
            <a:r>
              <a:rPr lang="en-US" sz="2400" dirty="0" err="1">
                <a:latin typeface="NikoshBAN" panose="02000000000000000000" pitchFamily="2" charset="0"/>
                <a:cs typeface="NikoshBAN" panose="02000000000000000000" pitchFamily="2" charset="0"/>
              </a:rPr>
              <a:t>প্রতিরক্ষা</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পররাষ্ট্র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যোগাযোগ</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ইত্যাদি</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বিষয়ে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ক্ষমতা</a:t>
            </a:r>
            <a:r>
              <a:rPr lang="en-US" sz="2400" dirty="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সংশিষ্ট</a:t>
            </a:r>
            <a:r>
              <a:rPr lang="bn-IN" sz="2400" dirty="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অঙ্গ</a:t>
            </a:r>
            <a:r>
              <a:rPr lang="en-US" sz="2400" dirty="0" smtClean="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রাজ্যগুলোর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হাতে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ন্যস্ত</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থাকবে</a:t>
            </a:r>
            <a:r>
              <a:rPr lang="en-US" sz="2400" dirty="0" smtClean="0">
                <a:latin typeface="NikoshBAN" panose="02000000000000000000" pitchFamily="2" charset="0"/>
                <a:cs typeface="NikoshBAN" panose="02000000000000000000" pitchFamily="2" charset="0"/>
              </a:rPr>
              <a:t>।</a:t>
            </a:r>
            <a:endParaRPr lang="en-US" sz="2400" dirty="0">
              <a:latin typeface="NikoshBAN" panose="02000000000000000000" pitchFamily="2" charset="0"/>
              <a:cs typeface="NikoshBAN" panose="02000000000000000000" pitchFamily="2" charset="0"/>
            </a:endParaRPr>
          </a:p>
        </p:txBody>
      </p:sp>
      <p:sp>
        <p:nvSpPr>
          <p:cNvPr id="3" name="Rounded Rectangle 2"/>
          <p:cNvSpPr/>
          <p:nvPr/>
        </p:nvSpPr>
        <p:spPr>
          <a:xfrm>
            <a:off x="1447800" y="381000"/>
            <a:ext cx="5791200" cy="990600"/>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b="1" u="sng" dirty="0" err="1" smtClean="0">
                <a:latin typeface="NikoshBAN" panose="02000000000000000000" pitchFamily="2" charset="0"/>
                <a:cs typeface="NikoshBAN" panose="02000000000000000000" pitchFamily="2" charset="0"/>
              </a:rPr>
              <a:t>লাহোর</a:t>
            </a:r>
            <a:r>
              <a:rPr lang="en-US" sz="3200" b="1" u="sng" dirty="0" smtClean="0">
                <a:latin typeface="NikoshBAN" panose="02000000000000000000" pitchFamily="2" charset="0"/>
                <a:cs typeface="NikoshBAN" panose="02000000000000000000" pitchFamily="2" charset="0"/>
              </a:rPr>
              <a:t> </a:t>
            </a:r>
            <a:r>
              <a:rPr lang="en-US" sz="3200" b="1" u="sng" dirty="0" err="1" smtClean="0">
                <a:latin typeface="NikoshBAN" panose="02000000000000000000" pitchFamily="2" charset="0"/>
                <a:cs typeface="NikoshBAN" panose="02000000000000000000" pitchFamily="2" charset="0"/>
              </a:rPr>
              <a:t>প্রস্তাবের</a:t>
            </a:r>
            <a:r>
              <a:rPr lang="en-US" sz="3200" b="1" u="sng" dirty="0" smtClean="0">
                <a:latin typeface="NikoshBAN" panose="02000000000000000000" pitchFamily="2" charset="0"/>
                <a:cs typeface="NikoshBAN" panose="02000000000000000000" pitchFamily="2" charset="0"/>
              </a:rPr>
              <a:t> </a:t>
            </a:r>
            <a:r>
              <a:rPr lang="en-US" sz="3200" b="1" u="sng" dirty="0" err="1" smtClean="0">
                <a:latin typeface="NikoshBAN" panose="02000000000000000000" pitchFamily="2" charset="0"/>
                <a:cs typeface="NikoshBAN" panose="02000000000000000000" pitchFamily="2" charset="0"/>
              </a:rPr>
              <a:t>প্রধান</a:t>
            </a:r>
            <a:r>
              <a:rPr lang="en-US" sz="3200" b="1" u="sng" dirty="0" smtClean="0">
                <a:latin typeface="NikoshBAN" panose="02000000000000000000" pitchFamily="2" charset="0"/>
                <a:cs typeface="NikoshBAN" panose="02000000000000000000" pitchFamily="2" charset="0"/>
              </a:rPr>
              <a:t> </a:t>
            </a:r>
            <a:r>
              <a:rPr lang="en-US" sz="3200" b="1" u="sng" dirty="0" err="1" smtClean="0">
                <a:latin typeface="NikoshBAN" panose="02000000000000000000" pitchFamily="2" charset="0"/>
                <a:cs typeface="NikoshBAN" panose="02000000000000000000" pitchFamily="2" charset="0"/>
              </a:rPr>
              <a:t>ধারাসমূহ</a:t>
            </a:r>
            <a:r>
              <a:rPr lang="en-US" sz="3200" b="1" u="sng" dirty="0" smtClean="0">
                <a:latin typeface="NikoshBAN" panose="02000000000000000000" pitchFamily="2" charset="0"/>
                <a:cs typeface="NikoshBAN" panose="02000000000000000000" pitchFamily="2" charset="0"/>
              </a:rPr>
              <a:t>-</a:t>
            </a:r>
            <a:endParaRPr lang="bn-IN" sz="3200" b="1" u="sng" dirty="0" smtClean="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3681928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2000"/>
                                        <p:tgtEl>
                                          <p:spTgt spid="2">
                                            <p:txEl>
                                              <p:pRg st="1" end="1"/>
                                            </p:txEl>
                                          </p:spTgt>
                                        </p:tgtEl>
                                        <p:attrNameLst>
                                          <p:attrName>ppt_x</p:attrName>
                                        </p:attrNameLst>
                                      </p:cBhvr>
                                      <p:tavLst>
                                        <p:tav tm="0">
                                          <p:val>
                                            <p:strVal val="#ppt_x-#ppt_w*1.125000"/>
                                          </p:val>
                                        </p:tav>
                                        <p:tav tm="100000">
                                          <p:val>
                                            <p:strVal val="#ppt_x"/>
                                          </p:val>
                                        </p:tav>
                                      </p:tavLst>
                                    </p:anim>
                                    <p:animEffect transition="in" filter="wipe(right)">
                                      <p:cBhvr>
                                        <p:cTn id="8" dur="2000"/>
                                        <p:tgtEl>
                                          <p:spTgt spid="2">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2000"/>
                                        <p:tgtEl>
                                          <p:spTgt spid="2">
                                            <p:txEl>
                                              <p:pRg st="3" end="3"/>
                                            </p:txEl>
                                          </p:spTgt>
                                        </p:tgtEl>
                                        <p:attrNameLst>
                                          <p:attrName>ppt_x</p:attrName>
                                        </p:attrNameLst>
                                      </p:cBhvr>
                                      <p:tavLst>
                                        <p:tav tm="0">
                                          <p:val>
                                            <p:strVal val="#ppt_x-#ppt_w*1.125000"/>
                                          </p:val>
                                        </p:tav>
                                        <p:tav tm="100000">
                                          <p:val>
                                            <p:strVal val="#ppt_x"/>
                                          </p:val>
                                        </p:tav>
                                      </p:tavLst>
                                    </p:anim>
                                    <p:animEffect transition="in" filter="wipe(right)">
                                      <p:cBhvr>
                                        <p:cTn id="14" dur="2000"/>
                                        <p:tgtEl>
                                          <p:spTgt spid="2">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2000"/>
                                        <p:tgtEl>
                                          <p:spTgt spid="2">
                                            <p:txEl>
                                              <p:pRg st="5" end="5"/>
                                            </p:txEl>
                                          </p:spTgt>
                                        </p:tgtEl>
                                        <p:attrNameLst>
                                          <p:attrName>ppt_x</p:attrName>
                                        </p:attrNameLst>
                                      </p:cBhvr>
                                      <p:tavLst>
                                        <p:tav tm="0">
                                          <p:val>
                                            <p:strVal val="#ppt_x-#ppt_w*1.125000"/>
                                          </p:val>
                                        </p:tav>
                                        <p:tav tm="100000">
                                          <p:val>
                                            <p:strVal val="#ppt_x"/>
                                          </p:val>
                                        </p:tav>
                                      </p:tavLst>
                                    </p:anim>
                                    <p:animEffect transition="in" filter="wipe(right)">
                                      <p:cBhvr>
                                        <p:cTn id="20" dur="2000"/>
                                        <p:tgtEl>
                                          <p:spTgt spid="2">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2000"/>
                                        <p:tgtEl>
                                          <p:spTgt spid="2">
                                            <p:txEl>
                                              <p:pRg st="7" end="7"/>
                                            </p:txEl>
                                          </p:spTgt>
                                        </p:tgtEl>
                                        <p:attrNameLst>
                                          <p:attrName>ppt_x</p:attrName>
                                        </p:attrNameLst>
                                      </p:cBhvr>
                                      <p:tavLst>
                                        <p:tav tm="0">
                                          <p:val>
                                            <p:strVal val="#ppt_x-#ppt_w*1.125000"/>
                                          </p:val>
                                        </p:tav>
                                        <p:tav tm="100000">
                                          <p:val>
                                            <p:strVal val="#ppt_x"/>
                                          </p:val>
                                        </p:tav>
                                      </p:tavLst>
                                    </p:anim>
                                    <p:animEffect transition="in" filter="wipe(right)">
                                      <p:cBhvr>
                                        <p:cTn id="26"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42360" y="2590800"/>
            <a:ext cx="1920240" cy="1920240"/>
            <a:chOff x="3721421" y="2271013"/>
            <a:chExt cx="1699561" cy="1699561"/>
          </a:xfrm>
        </p:grpSpPr>
        <p:sp>
          <p:nvSpPr>
            <p:cNvPr id="33" name="Oval 32"/>
            <p:cNvSpPr/>
            <p:nvPr/>
          </p:nvSpPr>
          <p:spPr>
            <a:xfrm>
              <a:off x="3721421" y="2271013"/>
              <a:ext cx="1699561" cy="1699561"/>
            </a:xfrm>
            <a:prstGeom prst="ellipse">
              <a:avLst/>
            </a:prstGeom>
          </p:spPr>
          <p:style>
            <a:lnRef idx="1">
              <a:schemeClr val="accent5"/>
            </a:lnRef>
            <a:fillRef idx="2">
              <a:schemeClr val="accent5"/>
            </a:fillRef>
            <a:effectRef idx="1">
              <a:schemeClr val="accent5"/>
            </a:effectRef>
            <a:fontRef idx="minor">
              <a:schemeClr val="dk1"/>
            </a:fontRef>
          </p:style>
        </p:sp>
        <p:sp>
          <p:nvSpPr>
            <p:cNvPr id="34" name="Oval 4"/>
            <p:cNvSpPr/>
            <p:nvPr/>
          </p:nvSpPr>
          <p:spPr>
            <a:xfrm>
              <a:off x="3937238" y="2540785"/>
              <a:ext cx="1201771" cy="1201771"/>
            </a:xfrm>
            <a:prstGeom prst="rect">
              <a:avLst/>
            </a:prstGeom>
            <a:noFill/>
            <a:ln>
              <a:noFill/>
            </a:ln>
          </p:spPr>
          <p:style>
            <a:lnRef idx="2">
              <a:schemeClr val="accent3"/>
            </a:lnRef>
            <a:fillRef idx="1">
              <a:schemeClr val="lt1"/>
            </a:fillRef>
            <a:effectRef idx="0">
              <a:schemeClr val="accent3"/>
            </a:effectRef>
            <a:fontRef idx="minor">
              <a:schemeClr val="dk1"/>
            </a:fontRef>
          </p:style>
          <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2400" b="1" kern="1200" dirty="0" err="1" smtClean="0">
                  <a:latin typeface="NikoshBAN" panose="02000000000000000000" pitchFamily="2" charset="0"/>
                  <a:cs typeface="NikoshBAN" panose="02000000000000000000" pitchFamily="2" charset="0"/>
                </a:rPr>
                <a:t>লাহোর</a:t>
              </a:r>
              <a:r>
                <a:rPr lang="en-US" sz="2400" b="1" kern="1200" dirty="0" smtClean="0">
                  <a:latin typeface="NikoshBAN" panose="02000000000000000000" pitchFamily="2" charset="0"/>
                  <a:cs typeface="NikoshBAN" panose="02000000000000000000" pitchFamily="2" charset="0"/>
                </a:rPr>
                <a:t> </a:t>
              </a:r>
              <a:r>
                <a:rPr lang="en-US" sz="2400" b="1" kern="1200" dirty="0" err="1" smtClean="0">
                  <a:latin typeface="NikoshBAN" panose="02000000000000000000" pitchFamily="2" charset="0"/>
                  <a:cs typeface="NikoshBAN" panose="02000000000000000000" pitchFamily="2" charset="0"/>
                </a:rPr>
                <a:t>প্রস্তাবের</a:t>
              </a:r>
              <a:r>
                <a:rPr lang="en-US" sz="2400" b="1" kern="1200" dirty="0" smtClean="0">
                  <a:latin typeface="NikoshBAN" panose="02000000000000000000" pitchFamily="2" charset="0"/>
                  <a:cs typeface="NikoshBAN" panose="02000000000000000000" pitchFamily="2" charset="0"/>
                </a:rPr>
                <a:t> </a:t>
              </a:r>
              <a:r>
                <a:rPr lang="en-US" sz="2400" b="1" kern="1200" dirty="0" err="1" smtClean="0">
                  <a:latin typeface="NikoshBAN" panose="02000000000000000000" pitchFamily="2" charset="0"/>
                  <a:cs typeface="NikoshBAN" panose="02000000000000000000" pitchFamily="2" charset="0"/>
                </a:rPr>
                <a:t>গুরুত্ব</a:t>
              </a:r>
              <a:endParaRPr lang="en-US" sz="2400" kern="1200" dirty="0">
                <a:latin typeface="NikoshBAN" panose="02000000000000000000" pitchFamily="2" charset="0"/>
                <a:cs typeface="NikoshBAN" panose="02000000000000000000" pitchFamily="2" charset="0"/>
              </a:endParaRPr>
            </a:p>
          </p:txBody>
        </p:sp>
      </p:grpSp>
      <p:grpSp>
        <p:nvGrpSpPr>
          <p:cNvPr id="3" name="Group 2"/>
          <p:cNvGrpSpPr/>
          <p:nvPr/>
        </p:nvGrpSpPr>
        <p:grpSpPr>
          <a:xfrm>
            <a:off x="4371409" y="2340099"/>
            <a:ext cx="577851" cy="267818"/>
            <a:chOff x="4437371" y="2005723"/>
            <a:chExt cx="577851" cy="267818"/>
          </a:xfrm>
        </p:grpSpPr>
        <p:sp>
          <p:nvSpPr>
            <p:cNvPr id="31" name="Right Arrow 30"/>
            <p:cNvSpPr/>
            <p:nvPr/>
          </p:nvSpPr>
          <p:spPr>
            <a:xfrm rot="16370294">
              <a:off x="4592388" y="1850706"/>
              <a:ext cx="267818" cy="577851"/>
            </a:xfrm>
            <a:prstGeom prst="rightArrow">
              <a:avLst>
                <a:gd name="adj1" fmla="val 60000"/>
                <a:gd name="adj2" fmla="val 50000"/>
              </a:avLst>
            </a:prstGeom>
          </p:spPr>
          <p:style>
            <a:lnRef idx="0">
              <a:schemeClr val="accent3">
                <a:tint val="60000"/>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dk1">
                <a:hueOff val="0"/>
                <a:satOff val="0"/>
                <a:lumOff val="0"/>
                <a:alphaOff val="0"/>
              </a:schemeClr>
            </a:fontRef>
          </p:style>
        </p:sp>
        <p:sp>
          <p:nvSpPr>
            <p:cNvPr id="32" name="Right Arrow 6"/>
            <p:cNvSpPr/>
            <p:nvPr/>
          </p:nvSpPr>
          <p:spPr>
            <a:xfrm rot="16370294">
              <a:off x="4630571" y="2006399"/>
              <a:ext cx="187473" cy="34671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p:txBody>
        </p:sp>
      </p:grpSp>
      <p:grpSp>
        <p:nvGrpSpPr>
          <p:cNvPr id="4" name="Group 3"/>
          <p:cNvGrpSpPr/>
          <p:nvPr/>
        </p:nvGrpSpPr>
        <p:grpSpPr>
          <a:xfrm>
            <a:off x="3657600" y="76200"/>
            <a:ext cx="2286000" cy="2286000"/>
            <a:chOff x="3931480" y="181192"/>
            <a:chExt cx="1699561" cy="1699561"/>
          </a:xfrm>
        </p:grpSpPr>
        <p:sp>
          <p:nvSpPr>
            <p:cNvPr id="29" name="Oval 28"/>
            <p:cNvSpPr/>
            <p:nvPr/>
          </p:nvSpPr>
          <p:spPr>
            <a:xfrm>
              <a:off x="3931480" y="181192"/>
              <a:ext cx="1699561" cy="1699561"/>
            </a:xfrm>
            <a:prstGeom prst="ellipse">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Oval 8"/>
            <p:cNvSpPr/>
            <p:nvPr/>
          </p:nvSpPr>
          <p:spPr>
            <a:xfrm>
              <a:off x="3931480" y="430087"/>
              <a:ext cx="1699561" cy="12017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600" kern="1200" dirty="0" err="1" smtClean="0">
                  <a:latin typeface="NikoshBAN" panose="02000000000000000000" pitchFamily="2" charset="0"/>
                  <a:cs typeface="NikoshBAN" panose="02000000000000000000" pitchFamily="2" charset="0"/>
                </a:rPr>
                <a:t>পণ্ডিত</a:t>
              </a:r>
              <a:r>
                <a:rPr lang="en-US"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জওহরলাল</a:t>
              </a:r>
              <a:r>
                <a:rPr lang="en-US"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নেহরু</a:t>
              </a:r>
              <a:r>
                <a:rPr lang="en-US"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এই</a:t>
              </a:r>
              <a:r>
                <a:rPr lang="en-US"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প্রস্তাবের</a:t>
              </a:r>
              <a:r>
                <a:rPr lang="en-US"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তীব্র</a:t>
              </a:r>
              <a:r>
                <a:rPr lang="en-US"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নিন্দা</a:t>
              </a:r>
              <a:r>
                <a:rPr lang="en-US"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করেন</a:t>
              </a:r>
              <a:r>
                <a:rPr lang="en-US" sz="1600" kern="1200" dirty="0" smtClean="0">
                  <a:latin typeface="NikoshBAN" panose="02000000000000000000" pitchFamily="2" charset="0"/>
                  <a:cs typeface="NikoshBAN" panose="02000000000000000000" pitchFamily="2" charset="0"/>
                </a:rPr>
                <a:t> </a:t>
              </a:r>
              <a:endParaRPr lang="en-US" sz="1600" kern="1200" dirty="0">
                <a:latin typeface="NikoshBAN" panose="02000000000000000000" pitchFamily="2" charset="0"/>
                <a:cs typeface="NikoshBAN" panose="02000000000000000000" pitchFamily="2" charset="0"/>
              </a:endParaRPr>
            </a:p>
          </p:txBody>
        </p:sp>
      </p:grpSp>
      <p:grpSp>
        <p:nvGrpSpPr>
          <p:cNvPr id="5" name="Group 4"/>
          <p:cNvGrpSpPr/>
          <p:nvPr/>
        </p:nvGrpSpPr>
        <p:grpSpPr>
          <a:xfrm>
            <a:off x="5545591" y="3001732"/>
            <a:ext cx="299511" cy="577851"/>
            <a:chOff x="5611553" y="2667356"/>
            <a:chExt cx="299511" cy="577851"/>
          </a:xfrm>
        </p:grpSpPr>
        <p:sp>
          <p:nvSpPr>
            <p:cNvPr id="27" name="Right Arrow 26"/>
            <p:cNvSpPr/>
            <p:nvPr/>
          </p:nvSpPr>
          <p:spPr>
            <a:xfrm rot="20744294">
              <a:off x="5611553" y="2667356"/>
              <a:ext cx="299511" cy="577851"/>
            </a:xfrm>
            <a:prstGeom prst="rightArrow">
              <a:avLst>
                <a:gd name="adj1" fmla="val 60000"/>
                <a:gd name="adj2" fmla="val 50000"/>
              </a:avLst>
            </a:prstGeom>
          </p:spPr>
          <p:style>
            <a:lnRef idx="0">
              <a:schemeClr val="accent3">
                <a:tint val="60000"/>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dk1">
                <a:hueOff val="0"/>
                <a:satOff val="0"/>
                <a:lumOff val="0"/>
                <a:alphaOff val="0"/>
              </a:schemeClr>
            </a:fontRef>
          </p:style>
        </p:sp>
        <p:sp>
          <p:nvSpPr>
            <p:cNvPr id="28" name="Right Arrow 10"/>
            <p:cNvSpPr/>
            <p:nvPr/>
          </p:nvSpPr>
          <p:spPr>
            <a:xfrm rot="20744294">
              <a:off x="5612938" y="2793994"/>
              <a:ext cx="209658" cy="34671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p:txBody>
        </p:sp>
      </p:grpSp>
      <p:grpSp>
        <p:nvGrpSpPr>
          <p:cNvPr id="6" name="Group 5"/>
          <p:cNvGrpSpPr/>
          <p:nvPr/>
        </p:nvGrpSpPr>
        <p:grpSpPr>
          <a:xfrm>
            <a:off x="5867399" y="1905000"/>
            <a:ext cx="2286001" cy="2286000"/>
            <a:chOff x="6017184" y="1825459"/>
            <a:chExt cx="1699562" cy="1699561"/>
          </a:xfrm>
        </p:grpSpPr>
        <p:sp>
          <p:nvSpPr>
            <p:cNvPr id="25" name="Oval 24"/>
            <p:cNvSpPr/>
            <p:nvPr/>
          </p:nvSpPr>
          <p:spPr>
            <a:xfrm>
              <a:off x="6017184" y="1825459"/>
              <a:ext cx="1699561" cy="1699561"/>
            </a:xfrm>
            <a:prstGeom prst="ellipse">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6" name="Oval 12"/>
            <p:cNvSpPr/>
            <p:nvPr/>
          </p:nvSpPr>
          <p:spPr>
            <a:xfrm>
              <a:off x="6073837" y="1991580"/>
              <a:ext cx="1642909" cy="128454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err="1" smtClean="0">
                  <a:latin typeface="NikoshBAN" panose="02000000000000000000" pitchFamily="2" charset="0"/>
                  <a:cs typeface="NikoshBAN" panose="02000000000000000000" pitchFamily="2" charset="0"/>
                </a:rPr>
                <a:t>লাহোর</a:t>
              </a:r>
              <a:r>
                <a:rPr lang="en-US"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প্রস্তাবের</a:t>
              </a:r>
              <a:r>
                <a:rPr lang="en-US"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পর</a:t>
              </a:r>
              <a:r>
                <a:rPr lang="en-US"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থেকে</a:t>
              </a:r>
              <a:r>
                <a:rPr lang="en-US"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মুসলমান</a:t>
              </a:r>
              <a:r>
                <a:rPr lang="bn-IN"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সমপ্রদায়</a:t>
              </a:r>
              <a:r>
                <a:rPr lang="en-US"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নিজস্ব</a:t>
              </a:r>
              <a:r>
                <a:rPr lang="en-US"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আলাদা</a:t>
              </a:r>
              <a:r>
                <a:rPr lang="en-US"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রাষ্ট্রের</a:t>
              </a:r>
              <a:r>
                <a:rPr lang="en-US"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স্বপ্ন</a:t>
              </a:r>
              <a:r>
                <a:rPr lang="en-US"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দেখতে</a:t>
              </a:r>
              <a:r>
                <a:rPr lang="en-US"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থাকে</a:t>
              </a:r>
              <a:endParaRPr lang="en-US" sz="1600" kern="1200" dirty="0">
                <a:latin typeface="NikoshBAN" panose="02000000000000000000" pitchFamily="2" charset="0"/>
                <a:cs typeface="NikoshBAN" panose="02000000000000000000" pitchFamily="2" charset="0"/>
              </a:endParaRPr>
            </a:p>
          </p:txBody>
        </p:sp>
      </p:grpSp>
      <p:grpSp>
        <p:nvGrpSpPr>
          <p:cNvPr id="7" name="Group 6"/>
          <p:cNvGrpSpPr/>
          <p:nvPr/>
        </p:nvGrpSpPr>
        <p:grpSpPr>
          <a:xfrm>
            <a:off x="5010543" y="4341629"/>
            <a:ext cx="577851" cy="360414"/>
            <a:chOff x="5076505" y="4007253"/>
            <a:chExt cx="577851" cy="360414"/>
          </a:xfrm>
        </p:grpSpPr>
        <p:sp>
          <p:nvSpPr>
            <p:cNvPr id="23" name="Right Arrow 22"/>
            <p:cNvSpPr/>
            <p:nvPr/>
          </p:nvSpPr>
          <p:spPr>
            <a:xfrm rot="3240000">
              <a:off x="5185224" y="3898534"/>
              <a:ext cx="360414" cy="577851"/>
            </a:xfrm>
            <a:prstGeom prst="rightArrow">
              <a:avLst>
                <a:gd name="adj1" fmla="val 60000"/>
                <a:gd name="adj2" fmla="val 50000"/>
              </a:avLst>
            </a:prstGeom>
          </p:spPr>
          <p:style>
            <a:lnRef idx="0">
              <a:schemeClr val="accent3">
                <a:tint val="60000"/>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dk1">
                <a:hueOff val="0"/>
                <a:satOff val="0"/>
                <a:lumOff val="0"/>
                <a:alphaOff val="0"/>
              </a:schemeClr>
            </a:fontRef>
          </p:style>
        </p:sp>
        <p:sp>
          <p:nvSpPr>
            <p:cNvPr id="24" name="Right Arrow 14"/>
            <p:cNvSpPr/>
            <p:nvPr/>
          </p:nvSpPr>
          <p:spPr>
            <a:xfrm rot="3240000">
              <a:off x="5207509" y="3970367"/>
              <a:ext cx="252290" cy="34671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p:txBody>
        </p:sp>
      </p:grpSp>
      <p:grpSp>
        <p:nvGrpSpPr>
          <p:cNvPr id="8" name="Group 7"/>
          <p:cNvGrpSpPr/>
          <p:nvPr/>
        </p:nvGrpSpPr>
        <p:grpSpPr>
          <a:xfrm>
            <a:off x="5029200" y="4419600"/>
            <a:ext cx="2286000" cy="2286000"/>
            <a:chOff x="5220990" y="4308495"/>
            <a:chExt cx="1699561" cy="1699561"/>
          </a:xfrm>
        </p:grpSpPr>
        <p:sp>
          <p:nvSpPr>
            <p:cNvPr id="21" name="Oval 20"/>
            <p:cNvSpPr/>
            <p:nvPr/>
          </p:nvSpPr>
          <p:spPr>
            <a:xfrm>
              <a:off x="5220990" y="4308495"/>
              <a:ext cx="1699561" cy="1699561"/>
            </a:xfrm>
            <a:prstGeom prst="ellipse">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2" name="Oval 16"/>
            <p:cNvSpPr/>
            <p:nvPr/>
          </p:nvSpPr>
          <p:spPr>
            <a:xfrm>
              <a:off x="5220990" y="4557390"/>
              <a:ext cx="1699560" cy="12017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600" kern="1200" dirty="0" err="1" smtClean="0">
                  <a:latin typeface="NikoshBAN" panose="02000000000000000000" pitchFamily="2" charset="0"/>
                  <a:cs typeface="NikoshBAN" panose="02000000000000000000" pitchFamily="2" charset="0"/>
                </a:rPr>
                <a:t>ভারতের</a:t>
              </a:r>
              <a:r>
                <a:rPr lang="en-US"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রাজনৈতিক-শাসনতান্ত্রিক</a:t>
              </a:r>
              <a:r>
                <a:rPr lang="en-US"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আন্দোলনে</a:t>
              </a:r>
              <a:r>
                <a:rPr lang="en-US"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এক</a:t>
              </a:r>
              <a:r>
                <a:rPr lang="en-US"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নতুন</a:t>
              </a:r>
              <a:r>
                <a:rPr lang="en-US"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ধারার</a:t>
              </a:r>
              <a:r>
                <a:rPr lang="en-US"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জন্ম</a:t>
              </a:r>
              <a:r>
                <a:rPr lang="en-US" sz="1600" kern="1200" dirty="0" smtClean="0">
                  <a:latin typeface="NikoshBAN" panose="02000000000000000000" pitchFamily="2" charset="0"/>
                  <a:cs typeface="NikoshBAN" panose="02000000000000000000" pitchFamily="2" charset="0"/>
                </a:rPr>
                <a:t> </a:t>
              </a:r>
              <a:r>
                <a:rPr lang="en-US" sz="1600" kern="1200" dirty="0" err="1" smtClean="0">
                  <a:latin typeface="NikoshBAN" panose="02000000000000000000" pitchFamily="2" charset="0"/>
                  <a:cs typeface="NikoshBAN" panose="02000000000000000000" pitchFamily="2" charset="0"/>
                </a:rPr>
                <a:t>হয়</a:t>
              </a:r>
              <a:r>
                <a:rPr lang="en-US" sz="1800" kern="1200" dirty="0" smtClean="0">
                  <a:latin typeface="NikoshBAN" panose="02000000000000000000" pitchFamily="2" charset="0"/>
                  <a:cs typeface="NikoshBAN" panose="02000000000000000000" pitchFamily="2" charset="0"/>
                </a:rPr>
                <a:t>।</a:t>
              </a:r>
              <a:endParaRPr lang="en-US" sz="1800" kern="1200" dirty="0">
                <a:latin typeface="NikoshBAN" panose="02000000000000000000" pitchFamily="2" charset="0"/>
                <a:cs typeface="NikoshBAN" panose="02000000000000000000" pitchFamily="2" charset="0"/>
              </a:endParaRPr>
            </a:p>
          </p:txBody>
        </p:sp>
      </p:grpSp>
      <p:grpSp>
        <p:nvGrpSpPr>
          <p:cNvPr id="9" name="Group 8"/>
          <p:cNvGrpSpPr/>
          <p:nvPr/>
        </p:nvGrpSpPr>
        <p:grpSpPr>
          <a:xfrm>
            <a:off x="3623847" y="4341629"/>
            <a:ext cx="577851" cy="360414"/>
            <a:chOff x="3689809" y="4007253"/>
            <a:chExt cx="577851" cy="360414"/>
          </a:xfrm>
        </p:grpSpPr>
        <p:sp>
          <p:nvSpPr>
            <p:cNvPr id="19" name="Right Arrow 18"/>
            <p:cNvSpPr/>
            <p:nvPr/>
          </p:nvSpPr>
          <p:spPr>
            <a:xfrm rot="7560000">
              <a:off x="3798528" y="3898534"/>
              <a:ext cx="360414" cy="577851"/>
            </a:xfrm>
            <a:prstGeom prst="rightArrow">
              <a:avLst>
                <a:gd name="adj1" fmla="val 60000"/>
                <a:gd name="adj2" fmla="val 50000"/>
              </a:avLst>
            </a:prstGeom>
          </p:spPr>
          <p:style>
            <a:lnRef idx="0">
              <a:schemeClr val="accent3">
                <a:tint val="60000"/>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dk1">
                <a:hueOff val="0"/>
                <a:satOff val="0"/>
                <a:lumOff val="0"/>
                <a:alphaOff val="0"/>
              </a:schemeClr>
            </a:fontRef>
          </p:style>
        </p:sp>
        <p:sp>
          <p:nvSpPr>
            <p:cNvPr id="20" name="Right Arrow 18"/>
            <p:cNvSpPr/>
            <p:nvPr/>
          </p:nvSpPr>
          <p:spPr>
            <a:xfrm rot="18360000">
              <a:off x="3884367" y="3970367"/>
              <a:ext cx="252290" cy="34671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p:txBody>
        </p:sp>
      </p:grpSp>
      <p:grpSp>
        <p:nvGrpSpPr>
          <p:cNvPr id="10" name="Group 9"/>
          <p:cNvGrpSpPr/>
          <p:nvPr/>
        </p:nvGrpSpPr>
        <p:grpSpPr>
          <a:xfrm>
            <a:off x="1905000" y="4419600"/>
            <a:ext cx="2286000" cy="2286000"/>
            <a:chOff x="2423615" y="4308495"/>
            <a:chExt cx="1699561" cy="1699561"/>
          </a:xfrm>
        </p:grpSpPr>
        <p:sp>
          <p:nvSpPr>
            <p:cNvPr id="17" name="Oval 16"/>
            <p:cNvSpPr/>
            <p:nvPr/>
          </p:nvSpPr>
          <p:spPr>
            <a:xfrm>
              <a:off x="2423615" y="4308495"/>
              <a:ext cx="1699561" cy="1699561"/>
            </a:xfrm>
            <a:prstGeom prst="ellipse">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Oval 20"/>
            <p:cNvSpPr/>
            <p:nvPr/>
          </p:nvSpPr>
          <p:spPr>
            <a:xfrm>
              <a:off x="2540300" y="4557390"/>
              <a:ext cx="1333981" cy="12017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600" kern="1200" dirty="0" err="1" smtClean="0">
                  <a:latin typeface="NikoshBAN"/>
                </a:rPr>
                <a:t>দ্বি-জাতি</a:t>
              </a:r>
              <a:r>
                <a:rPr lang="en-US" sz="1600" kern="1200" dirty="0" smtClean="0">
                  <a:latin typeface="NikoshBAN"/>
                </a:rPr>
                <a:t> </a:t>
              </a:r>
              <a:r>
                <a:rPr lang="en-US" sz="1600" kern="1200" dirty="0" err="1" smtClean="0">
                  <a:latin typeface="NikoshBAN"/>
                </a:rPr>
                <a:t>তত্ত্বের</a:t>
              </a:r>
              <a:r>
                <a:rPr lang="en-US" sz="1600" kern="1200" dirty="0" smtClean="0">
                  <a:latin typeface="NikoshBAN"/>
                </a:rPr>
                <a:t> </a:t>
              </a:r>
              <a:r>
                <a:rPr lang="en-US" sz="1600" kern="1200" dirty="0" err="1" smtClean="0">
                  <a:latin typeface="NikoshBAN"/>
                </a:rPr>
                <a:t>মাধ্যমে</a:t>
              </a:r>
              <a:r>
                <a:rPr lang="en-US" sz="1600" kern="1200" dirty="0" smtClean="0">
                  <a:latin typeface="NikoshBAN"/>
                </a:rPr>
                <a:t> </a:t>
              </a:r>
              <a:r>
                <a:rPr lang="en-US" sz="1600" kern="1200" dirty="0" err="1" smtClean="0">
                  <a:latin typeface="NikoshBAN"/>
                </a:rPr>
                <a:t>মোহাম্মদ</a:t>
              </a:r>
              <a:r>
                <a:rPr lang="en-US" sz="1600" kern="1200" dirty="0" smtClean="0">
                  <a:latin typeface="NikoshBAN"/>
                </a:rPr>
                <a:t> </a:t>
              </a:r>
              <a:r>
                <a:rPr lang="en-US" sz="1600" kern="1200" dirty="0" err="1" smtClean="0">
                  <a:latin typeface="NikoshBAN"/>
                  <a:cs typeface="NikoshBAN" panose="02000000000000000000" pitchFamily="2" charset="0"/>
                </a:rPr>
                <a:t>আলী</a:t>
              </a:r>
              <a:r>
                <a:rPr lang="en-US" sz="1600" kern="1200" dirty="0" smtClean="0">
                  <a:latin typeface="NikoshBAN"/>
                  <a:cs typeface="NikoshBAN" panose="02000000000000000000" pitchFamily="2" charset="0"/>
                </a:rPr>
                <a:t> </a:t>
              </a:r>
              <a:r>
                <a:rPr lang="en-US" sz="1600" kern="1200" dirty="0" err="1" smtClean="0">
                  <a:latin typeface="NikoshBAN"/>
                  <a:cs typeface="NikoshBAN" panose="02000000000000000000" pitchFamily="2" charset="0"/>
                </a:rPr>
                <a:t>জিন্নাহ</a:t>
              </a:r>
              <a:r>
                <a:rPr lang="en-US" sz="1600" kern="1200" dirty="0" smtClean="0">
                  <a:latin typeface="NikoshBAN"/>
                  <a:cs typeface="NikoshBAN" panose="02000000000000000000" pitchFamily="2" charset="0"/>
                </a:rPr>
                <a:t> </a:t>
              </a:r>
              <a:r>
                <a:rPr lang="en-US" sz="1600" kern="1200" dirty="0" err="1" smtClean="0">
                  <a:latin typeface="NikoshBAN"/>
                  <a:cs typeface="NikoshBAN" panose="02000000000000000000" pitchFamily="2" charset="0"/>
                </a:rPr>
                <a:t>মুসলমানদের</a:t>
              </a:r>
              <a:r>
                <a:rPr lang="en-US" sz="1600" kern="1200" dirty="0" smtClean="0">
                  <a:latin typeface="NikoshBAN"/>
                  <a:cs typeface="NikoshBAN" panose="02000000000000000000" pitchFamily="2" charset="0"/>
                </a:rPr>
                <a:t> </a:t>
              </a:r>
              <a:r>
                <a:rPr lang="en-US" sz="1600" kern="1200" dirty="0" err="1" smtClean="0">
                  <a:latin typeface="NikoshBAN"/>
                  <a:cs typeface="NikoshBAN" panose="02000000000000000000" pitchFamily="2" charset="0"/>
                </a:rPr>
                <a:t>আলাদা</a:t>
              </a:r>
              <a:r>
                <a:rPr lang="en-US" sz="1600" kern="1200" dirty="0" smtClean="0">
                  <a:latin typeface="NikoshBAN"/>
                  <a:cs typeface="NikoshBAN" panose="02000000000000000000" pitchFamily="2" charset="0"/>
                </a:rPr>
                <a:t> </a:t>
              </a:r>
              <a:r>
                <a:rPr lang="en-US" sz="1600" kern="1200" dirty="0" err="1" smtClean="0">
                  <a:latin typeface="NikoshBAN"/>
                  <a:cs typeface="NikoshBAN" panose="02000000000000000000" pitchFamily="2" charset="0"/>
                </a:rPr>
                <a:t>জাতি</a:t>
              </a:r>
              <a:r>
                <a:rPr lang="en-US" sz="1600" kern="1200" dirty="0" smtClean="0">
                  <a:latin typeface="NikoshBAN"/>
                  <a:cs typeface="NikoshBAN" panose="02000000000000000000" pitchFamily="2" charset="0"/>
                </a:rPr>
                <a:t> </a:t>
              </a:r>
              <a:r>
                <a:rPr lang="en-US" sz="1600" kern="1200" dirty="0" err="1" smtClean="0">
                  <a:latin typeface="NikoshBAN"/>
                  <a:cs typeface="NikoshBAN" panose="02000000000000000000" pitchFamily="2" charset="0"/>
                </a:rPr>
                <a:t>হিসেবে</a:t>
              </a:r>
              <a:r>
                <a:rPr lang="en-US" sz="1600" kern="1200" dirty="0" smtClean="0">
                  <a:latin typeface="NikoshBAN"/>
                  <a:cs typeface="NikoshBAN" panose="02000000000000000000" pitchFamily="2" charset="0"/>
                </a:rPr>
                <a:t> </a:t>
              </a:r>
              <a:r>
                <a:rPr lang="en-US" sz="1600" kern="1200" dirty="0" err="1" smtClean="0">
                  <a:latin typeface="NikoshBAN"/>
                  <a:cs typeface="NikoshBAN" panose="02000000000000000000" pitchFamily="2" charset="0"/>
                </a:rPr>
                <a:t>চিহ্নিত</a:t>
              </a:r>
              <a:r>
                <a:rPr lang="en-US" sz="1600" kern="1200" dirty="0" smtClean="0">
                  <a:latin typeface="NikoshBAN"/>
                  <a:cs typeface="NikoshBAN" panose="02000000000000000000" pitchFamily="2" charset="0"/>
                </a:rPr>
                <a:t> </a:t>
              </a:r>
              <a:r>
                <a:rPr lang="en-US" sz="1600" kern="1200" dirty="0" err="1" smtClean="0">
                  <a:latin typeface="NikoshBAN"/>
                  <a:cs typeface="NikoshBAN" panose="02000000000000000000" pitchFamily="2" charset="0"/>
                </a:rPr>
                <a:t>করতে</a:t>
              </a:r>
              <a:r>
                <a:rPr lang="en-US" sz="1600" kern="1200" dirty="0" smtClean="0">
                  <a:latin typeface="NikoshBAN"/>
                  <a:cs typeface="NikoshBAN" panose="02000000000000000000" pitchFamily="2" charset="0"/>
                </a:rPr>
                <a:t> </a:t>
              </a:r>
              <a:r>
                <a:rPr lang="en-US" sz="1600" kern="1200" dirty="0" err="1" smtClean="0">
                  <a:latin typeface="NikoshBAN"/>
                  <a:cs typeface="NikoshBAN" panose="02000000000000000000" pitchFamily="2" charset="0"/>
                </a:rPr>
                <a:t>থাকেন</a:t>
              </a:r>
              <a:r>
                <a:rPr lang="en-US" sz="1600" kern="1200" dirty="0" smtClean="0">
                  <a:latin typeface="NikoshBAN"/>
                  <a:cs typeface="NikoshBAN" panose="02000000000000000000" pitchFamily="2" charset="0"/>
                </a:rPr>
                <a:t>। </a:t>
              </a:r>
              <a:endParaRPr lang="en-US" sz="1600" kern="1200" dirty="0">
                <a:latin typeface="NikoshBAN"/>
                <a:cs typeface="NikoshBAN" panose="02000000000000000000" pitchFamily="2" charset="0"/>
              </a:endParaRPr>
            </a:p>
          </p:txBody>
        </p:sp>
      </p:grpSp>
      <p:grpSp>
        <p:nvGrpSpPr>
          <p:cNvPr id="11" name="Group 10"/>
          <p:cNvGrpSpPr/>
          <p:nvPr/>
        </p:nvGrpSpPr>
        <p:grpSpPr>
          <a:xfrm>
            <a:off x="3304054" y="2914084"/>
            <a:ext cx="360414" cy="577851"/>
            <a:chOff x="3370016" y="2579708"/>
            <a:chExt cx="360414" cy="577851"/>
          </a:xfrm>
        </p:grpSpPr>
        <p:sp>
          <p:nvSpPr>
            <p:cNvPr id="15" name="Right Arrow 14"/>
            <p:cNvSpPr/>
            <p:nvPr/>
          </p:nvSpPr>
          <p:spPr>
            <a:xfrm rot="11880000">
              <a:off x="3370016" y="2579708"/>
              <a:ext cx="360414" cy="577851"/>
            </a:xfrm>
            <a:prstGeom prst="rightArrow">
              <a:avLst>
                <a:gd name="adj1" fmla="val 60000"/>
                <a:gd name="adj2" fmla="val 50000"/>
              </a:avLst>
            </a:prstGeom>
          </p:spPr>
          <p:style>
            <a:lnRef idx="0">
              <a:schemeClr val="accent3">
                <a:tint val="60000"/>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dk1">
                <a:hueOff val="0"/>
                <a:satOff val="0"/>
                <a:lumOff val="0"/>
                <a:alphaOff val="0"/>
              </a:schemeClr>
            </a:fontRef>
          </p:style>
        </p:sp>
        <p:sp>
          <p:nvSpPr>
            <p:cNvPr id="16" name="Right Arrow 22"/>
            <p:cNvSpPr/>
            <p:nvPr/>
          </p:nvSpPr>
          <p:spPr>
            <a:xfrm rot="22680000">
              <a:off x="3475494" y="2711984"/>
              <a:ext cx="252290" cy="34671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p:txBody>
        </p:sp>
      </p:grpSp>
      <p:grpSp>
        <p:nvGrpSpPr>
          <p:cNvPr id="12" name="Group 11"/>
          <p:cNvGrpSpPr/>
          <p:nvPr/>
        </p:nvGrpSpPr>
        <p:grpSpPr>
          <a:xfrm>
            <a:off x="990600" y="1752600"/>
            <a:ext cx="2286000" cy="2286000"/>
            <a:chOff x="1559179" y="1648034"/>
            <a:chExt cx="1699561" cy="1699561"/>
          </a:xfrm>
        </p:grpSpPr>
        <p:sp>
          <p:nvSpPr>
            <p:cNvPr id="13" name="Oval 12"/>
            <p:cNvSpPr/>
            <p:nvPr/>
          </p:nvSpPr>
          <p:spPr>
            <a:xfrm>
              <a:off x="1559179" y="1648034"/>
              <a:ext cx="1699561" cy="1699561"/>
            </a:xfrm>
            <a:prstGeom prst="ellipse">
              <a:avLst/>
            </a:pr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4" name="Oval 24"/>
            <p:cNvSpPr/>
            <p:nvPr/>
          </p:nvSpPr>
          <p:spPr>
            <a:xfrm>
              <a:off x="1672483" y="1896929"/>
              <a:ext cx="1546847" cy="120177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as-IN" sz="1600" kern="1200" dirty="0" smtClean="0">
                  <a:latin typeface="NikoshBAN" panose="02000000000000000000" pitchFamily="2" charset="0"/>
                  <a:cs typeface="NikoshBAN" panose="02000000000000000000" pitchFamily="2" charset="0"/>
                </a:rPr>
                <a:t>দ্বি-জাতি তত্ত্বের বাস্তব পরিণতিতে ১৪ আগস্ট পাকিস্তান এবং ১৫ আগস্ট ভারত নামে দুটি রাষ্ট্রের জন্ম হয়।</a:t>
              </a:r>
              <a:endParaRPr lang="en-US" sz="1600" kern="1200" dirty="0">
                <a:latin typeface="NikoshBAN" panose="02000000000000000000" pitchFamily="2" charset="0"/>
                <a:cs typeface="NikoshBAN" panose="02000000000000000000" pitchFamily="2" charset="0"/>
              </a:endParaRPr>
            </a:p>
          </p:txBody>
        </p:sp>
      </p:grpSp>
    </p:spTree>
    <p:extLst>
      <p:ext uri="{BB962C8B-B14F-4D97-AF65-F5344CB8AC3E}">
        <p14:creationId xmlns:p14="http://schemas.microsoft.com/office/powerpoint/2010/main" val="177357329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3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par>
                                <p:cTn id="17" presetID="3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fltVal val="0"/>
                                          </p:val>
                                        </p:tav>
                                        <p:tav tm="100000">
                                          <p:val>
                                            <p:strVal val="#ppt_w"/>
                                          </p:val>
                                        </p:tav>
                                      </p:tavLst>
                                    </p:anim>
                                    <p:anim calcmode="lin" valueType="num">
                                      <p:cBhvr>
                                        <p:cTn id="20" dur="1000" fill="hold"/>
                                        <p:tgtEl>
                                          <p:spTgt spid="8"/>
                                        </p:tgtEl>
                                        <p:attrNameLst>
                                          <p:attrName>ppt_h</p:attrName>
                                        </p:attrNameLst>
                                      </p:cBhvr>
                                      <p:tavLst>
                                        <p:tav tm="0">
                                          <p:val>
                                            <p:fltVal val="0"/>
                                          </p:val>
                                        </p:tav>
                                        <p:tav tm="100000">
                                          <p:val>
                                            <p:strVal val="#ppt_h"/>
                                          </p:val>
                                        </p:tav>
                                      </p:tavLst>
                                    </p:anim>
                                    <p:anim calcmode="lin" valueType="num">
                                      <p:cBhvr>
                                        <p:cTn id="21" dur="1000" fill="hold"/>
                                        <p:tgtEl>
                                          <p:spTgt spid="8"/>
                                        </p:tgtEl>
                                        <p:attrNameLst>
                                          <p:attrName>style.rotation</p:attrName>
                                        </p:attrNameLst>
                                      </p:cBhvr>
                                      <p:tavLst>
                                        <p:tav tm="0">
                                          <p:val>
                                            <p:fltVal val="90"/>
                                          </p:val>
                                        </p:tav>
                                        <p:tav tm="100000">
                                          <p:val>
                                            <p:fltVal val="0"/>
                                          </p:val>
                                        </p:tav>
                                      </p:tavLst>
                                    </p:anim>
                                    <p:animEffect transition="in" filter="fade">
                                      <p:cBhvr>
                                        <p:cTn id="22" dur="1000"/>
                                        <p:tgtEl>
                                          <p:spTgt spid="8"/>
                                        </p:tgtEl>
                                      </p:cBhvr>
                                    </p:animEffect>
                                  </p:childTnLst>
                                </p:cTn>
                              </p:par>
                              <p:par>
                                <p:cTn id="23" presetID="3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1000" fill="hold"/>
                                        <p:tgtEl>
                                          <p:spTgt spid="10"/>
                                        </p:tgtEl>
                                        <p:attrNameLst>
                                          <p:attrName>ppt_w</p:attrName>
                                        </p:attrNameLst>
                                      </p:cBhvr>
                                      <p:tavLst>
                                        <p:tav tm="0">
                                          <p:val>
                                            <p:fltVal val="0"/>
                                          </p:val>
                                        </p:tav>
                                        <p:tav tm="100000">
                                          <p:val>
                                            <p:strVal val="#ppt_w"/>
                                          </p:val>
                                        </p:tav>
                                      </p:tavLst>
                                    </p:anim>
                                    <p:anim calcmode="lin" valueType="num">
                                      <p:cBhvr>
                                        <p:cTn id="26" dur="1000" fill="hold"/>
                                        <p:tgtEl>
                                          <p:spTgt spid="10"/>
                                        </p:tgtEl>
                                        <p:attrNameLst>
                                          <p:attrName>ppt_h</p:attrName>
                                        </p:attrNameLst>
                                      </p:cBhvr>
                                      <p:tavLst>
                                        <p:tav tm="0">
                                          <p:val>
                                            <p:fltVal val="0"/>
                                          </p:val>
                                        </p:tav>
                                        <p:tav tm="100000">
                                          <p:val>
                                            <p:strVal val="#ppt_h"/>
                                          </p:val>
                                        </p:tav>
                                      </p:tavLst>
                                    </p:anim>
                                    <p:anim calcmode="lin" valueType="num">
                                      <p:cBhvr>
                                        <p:cTn id="27" dur="1000" fill="hold"/>
                                        <p:tgtEl>
                                          <p:spTgt spid="10"/>
                                        </p:tgtEl>
                                        <p:attrNameLst>
                                          <p:attrName>style.rotation</p:attrName>
                                        </p:attrNameLst>
                                      </p:cBhvr>
                                      <p:tavLst>
                                        <p:tav tm="0">
                                          <p:val>
                                            <p:fltVal val="90"/>
                                          </p:val>
                                        </p:tav>
                                        <p:tav tm="100000">
                                          <p:val>
                                            <p:fltVal val="0"/>
                                          </p:val>
                                        </p:tav>
                                      </p:tavLst>
                                    </p:anim>
                                    <p:animEffect transition="in" filter="fade">
                                      <p:cBhvr>
                                        <p:cTn id="28" dur="1000"/>
                                        <p:tgtEl>
                                          <p:spTgt spid="10"/>
                                        </p:tgtEl>
                                      </p:cBhvr>
                                    </p:animEffect>
                                  </p:childTnLst>
                                </p:cTn>
                              </p:par>
                              <p:par>
                                <p:cTn id="29" presetID="31"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1000" fill="hold"/>
                                        <p:tgtEl>
                                          <p:spTgt spid="12"/>
                                        </p:tgtEl>
                                        <p:attrNameLst>
                                          <p:attrName>ppt_w</p:attrName>
                                        </p:attrNameLst>
                                      </p:cBhvr>
                                      <p:tavLst>
                                        <p:tav tm="0">
                                          <p:val>
                                            <p:fltVal val="0"/>
                                          </p:val>
                                        </p:tav>
                                        <p:tav tm="100000">
                                          <p:val>
                                            <p:strVal val="#ppt_w"/>
                                          </p:val>
                                        </p:tav>
                                      </p:tavLst>
                                    </p:anim>
                                    <p:anim calcmode="lin" valueType="num">
                                      <p:cBhvr>
                                        <p:cTn id="32" dur="1000" fill="hold"/>
                                        <p:tgtEl>
                                          <p:spTgt spid="12"/>
                                        </p:tgtEl>
                                        <p:attrNameLst>
                                          <p:attrName>ppt_h</p:attrName>
                                        </p:attrNameLst>
                                      </p:cBhvr>
                                      <p:tavLst>
                                        <p:tav tm="0">
                                          <p:val>
                                            <p:fltVal val="0"/>
                                          </p:val>
                                        </p:tav>
                                        <p:tav tm="100000">
                                          <p:val>
                                            <p:strVal val="#ppt_h"/>
                                          </p:val>
                                        </p:tav>
                                      </p:tavLst>
                                    </p:anim>
                                    <p:anim calcmode="lin" valueType="num">
                                      <p:cBhvr>
                                        <p:cTn id="33" dur="1000" fill="hold"/>
                                        <p:tgtEl>
                                          <p:spTgt spid="12"/>
                                        </p:tgtEl>
                                        <p:attrNameLst>
                                          <p:attrName>style.rotation</p:attrName>
                                        </p:attrNameLst>
                                      </p:cBhvr>
                                      <p:tavLst>
                                        <p:tav tm="0">
                                          <p:val>
                                            <p:fltVal val="90"/>
                                          </p:val>
                                        </p:tav>
                                        <p:tav tm="100000">
                                          <p:val>
                                            <p:fltVal val="0"/>
                                          </p:val>
                                        </p:tav>
                                      </p:tavLst>
                                    </p:anim>
                                    <p:animEffect transition="in" filter="fade">
                                      <p:cBhvr>
                                        <p:cTn id="34"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2514600"/>
            <a:ext cx="8077200" cy="1877437"/>
          </a:xfrm>
          <a:prstGeom prst="rect">
            <a:avLst/>
          </a:prstGeom>
        </p:spPr>
        <p:txBody>
          <a:bodyPr wrap="square">
            <a:spAutoFit/>
          </a:bodyPr>
          <a:lstStyle/>
          <a:p>
            <a:pPr algn="ctr"/>
            <a:endParaRPr lang="en-US" sz="2000" u="sng" dirty="0" smtClean="0">
              <a:latin typeface="NikoshBAN" panose="02000000000000000000" pitchFamily="2" charset="0"/>
              <a:cs typeface="NikoshBAN" panose="02000000000000000000" pitchFamily="2" charset="0"/>
            </a:endParaRPr>
          </a:p>
          <a:p>
            <a:pPr marL="685800" indent="-685800">
              <a:buFont typeface="Arial" charset="0"/>
              <a:buChar char="•"/>
            </a:pPr>
            <a:r>
              <a:rPr lang="bn-IN" sz="4800" b="1" dirty="0" smtClean="0">
                <a:latin typeface="NikoshBAN" panose="02000000000000000000" pitchFamily="2" charset="0"/>
                <a:cs typeface="NikoshBAN" panose="02000000000000000000" pitchFamily="2" charset="0"/>
              </a:rPr>
              <a:t>লাহোর প্রস্তাবের ধারা গুলো </a:t>
            </a:r>
            <a:r>
              <a:rPr lang="en-US" sz="4800" b="1" dirty="0" smtClean="0">
                <a:latin typeface="NikoshBAN" panose="02000000000000000000" pitchFamily="2" charset="0"/>
                <a:cs typeface="NikoshBAN" panose="02000000000000000000" pitchFamily="2" charset="0"/>
              </a:rPr>
              <a:t>   </a:t>
            </a:r>
            <a:r>
              <a:rPr lang="bn-IN" sz="4800" b="1" dirty="0" smtClean="0">
                <a:latin typeface="NikoshBAN" panose="02000000000000000000" pitchFamily="2" charset="0"/>
                <a:cs typeface="NikoshBAN" panose="02000000000000000000" pitchFamily="2" charset="0"/>
              </a:rPr>
              <a:t>ব্যাখ্যা কর</a:t>
            </a:r>
            <a:r>
              <a:rPr lang="bn-BD" sz="4800" b="1" dirty="0" smtClean="0">
                <a:latin typeface="NikoshBAN" panose="02000000000000000000" pitchFamily="2" charset="0"/>
                <a:cs typeface="NikoshBAN" panose="02000000000000000000" pitchFamily="2" charset="0"/>
              </a:rPr>
              <a:t>।</a:t>
            </a:r>
            <a:endParaRPr lang="en-US" sz="4800" b="1" dirty="0">
              <a:latin typeface="NikoshBAN" panose="02000000000000000000" pitchFamily="2" charset="0"/>
              <a:cs typeface="NikoshBAN" panose="02000000000000000000" pitchFamily="2" charset="0"/>
            </a:endParaRPr>
          </a:p>
        </p:txBody>
      </p:sp>
      <p:sp>
        <p:nvSpPr>
          <p:cNvPr id="5" name="Rectangle 4"/>
          <p:cNvSpPr/>
          <p:nvPr/>
        </p:nvSpPr>
        <p:spPr>
          <a:xfrm>
            <a:off x="1600200" y="533400"/>
            <a:ext cx="5467524" cy="923330"/>
          </a:xfrm>
          <a:prstGeom prst="rect">
            <a:avLst/>
          </a:prstGeom>
        </p:spPr>
        <p:txBody>
          <a:bodyPr wrap="square">
            <a:spAutoFit/>
          </a:bodyPr>
          <a:lstStyle/>
          <a:p>
            <a:pPr algn="ctr"/>
            <a:r>
              <a:rPr lang="bn-IN" sz="5400" b="1" u="sng" dirty="0" smtClean="0">
                <a:latin typeface="NikoshBAN" panose="02000000000000000000" pitchFamily="2" charset="0"/>
                <a:cs typeface="NikoshBAN" panose="02000000000000000000" pitchFamily="2" charset="0"/>
              </a:rPr>
              <a:t>জোড়ায় কাজ</a:t>
            </a:r>
            <a:endParaRPr lang="bn-IN" sz="5400" b="1" u="sng" dirty="0" smtClean="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99187713"/>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8032" y="1976009"/>
            <a:ext cx="4461168" cy="457200"/>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ctr"/>
          <a:lstStyle/>
          <a:p>
            <a:r>
              <a:rPr lang="bn-BD" sz="2400" dirty="0">
                <a:solidFill>
                  <a:schemeClr val="tx1"/>
                </a:solidFill>
                <a:latin typeface="NikoshBAN" panose="02000000000000000000" pitchFamily="2" charset="0"/>
                <a:cs typeface="NikoshBAN" panose="02000000000000000000" pitchFamily="2" charset="0"/>
              </a:rPr>
              <a:t>১ । দ্বিজাতি তত্ত্ব কে উত্থাপন করেন ? </a:t>
            </a:r>
            <a:endParaRPr lang="en-US" sz="2400" dirty="0">
              <a:solidFill>
                <a:schemeClr val="tx1"/>
              </a:solidFill>
            </a:endParaRPr>
          </a:p>
        </p:txBody>
      </p:sp>
      <p:sp>
        <p:nvSpPr>
          <p:cNvPr id="3" name="Rectangle 2"/>
          <p:cNvSpPr/>
          <p:nvPr/>
        </p:nvSpPr>
        <p:spPr>
          <a:xfrm>
            <a:off x="568032" y="2545979"/>
            <a:ext cx="7661568" cy="457200"/>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bn-BD" sz="2400" dirty="0">
                <a:solidFill>
                  <a:schemeClr val="tx1"/>
                </a:solidFill>
                <a:latin typeface="NikoshBAN" panose="02000000000000000000" pitchFamily="2" charset="0"/>
                <a:cs typeface="NikoshBAN" panose="02000000000000000000" pitchFamily="2" charset="0"/>
              </a:rPr>
              <a:t>( ক ) মহাত্মা গান্ধী ( খ) ফজলুল হক ( গ) জিন্নাহ  ( ঘ ) আল্লামা ইকবাল </a:t>
            </a:r>
            <a:endParaRPr lang="en-US" sz="2400" dirty="0">
              <a:solidFill>
                <a:schemeClr val="tx1"/>
              </a:solidFill>
              <a:latin typeface="NikoshBAN" panose="02000000000000000000" pitchFamily="2" charset="0"/>
              <a:cs typeface="NikoshBAN" panose="02000000000000000000" pitchFamily="2" charset="0"/>
            </a:endParaRPr>
          </a:p>
        </p:txBody>
      </p:sp>
      <p:sp>
        <p:nvSpPr>
          <p:cNvPr id="4" name="Rectangle 3"/>
          <p:cNvSpPr/>
          <p:nvPr/>
        </p:nvSpPr>
        <p:spPr>
          <a:xfrm>
            <a:off x="533400" y="3195051"/>
            <a:ext cx="5943600" cy="457200"/>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ctr"/>
          <a:lstStyle/>
          <a:p>
            <a:r>
              <a:rPr lang="bn-BD" sz="2400" dirty="0">
                <a:solidFill>
                  <a:schemeClr val="tx1"/>
                </a:solidFill>
                <a:latin typeface="NikoshBAN" panose="02000000000000000000" pitchFamily="2" charset="0"/>
                <a:cs typeface="NikoshBAN" panose="02000000000000000000" pitchFamily="2" charset="0"/>
              </a:rPr>
              <a:t>২ । ১৯৪০ সনে লাহোর অধিবেশনে সভাপতি ছিলেন </a:t>
            </a:r>
            <a:r>
              <a:rPr lang="bn-BD" sz="2400" dirty="0" smtClean="0">
                <a:solidFill>
                  <a:schemeClr val="tx1"/>
                </a:solidFill>
                <a:latin typeface="NikoshBAN" panose="02000000000000000000" pitchFamily="2" charset="0"/>
                <a:cs typeface="NikoshBAN" panose="02000000000000000000" pitchFamily="2" charset="0"/>
              </a:rPr>
              <a:t>-</a:t>
            </a:r>
            <a:endParaRPr lang="en-US" sz="2400" dirty="0">
              <a:solidFill>
                <a:schemeClr val="tx1"/>
              </a:solidFill>
            </a:endParaRPr>
          </a:p>
        </p:txBody>
      </p:sp>
      <p:sp>
        <p:nvSpPr>
          <p:cNvPr id="5" name="Rectangle 4"/>
          <p:cNvSpPr/>
          <p:nvPr/>
        </p:nvSpPr>
        <p:spPr>
          <a:xfrm>
            <a:off x="533400" y="3719753"/>
            <a:ext cx="7696200" cy="457200"/>
          </a:xfrm>
          <a:prstGeom prst="rect">
            <a:avLst/>
          </a:prstGeom>
          <a:noFill/>
          <a:ln>
            <a:noFill/>
          </a:ln>
        </p:spPr>
        <p:style>
          <a:lnRef idx="3">
            <a:schemeClr val="lt1"/>
          </a:lnRef>
          <a:fillRef idx="1">
            <a:schemeClr val="accent4"/>
          </a:fillRef>
          <a:effectRef idx="1">
            <a:schemeClr val="accent4"/>
          </a:effectRef>
          <a:fontRef idx="minor">
            <a:schemeClr val="lt1"/>
          </a:fontRef>
        </p:style>
        <p:txBody>
          <a:bodyPr rtlCol="0" anchor="ctr"/>
          <a:lstStyle/>
          <a:p>
            <a:r>
              <a:rPr lang="bn-BD" sz="2400" dirty="0">
                <a:solidFill>
                  <a:schemeClr val="tx1"/>
                </a:solidFill>
                <a:latin typeface="NikoshBAN" panose="02000000000000000000" pitchFamily="2" charset="0"/>
                <a:cs typeface="NikoshBAN" panose="02000000000000000000" pitchFamily="2" charset="0"/>
              </a:rPr>
              <a:t>( ক) মুহাম্মদ আলী জিন্নাহ (খ) শেরে বাংলা (গ) নেহেরু (ঘ) রহমত আলি </a:t>
            </a:r>
            <a:endParaRPr lang="en-US" sz="2400" dirty="0">
              <a:solidFill>
                <a:schemeClr val="tx1"/>
              </a:solidFill>
              <a:latin typeface="NikoshBAN" panose="02000000000000000000" pitchFamily="2" charset="0"/>
              <a:cs typeface="NikoshBAN" panose="02000000000000000000" pitchFamily="2" charset="0"/>
            </a:endParaRPr>
          </a:p>
        </p:txBody>
      </p:sp>
      <p:sp>
        <p:nvSpPr>
          <p:cNvPr id="6" name="Rectangle 5"/>
          <p:cNvSpPr/>
          <p:nvPr/>
        </p:nvSpPr>
        <p:spPr>
          <a:xfrm>
            <a:off x="601014" y="4265052"/>
            <a:ext cx="5952186" cy="457200"/>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ctr"/>
          <a:lstStyle/>
          <a:p>
            <a:r>
              <a:rPr lang="bn-BD" sz="2400" dirty="0">
                <a:solidFill>
                  <a:schemeClr val="tx1"/>
                </a:solidFill>
                <a:latin typeface="NikoshBAN" panose="02000000000000000000" pitchFamily="2" charset="0"/>
                <a:cs typeface="NikoshBAN" panose="02000000000000000000" pitchFamily="2" charset="0"/>
              </a:rPr>
              <a:t>৩ । ১৯৪০ সনে  লাহোর প্রস্তাব কে উত্থাপন করেন </a:t>
            </a:r>
            <a:r>
              <a:rPr lang="bn-BD" sz="2400" dirty="0" smtClean="0">
                <a:solidFill>
                  <a:schemeClr val="tx1"/>
                </a:solidFill>
                <a:latin typeface="NikoshBAN" panose="02000000000000000000" pitchFamily="2" charset="0"/>
                <a:cs typeface="NikoshBAN" panose="02000000000000000000" pitchFamily="2" charset="0"/>
              </a:rPr>
              <a:t>?</a:t>
            </a:r>
            <a:endParaRPr lang="en-US" sz="2400" dirty="0">
              <a:solidFill>
                <a:schemeClr val="tx1"/>
              </a:solidFill>
            </a:endParaRPr>
          </a:p>
        </p:txBody>
      </p:sp>
      <p:sp>
        <p:nvSpPr>
          <p:cNvPr id="7" name="Rectangle 6"/>
          <p:cNvSpPr/>
          <p:nvPr/>
        </p:nvSpPr>
        <p:spPr>
          <a:xfrm>
            <a:off x="568032" y="4893000"/>
            <a:ext cx="7966368" cy="457200"/>
          </a:xfrm>
          <a:prstGeom prst="rect">
            <a:avLst/>
          </a:prstGeom>
          <a:noFill/>
          <a:ln>
            <a:noFill/>
          </a:ln>
        </p:spPr>
        <p:style>
          <a:lnRef idx="3">
            <a:schemeClr val="lt1"/>
          </a:lnRef>
          <a:fillRef idx="1">
            <a:schemeClr val="accent4"/>
          </a:fillRef>
          <a:effectRef idx="1">
            <a:schemeClr val="accent4"/>
          </a:effectRef>
          <a:fontRef idx="minor">
            <a:schemeClr val="lt1"/>
          </a:fontRef>
        </p:style>
        <p:txBody>
          <a:bodyPr rtlCol="0" anchor="ctr"/>
          <a:lstStyle/>
          <a:p>
            <a:r>
              <a:rPr lang="bn-BD" sz="2400" dirty="0">
                <a:solidFill>
                  <a:schemeClr val="tx1"/>
                </a:solidFill>
                <a:latin typeface="NikoshBAN" panose="02000000000000000000" pitchFamily="2" charset="0"/>
                <a:cs typeface="NikoshBAN" panose="02000000000000000000" pitchFamily="2" charset="0"/>
              </a:rPr>
              <a:t>(ক) আল্লামা ইকবাল (খ) কায়দে আযম (গ) ফজলুল হক (ঘ) সোহরাওয়ার্দী </a:t>
            </a:r>
            <a:endParaRPr lang="en-US" sz="2400" dirty="0">
              <a:solidFill>
                <a:schemeClr val="tx1"/>
              </a:solidFill>
              <a:latin typeface="NikoshBAN" panose="02000000000000000000" pitchFamily="2" charset="0"/>
              <a:cs typeface="NikoshBAN" panose="02000000000000000000" pitchFamily="2" charset="0"/>
            </a:endParaRPr>
          </a:p>
        </p:txBody>
      </p:sp>
      <p:sp>
        <p:nvSpPr>
          <p:cNvPr id="8" name="Rectangle 7"/>
          <p:cNvSpPr/>
          <p:nvPr/>
        </p:nvSpPr>
        <p:spPr>
          <a:xfrm>
            <a:off x="601014" y="5509621"/>
            <a:ext cx="7476186" cy="457200"/>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ctr"/>
          <a:lstStyle/>
          <a:p>
            <a:r>
              <a:rPr lang="bn-BD" sz="2400" dirty="0">
                <a:solidFill>
                  <a:schemeClr val="tx1"/>
                </a:solidFill>
                <a:latin typeface="NikoshBAN" panose="02000000000000000000" pitchFamily="2" charset="0"/>
                <a:cs typeface="NikoshBAN" panose="02000000000000000000" pitchFamily="2" charset="0"/>
              </a:rPr>
              <a:t>৪ । ১৯৪০ সালের কত তারিখে লাহোর প্রস্তাব উত্থাপন করা হয় ? </a:t>
            </a:r>
            <a:endParaRPr lang="en-US" sz="2400" dirty="0">
              <a:solidFill>
                <a:schemeClr val="tx1"/>
              </a:solidFill>
              <a:latin typeface="NikoshBAN" panose="02000000000000000000" pitchFamily="2" charset="0"/>
              <a:cs typeface="NikoshBAN" panose="02000000000000000000" pitchFamily="2" charset="0"/>
            </a:endParaRPr>
          </a:p>
        </p:txBody>
      </p:sp>
      <p:sp>
        <p:nvSpPr>
          <p:cNvPr id="9" name="Rectangle 8"/>
          <p:cNvSpPr/>
          <p:nvPr/>
        </p:nvSpPr>
        <p:spPr>
          <a:xfrm>
            <a:off x="533400" y="6002088"/>
            <a:ext cx="5943600" cy="457200"/>
          </a:xfrm>
          <a:prstGeom prst="rect">
            <a:avLst/>
          </a:prstGeom>
          <a:noFill/>
          <a:ln>
            <a:noFill/>
          </a:ln>
        </p:spPr>
        <p:style>
          <a:lnRef idx="3">
            <a:schemeClr val="lt1"/>
          </a:lnRef>
          <a:fillRef idx="1">
            <a:schemeClr val="accent4"/>
          </a:fillRef>
          <a:effectRef idx="1">
            <a:schemeClr val="accent4"/>
          </a:effectRef>
          <a:fontRef idx="minor">
            <a:schemeClr val="lt1"/>
          </a:fontRef>
        </p:style>
        <p:txBody>
          <a:bodyPr rtlCol="0" anchor="ctr"/>
          <a:lstStyle/>
          <a:p>
            <a:r>
              <a:rPr lang="bn-BD" sz="2400" dirty="0">
                <a:solidFill>
                  <a:schemeClr val="tx1"/>
                </a:solidFill>
                <a:latin typeface="NikoshBAN" panose="02000000000000000000" pitchFamily="2" charset="0"/>
                <a:cs typeface="NikoshBAN" panose="02000000000000000000" pitchFamily="2" charset="0"/>
              </a:rPr>
              <a:t>(ক) ২৩ জুন (খ) ৩০ জুন  (গ) ৩০ মার্চ (ঘ)  ২৩ মার্চ । </a:t>
            </a:r>
            <a:endParaRPr lang="en-US" sz="2400" dirty="0">
              <a:solidFill>
                <a:schemeClr val="tx1"/>
              </a:solidFill>
            </a:endParaRPr>
          </a:p>
        </p:txBody>
      </p:sp>
      <p:sp>
        <p:nvSpPr>
          <p:cNvPr id="14" name="Rectangle 13"/>
          <p:cNvSpPr/>
          <p:nvPr/>
        </p:nvSpPr>
        <p:spPr>
          <a:xfrm>
            <a:off x="3200400" y="533400"/>
            <a:ext cx="2748127" cy="923330"/>
          </a:xfrm>
          <a:prstGeom prst="rect">
            <a:avLst/>
          </a:prstGeom>
        </p:spPr>
        <p:txBody>
          <a:bodyPr wrap="square">
            <a:spAutoFit/>
          </a:bodyPr>
          <a:lstStyle/>
          <a:p>
            <a:pPr lvl="0"/>
            <a:r>
              <a:rPr lang="bn-IN" sz="5400" b="1" u="sng" dirty="0">
                <a:ln/>
                <a:solidFill>
                  <a:prstClr val="black"/>
                </a:solidFill>
                <a:latin typeface="NikoshBAN" pitchFamily="2" charset="0"/>
                <a:cs typeface="NikoshBAN" pitchFamily="2" charset="0"/>
              </a:rPr>
              <a:t>মূল্যায়ন</a:t>
            </a:r>
            <a:endParaRPr lang="en-US" sz="5400" u="sng" dirty="0">
              <a:solidFill>
                <a:prstClr val="black"/>
              </a:solidFill>
            </a:endParaRPr>
          </a:p>
        </p:txBody>
      </p:sp>
    </p:spTree>
    <p:extLst>
      <p:ext uri="{BB962C8B-B14F-4D97-AF65-F5344CB8AC3E}">
        <p14:creationId xmlns:p14="http://schemas.microsoft.com/office/powerpoint/2010/main" val="1476794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ircle(in)">
                                      <p:cBhvr>
                                        <p:cTn id="18" dur="2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0-#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circle(in)">
                                      <p:cBhvr>
                                        <p:cTn id="29" dur="20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0-#ppt_w/2"/>
                                          </p:val>
                                        </p:tav>
                                        <p:tav tm="100000">
                                          <p:val>
                                            <p:strVal val="#ppt_x"/>
                                          </p:val>
                                        </p:tav>
                                      </p:tavLst>
                                    </p:anim>
                                    <p:anim calcmode="lin" valueType="num">
                                      <p:cBhvr additive="base">
                                        <p:cTn id="35"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circle(in)">
                                      <p:cBhvr>
                                        <p:cTn id="40" dur="20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fill="hold"/>
                                        <p:tgtEl>
                                          <p:spTgt spid="9"/>
                                        </p:tgtEl>
                                        <p:attrNameLst>
                                          <p:attrName>ppt_x</p:attrName>
                                        </p:attrNameLst>
                                      </p:cBhvr>
                                      <p:tavLst>
                                        <p:tav tm="0">
                                          <p:val>
                                            <p:strVal val="0-#ppt_w/2"/>
                                          </p:val>
                                        </p:tav>
                                        <p:tav tm="100000">
                                          <p:val>
                                            <p:strVal val="#ppt_x"/>
                                          </p:val>
                                        </p:tav>
                                      </p:tavLst>
                                    </p:anim>
                                    <p:anim calcmode="lin" valueType="num">
                                      <p:cBhvr additive="base">
                                        <p:cTn id="46"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171182"/>
            <a:ext cx="8458200" cy="1077218"/>
          </a:xfrm>
          <a:prstGeom prst="rect">
            <a:avLst/>
          </a:prstGeom>
          <a:ln/>
        </p:spPr>
        <p:style>
          <a:lnRef idx="2">
            <a:schemeClr val="accent3"/>
          </a:lnRef>
          <a:fillRef idx="1">
            <a:schemeClr val="lt1"/>
          </a:fillRef>
          <a:effectRef idx="0">
            <a:schemeClr val="accent3"/>
          </a:effectRef>
          <a:fontRef idx="minor">
            <a:schemeClr val="dk1"/>
          </a:fontRef>
        </p:style>
        <p:txBody>
          <a:bodyPr wrap="square">
            <a:spAutoFit/>
          </a:bodyPr>
          <a:lstStyle/>
          <a:p>
            <a:r>
              <a:rPr lang="bn-IN" sz="3200" dirty="0" smtClean="0">
                <a:solidFill>
                  <a:schemeClr val="tx1"/>
                </a:solidFill>
                <a:latin typeface="NikoshBAN" panose="02000000000000000000" pitchFamily="2" charset="0"/>
                <a:cs typeface="NikoshBAN" panose="02000000000000000000" pitchFamily="2" charset="0"/>
              </a:rPr>
              <a:t>“লাহোর প্রস্তাবের মধ্যেই স্বাধীন </a:t>
            </a:r>
            <a:r>
              <a:rPr lang="bn-IN" sz="3200" dirty="0">
                <a:solidFill>
                  <a:schemeClr val="tx1"/>
                </a:solidFill>
                <a:latin typeface="NikoshBAN" panose="02000000000000000000" pitchFamily="2" charset="0"/>
                <a:cs typeface="NikoshBAN" panose="02000000000000000000" pitchFamily="2" charset="0"/>
              </a:rPr>
              <a:t>বাংলাদেশের বীজ নিহিত </a:t>
            </a:r>
            <a:r>
              <a:rPr lang="bn-IN" sz="3200" dirty="0" smtClean="0">
                <a:solidFill>
                  <a:schemeClr val="tx1"/>
                </a:solidFill>
                <a:latin typeface="NikoshBAN" panose="02000000000000000000" pitchFamily="2" charset="0"/>
                <a:cs typeface="NikoshBAN" panose="02000000000000000000" pitchFamily="2" charset="0"/>
              </a:rPr>
              <a:t>ছিল” </a:t>
            </a:r>
            <a:r>
              <a:rPr lang="bn-IN" sz="3200" dirty="0" smtClean="0">
                <a:latin typeface="NikoshBAN" panose="02000000000000000000" pitchFamily="2" charset="0"/>
                <a:cs typeface="NikoshBAN" panose="02000000000000000000" pitchFamily="2" charset="0"/>
              </a:rPr>
              <a:t>উক্তিটির পক্ষ্যে তোমার যুক্তি উপস্থাপন করো</a:t>
            </a:r>
            <a:r>
              <a:rPr lang="bn-IN" sz="3200" b="1" dirty="0" smtClean="0">
                <a:latin typeface="NikoshLight" pitchFamily="2" charset="0"/>
                <a:cs typeface="NikoshLight" pitchFamily="2" charset="0"/>
              </a:rPr>
              <a:t>?</a:t>
            </a:r>
            <a:endParaRPr lang="en-US" sz="3200" b="1" dirty="0">
              <a:latin typeface="NikoshLight" pitchFamily="2" charset="0"/>
              <a:cs typeface="NikoshLight" pitchFamily="2" charset="0"/>
            </a:endParaRPr>
          </a:p>
        </p:txBody>
      </p:sp>
      <p:sp>
        <p:nvSpPr>
          <p:cNvPr id="3" name="TextBox 2"/>
          <p:cNvSpPr txBox="1"/>
          <p:nvPr/>
        </p:nvSpPr>
        <p:spPr>
          <a:xfrm>
            <a:off x="1981200" y="304800"/>
            <a:ext cx="4974535" cy="830997"/>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bn-BD" sz="4800" b="1" dirty="0">
                <a:ln w="1905"/>
                <a:solidFill>
                  <a:srgbClr val="7030A0"/>
                </a:solidFill>
                <a:effectLst>
                  <a:innerShdw blurRad="69850" dist="43180" dir="5400000">
                    <a:srgbClr val="000000">
                      <a:alpha val="65000"/>
                    </a:srgbClr>
                  </a:innerShdw>
                </a:effectLst>
                <a:latin typeface="NikoshBAN" pitchFamily="2" charset="0"/>
                <a:cs typeface="NikoshBAN" pitchFamily="2" charset="0"/>
              </a:rPr>
              <a:t>বাড়ির কাজ</a:t>
            </a:r>
            <a:endParaRPr lang="en-US" sz="4800" b="1" dirty="0">
              <a:ln w="1905"/>
              <a:solidFill>
                <a:srgbClr val="7030A0"/>
              </a:solidFill>
              <a:effectLst>
                <a:innerShdw blurRad="69850" dist="43180" dir="5400000">
                  <a:srgbClr val="000000">
                    <a:alpha val="65000"/>
                  </a:srgbClr>
                </a:innerShdw>
              </a:effectLst>
              <a:latin typeface="NikoshBAN" pitchFamily="2" charset="0"/>
              <a:cs typeface="NikoshBAN"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1302052"/>
            <a:ext cx="5791200" cy="3422348"/>
          </a:xfrm>
          <a:prstGeom prst="rect">
            <a:avLst/>
          </a:prstGeom>
        </p:spPr>
      </p:pic>
    </p:spTree>
    <p:extLst>
      <p:ext uri="{BB962C8B-B14F-4D97-AF65-F5344CB8AC3E}">
        <p14:creationId xmlns:p14="http://schemas.microsoft.com/office/powerpoint/2010/main" val="4059438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par>
                                <p:cTn id="17" presetID="53" presetClass="entr" presetSubtype="16"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Effect transition="in" filter="fade">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0085" y="152400"/>
            <a:ext cx="8665315" cy="6526270"/>
          </a:xfrm>
          <a:prstGeom prst="rect">
            <a:avLst/>
          </a:prstGeom>
          <a:ln w="88900" cap="sq" cmpd="thickThin">
            <a:solidFill>
              <a:srgbClr val="000000"/>
            </a:solidFill>
            <a:prstDash val="solid"/>
            <a:miter lim="800000"/>
          </a:ln>
          <a:effectLst>
            <a:innerShdw blurRad="76200">
              <a:srgbClr val="000000"/>
            </a:innerShdw>
          </a:effectLst>
        </p:spPr>
      </p:pic>
      <p:sp>
        <p:nvSpPr>
          <p:cNvPr id="4" name="Rectangle 3"/>
          <p:cNvSpPr/>
          <p:nvPr/>
        </p:nvSpPr>
        <p:spPr>
          <a:xfrm>
            <a:off x="152401" y="4495800"/>
            <a:ext cx="8686799" cy="3154710"/>
          </a:xfrm>
          <a:prstGeom prst="rect">
            <a:avLst/>
          </a:prstGeom>
        </p:spPr>
        <p:txBody>
          <a:bodyPr wrap="square">
            <a:spAutoFit/>
          </a:bodyPr>
          <a:lstStyle/>
          <a:p>
            <a:pPr algn="ctr"/>
            <a:r>
              <a:rPr lang="en-US" sz="19900" b="1" dirty="0" err="1" smtClean="0">
                <a:solidFill>
                  <a:srgbClr val="92D050"/>
                </a:solidFill>
                <a:latin typeface="NikoshBAN"/>
              </a:rPr>
              <a:t>ধন্যবাদ</a:t>
            </a:r>
            <a:endParaRPr lang="en-US" sz="19900" b="1" dirty="0">
              <a:solidFill>
                <a:srgbClr val="92D050"/>
              </a:solidFill>
              <a:latin typeface="NikoshBAN"/>
            </a:endParaRPr>
          </a:p>
        </p:txBody>
      </p:sp>
    </p:spTree>
    <p:extLst>
      <p:ext uri="{BB962C8B-B14F-4D97-AF65-F5344CB8AC3E}">
        <p14:creationId xmlns:p14="http://schemas.microsoft.com/office/powerpoint/2010/main" val="42510094"/>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71800" y="228600"/>
            <a:ext cx="2679796" cy="1061829"/>
          </a:xfrm>
          <a:prstGeom prst="rect">
            <a:avLst/>
          </a:prstGeom>
          <a:ln w="63500" cmpd="sng">
            <a:gradFill>
              <a:gsLst>
                <a:gs pos="85000">
                  <a:srgbClr val="000082"/>
                </a:gs>
                <a:gs pos="12000">
                  <a:srgbClr val="66008F"/>
                </a:gs>
                <a:gs pos="64999">
                  <a:srgbClr val="BA0066"/>
                </a:gs>
                <a:gs pos="53000">
                  <a:srgbClr val="FF0000"/>
                </a:gs>
                <a:gs pos="100000">
                  <a:srgbClr val="FF8200"/>
                </a:gs>
              </a:gsLst>
              <a:lin ang="5400000" scaled="0"/>
            </a:gradFill>
          </a:ln>
        </p:spPr>
        <p:style>
          <a:lnRef idx="1">
            <a:schemeClr val="accent5"/>
          </a:lnRef>
          <a:fillRef idx="2">
            <a:schemeClr val="accent5"/>
          </a:fillRef>
          <a:effectRef idx="1">
            <a:schemeClr val="accent5"/>
          </a:effectRef>
          <a:fontRef idx="minor">
            <a:schemeClr val="dk1"/>
          </a:fontRef>
        </p:style>
        <p:txBody>
          <a:bodyPr wrap="square" rtlCol="0">
            <a:spAutoFit/>
          </a:bodyPr>
          <a:lstStyle/>
          <a:p>
            <a:endParaRPr lang="en-US" sz="900" b="1" u="sng" dirty="0" smtClean="0">
              <a:latin typeface="NikoshBAN" panose="02000000000000000000" pitchFamily="2" charset="0"/>
              <a:cs typeface="NikoshBAN" panose="02000000000000000000" pitchFamily="2" charset="0"/>
            </a:endParaRPr>
          </a:p>
          <a:p>
            <a:r>
              <a:rPr lang="en-US" sz="5400" b="1" u="sng" dirty="0" err="1" smtClean="0">
                <a:latin typeface="NikoshBAN" panose="02000000000000000000" pitchFamily="2" charset="0"/>
                <a:cs typeface="NikoshBAN" panose="02000000000000000000" pitchFamily="2" charset="0"/>
              </a:rPr>
              <a:t>পরিচিতি</a:t>
            </a:r>
            <a:endParaRPr lang="en-US" sz="5400" b="1" u="sng" dirty="0">
              <a:latin typeface="NikoshBAN" panose="02000000000000000000" pitchFamily="2" charset="0"/>
              <a:cs typeface="NikoshBAN" panose="02000000000000000000" pitchFamily="2" charset="0"/>
            </a:endParaRPr>
          </a:p>
        </p:txBody>
      </p:sp>
      <p:sp>
        <p:nvSpPr>
          <p:cNvPr id="4" name="TextBox 3"/>
          <p:cNvSpPr txBox="1"/>
          <p:nvPr/>
        </p:nvSpPr>
        <p:spPr>
          <a:xfrm>
            <a:off x="189517" y="2590800"/>
            <a:ext cx="4389410" cy="2677656"/>
          </a:xfrm>
          <a:prstGeom prst="rect">
            <a:avLst/>
          </a:prstGeom>
          <a:ln w="50800" cap="rnd">
            <a:gradFill>
              <a:gsLst>
                <a:gs pos="0">
                  <a:srgbClr val="A603AB"/>
                </a:gs>
                <a:gs pos="21001">
                  <a:srgbClr val="0819FB"/>
                </a:gs>
                <a:gs pos="36000">
                  <a:srgbClr val="1A8D48"/>
                </a:gs>
                <a:gs pos="52000">
                  <a:srgbClr val="FFFF00"/>
                </a:gs>
                <a:gs pos="73000">
                  <a:srgbClr val="EE3F17"/>
                </a:gs>
                <a:gs pos="89000">
                  <a:srgbClr val="E81766"/>
                </a:gs>
                <a:gs pos="100000">
                  <a:srgbClr val="A603AB"/>
                </a:gs>
              </a:gsLst>
              <a:lin ang="5400000" scaled="0"/>
            </a:gradFill>
          </a:ln>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sz="1200" b="1" dirty="0" smtClean="0">
              <a:ln w="1905"/>
              <a:effectLst>
                <a:innerShdw blurRad="69850" dist="43180" dir="5400000">
                  <a:srgbClr val="000000">
                    <a:alpha val="65000"/>
                  </a:srgbClr>
                </a:innerShdw>
              </a:effectLst>
              <a:latin typeface="NikoshBAN" pitchFamily="2" charset="0"/>
              <a:cs typeface="NikoshBAN" pitchFamily="2" charset="0"/>
            </a:endParaRPr>
          </a:p>
          <a:p>
            <a:r>
              <a:rPr lang="en-US" sz="2400" b="1" dirty="0" err="1" smtClean="0">
                <a:ln w="1905"/>
                <a:effectLst>
                  <a:innerShdw blurRad="69850" dist="43180" dir="5400000">
                    <a:srgbClr val="000000">
                      <a:alpha val="65000"/>
                    </a:srgbClr>
                  </a:innerShdw>
                </a:effectLst>
                <a:latin typeface="NikoshBAN" pitchFamily="2" charset="0"/>
                <a:cs typeface="NikoshBAN" pitchFamily="2" charset="0"/>
              </a:rPr>
              <a:t>মোঃ</a:t>
            </a:r>
            <a:r>
              <a:rPr lang="en-US" sz="2400" b="1" dirty="0" smtClean="0">
                <a:ln w="1905"/>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effectLst>
                  <a:innerShdw blurRad="69850" dist="43180" dir="5400000">
                    <a:srgbClr val="000000">
                      <a:alpha val="65000"/>
                    </a:srgbClr>
                  </a:innerShdw>
                </a:effectLst>
                <a:latin typeface="NikoshBAN" pitchFamily="2" charset="0"/>
                <a:cs typeface="NikoshBAN" pitchFamily="2" charset="0"/>
              </a:rPr>
              <a:t>অশেকুর</a:t>
            </a:r>
            <a:r>
              <a:rPr lang="en-US" sz="2400" b="1" dirty="0" smtClean="0">
                <a:ln w="1905"/>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effectLst>
                  <a:innerShdw blurRad="69850" dist="43180" dir="5400000">
                    <a:srgbClr val="000000">
                      <a:alpha val="65000"/>
                    </a:srgbClr>
                  </a:innerShdw>
                </a:effectLst>
                <a:latin typeface="NikoshBAN" pitchFamily="2" charset="0"/>
                <a:cs typeface="NikoshBAN" pitchFamily="2" charset="0"/>
              </a:rPr>
              <a:t>রহমান</a:t>
            </a:r>
            <a:endParaRPr lang="en-US" sz="2400" b="1" dirty="0" smtClean="0">
              <a:ln w="1905"/>
              <a:effectLst>
                <a:innerShdw blurRad="69850" dist="43180" dir="5400000">
                  <a:srgbClr val="000000">
                    <a:alpha val="65000"/>
                  </a:srgbClr>
                </a:innerShdw>
              </a:effectLst>
              <a:latin typeface="NikoshBAN" pitchFamily="2" charset="0"/>
              <a:cs typeface="NikoshBAN" pitchFamily="2" charset="0"/>
            </a:endParaRPr>
          </a:p>
          <a:p>
            <a:r>
              <a:rPr lang="en-US" sz="2400" b="1" dirty="0" err="1" smtClean="0">
                <a:ln w="1905"/>
                <a:effectLst>
                  <a:innerShdw blurRad="69850" dist="43180" dir="5400000">
                    <a:srgbClr val="000000">
                      <a:alpha val="65000"/>
                    </a:srgbClr>
                  </a:innerShdw>
                </a:effectLst>
                <a:latin typeface="NikoshBAN" pitchFamily="2" charset="0"/>
                <a:cs typeface="NikoshBAN" pitchFamily="2" charset="0"/>
              </a:rPr>
              <a:t>সহকারি</a:t>
            </a:r>
            <a:r>
              <a:rPr lang="en-US" sz="2400" b="1" dirty="0" smtClean="0">
                <a:ln w="1905"/>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effectLst>
                  <a:innerShdw blurRad="69850" dist="43180" dir="5400000">
                    <a:srgbClr val="000000">
                      <a:alpha val="65000"/>
                    </a:srgbClr>
                  </a:innerShdw>
                </a:effectLst>
                <a:latin typeface="NikoshBAN" pitchFamily="2" charset="0"/>
                <a:cs typeface="NikoshBAN" pitchFamily="2" charset="0"/>
              </a:rPr>
              <a:t>শিক্ষক</a:t>
            </a:r>
            <a:r>
              <a:rPr lang="en-US" sz="2400" b="1" dirty="0" smtClean="0">
                <a:ln w="1905"/>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effectLst>
                  <a:innerShdw blurRad="69850" dist="43180" dir="5400000">
                    <a:srgbClr val="000000">
                      <a:alpha val="65000"/>
                    </a:srgbClr>
                  </a:innerShdw>
                </a:effectLst>
                <a:latin typeface="NikoshBAN" pitchFamily="2" charset="0"/>
                <a:cs typeface="NikoshBAN" pitchFamily="2" charset="0"/>
              </a:rPr>
              <a:t>সমাজ</a:t>
            </a:r>
            <a:r>
              <a:rPr lang="en-US" sz="2400" b="1" dirty="0" smtClean="0">
                <a:ln w="1905"/>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effectLst>
                  <a:innerShdw blurRad="69850" dist="43180" dir="5400000">
                    <a:srgbClr val="000000">
                      <a:alpha val="65000"/>
                    </a:srgbClr>
                  </a:innerShdw>
                </a:effectLst>
                <a:latin typeface="NikoshBAN" pitchFamily="2" charset="0"/>
                <a:cs typeface="NikoshBAN" pitchFamily="2" charset="0"/>
              </a:rPr>
              <a:t>বিজ্ঞান</a:t>
            </a:r>
            <a:r>
              <a:rPr lang="en-US" sz="2400" b="1" dirty="0" smtClean="0">
                <a:ln w="1905"/>
                <a:effectLst>
                  <a:innerShdw blurRad="69850" dist="43180" dir="5400000">
                    <a:srgbClr val="000000">
                      <a:alpha val="65000"/>
                    </a:srgbClr>
                  </a:innerShdw>
                </a:effectLst>
                <a:latin typeface="NikoshBAN" pitchFamily="2" charset="0"/>
                <a:cs typeface="NikoshBAN" pitchFamily="2" charset="0"/>
              </a:rPr>
              <a:t>)</a:t>
            </a:r>
          </a:p>
          <a:p>
            <a:r>
              <a:rPr lang="en-US" sz="2400" b="1" dirty="0" err="1" smtClean="0">
                <a:ln w="1905"/>
                <a:effectLst>
                  <a:innerShdw blurRad="69850" dist="43180" dir="5400000">
                    <a:srgbClr val="000000">
                      <a:alpha val="65000"/>
                    </a:srgbClr>
                  </a:innerShdw>
                </a:effectLst>
                <a:latin typeface="NikoshBAN" pitchFamily="2" charset="0"/>
                <a:cs typeface="NikoshBAN" pitchFamily="2" charset="0"/>
              </a:rPr>
              <a:t>মতিহারা</a:t>
            </a:r>
            <a:r>
              <a:rPr lang="en-US" sz="2400" b="1" dirty="0" smtClean="0">
                <a:ln w="1905"/>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effectLst>
                  <a:innerShdw blurRad="69850" dist="43180" dir="5400000">
                    <a:srgbClr val="000000">
                      <a:alpha val="65000"/>
                    </a:srgbClr>
                  </a:innerShdw>
                </a:effectLst>
                <a:latin typeface="NikoshBAN" pitchFamily="2" charset="0"/>
                <a:cs typeface="NikoshBAN" pitchFamily="2" charset="0"/>
              </a:rPr>
              <a:t>দ্বি-মূখী</a:t>
            </a:r>
            <a:r>
              <a:rPr lang="en-US" sz="2400" b="1" dirty="0" smtClean="0">
                <a:ln w="1905"/>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effectLst>
                  <a:innerShdw blurRad="69850" dist="43180" dir="5400000">
                    <a:srgbClr val="000000">
                      <a:alpha val="65000"/>
                    </a:srgbClr>
                  </a:innerShdw>
                </a:effectLst>
                <a:latin typeface="NikoshBAN" pitchFamily="2" charset="0"/>
                <a:cs typeface="NikoshBAN" pitchFamily="2" charset="0"/>
              </a:rPr>
              <a:t>উচ্চ</a:t>
            </a:r>
            <a:r>
              <a:rPr lang="en-US" sz="2400" b="1" dirty="0" smtClean="0">
                <a:ln w="1905"/>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effectLst>
                  <a:innerShdw blurRad="69850" dist="43180" dir="5400000">
                    <a:srgbClr val="000000">
                      <a:alpha val="65000"/>
                    </a:srgbClr>
                  </a:innerShdw>
                </a:effectLst>
                <a:latin typeface="NikoshBAN" pitchFamily="2" charset="0"/>
                <a:cs typeface="NikoshBAN" pitchFamily="2" charset="0"/>
              </a:rPr>
              <a:t>বিদ্যালয়</a:t>
            </a:r>
            <a:endParaRPr lang="en-US" sz="2400" b="1" dirty="0" smtClean="0">
              <a:ln w="1905"/>
              <a:effectLst>
                <a:innerShdw blurRad="69850" dist="43180" dir="5400000">
                  <a:srgbClr val="000000">
                    <a:alpha val="65000"/>
                  </a:srgbClr>
                </a:innerShdw>
              </a:effectLst>
              <a:latin typeface="NikoshBAN" pitchFamily="2" charset="0"/>
              <a:cs typeface="NikoshBAN" pitchFamily="2" charset="0"/>
            </a:endParaRPr>
          </a:p>
          <a:p>
            <a:r>
              <a:rPr lang="en-US" sz="2400" b="1" dirty="0" err="1" smtClean="0">
                <a:ln w="1905"/>
                <a:effectLst>
                  <a:innerShdw blurRad="69850" dist="43180" dir="5400000">
                    <a:srgbClr val="000000">
                      <a:alpha val="65000"/>
                    </a:srgbClr>
                  </a:innerShdw>
                </a:effectLst>
                <a:latin typeface="NikoshBAN" pitchFamily="2" charset="0"/>
                <a:cs typeface="NikoshBAN" pitchFamily="2" charset="0"/>
              </a:rPr>
              <a:t>নবাবগঞ্জ,দিনাজপুর</a:t>
            </a:r>
            <a:r>
              <a:rPr lang="en-US" sz="2400" b="1" dirty="0" smtClean="0">
                <a:ln w="1905"/>
                <a:effectLst>
                  <a:innerShdw blurRad="69850" dist="43180" dir="5400000">
                    <a:srgbClr val="000000">
                      <a:alpha val="65000"/>
                    </a:srgbClr>
                  </a:innerShdw>
                </a:effectLst>
                <a:latin typeface="NikoshBAN" pitchFamily="2" charset="0"/>
                <a:cs typeface="NikoshBAN" pitchFamily="2" charset="0"/>
              </a:rPr>
              <a:t>।</a:t>
            </a:r>
            <a:endParaRPr lang="en-US" sz="2800" b="1" dirty="0" smtClean="0">
              <a:ln w="1905"/>
              <a:effectLst>
                <a:innerShdw blurRad="69850" dist="43180" dir="5400000">
                  <a:srgbClr val="000000">
                    <a:alpha val="65000"/>
                  </a:srgbClr>
                </a:innerShdw>
              </a:effectLst>
              <a:latin typeface="NikoshBAN" pitchFamily="2" charset="0"/>
              <a:cs typeface="NikoshBAN" pitchFamily="2" charset="0"/>
            </a:endParaRPr>
          </a:p>
          <a:p>
            <a:r>
              <a:rPr lang="en-US" sz="2400" b="1" dirty="0" err="1" smtClean="0">
                <a:ln w="1905"/>
                <a:effectLst>
                  <a:innerShdw blurRad="69850" dist="43180" dir="5400000">
                    <a:srgbClr val="000000">
                      <a:alpha val="65000"/>
                    </a:srgbClr>
                  </a:innerShdw>
                </a:effectLst>
                <a:latin typeface="NikoshBAN" pitchFamily="2" charset="0"/>
                <a:cs typeface="NikoshBAN" pitchFamily="2" charset="0"/>
              </a:rPr>
              <a:t>মোবাইল</a:t>
            </a:r>
            <a:r>
              <a:rPr lang="en-US" sz="2400" b="1" dirty="0" smtClean="0">
                <a:ln w="1905"/>
                <a:effectLst>
                  <a:innerShdw blurRad="69850" dist="43180" dir="5400000">
                    <a:srgbClr val="000000">
                      <a:alpha val="65000"/>
                    </a:srgbClr>
                  </a:innerShdw>
                </a:effectLst>
                <a:latin typeface="NikoshBAN" pitchFamily="2" charset="0"/>
                <a:cs typeface="NikoshBAN" pitchFamily="2" charset="0"/>
              </a:rPr>
              <a:t> নং-</a:t>
            </a:r>
            <a:r>
              <a:rPr lang="en-US" sz="2400" b="1" dirty="0" smtClean="0">
                <a:ln w="1905"/>
                <a:effectLst>
                  <a:innerShdw blurRad="69850" dist="43180" dir="5400000">
                    <a:srgbClr val="000000">
                      <a:alpha val="65000"/>
                    </a:srgbClr>
                  </a:innerShdw>
                </a:effectLst>
                <a:latin typeface="Times New Roman" pitchFamily="18" charset="0"/>
                <a:cs typeface="Times New Roman" pitchFamily="18" charset="0"/>
              </a:rPr>
              <a:t>01729103040</a:t>
            </a:r>
          </a:p>
          <a:p>
            <a:r>
              <a:rPr lang="en-US" sz="3600" b="1" dirty="0" smtClean="0">
                <a:ln w="1905"/>
                <a:effectLst>
                  <a:innerShdw blurRad="69850" dist="43180" dir="5400000">
                    <a:srgbClr val="000000">
                      <a:alpha val="65000"/>
                    </a:srgbClr>
                  </a:innerShdw>
                </a:effectLst>
                <a:latin typeface="NikoshBAN" pitchFamily="2" charset="0"/>
                <a:cs typeface="NikoshBAN" pitchFamily="2" charset="0"/>
              </a:rPr>
              <a:t>Email_ashikbiram@gmail.com</a:t>
            </a:r>
          </a:p>
        </p:txBody>
      </p:sp>
      <p:sp>
        <p:nvSpPr>
          <p:cNvPr id="5" name="TextBox 4"/>
          <p:cNvSpPr txBox="1"/>
          <p:nvPr/>
        </p:nvSpPr>
        <p:spPr>
          <a:xfrm>
            <a:off x="4807526" y="2590800"/>
            <a:ext cx="4111797" cy="2431435"/>
          </a:xfrm>
          <a:prstGeom prst="rect">
            <a:avLst/>
          </a:prstGeom>
          <a:ln w="69850">
            <a:gradFill flip="none" rotWithShape="1">
              <a:gsLst>
                <a:gs pos="81000">
                  <a:srgbClr val="000082"/>
                </a:gs>
                <a:gs pos="30000">
                  <a:srgbClr val="66008F"/>
                </a:gs>
                <a:gs pos="64999">
                  <a:srgbClr val="BA0066"/>
                </a:gs>
                <a:gs pos="50000">
                  <a:srgbClr val="FF0000"/>
                </a:gs>
                <a:gs pos="100000">
                  <a:srgbClr val="FF8200"/>
                </a:gs>
              </a:gsLst>
              <a:lin ang="2700000" scaled="0"/>
              <a:tileRect/>
            </a:gradFill>
          </a:ln>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US" sz="800" b="1" spc="150" dirty="0" smtClean="0">
              <a:ln w="11430"/>
              <a:effectLst>
                <a:outerShdw blurRad="25400" algn="tl" rotWithShape="0">
                  <a:srgbClr val="000000">
                    <a:alpha val="43000"/>
                  </a:srgbClr>
                </a:outerShdw>
              </a:effectLst>
              <a:latin typeface="NikoshBAN" pitchFamily="2" charset="0"/>
              <a:cs typeface="NikoshBAN" pitchFamily="2" charset="0"/>
            </a:endParaRPr>
          </a:p>
          <a:p>
            <a:r>
              <a:rPr lang="bn-BD" sz="2400" b="1" spc="150" dirty="0" smtClean="0">
                <a:ln w="11430"/>
                <a:effectLst>
                  <a:outerShdw blurRad="25400" algn="tl" rotWithShape="0">
                    <a:srgbClr val="000000">
                      <a:alpha val="43000"/>
                    </a:srgbClr>
                  </a:outerShdw>
                </a:effectLst>
                <a:latin typeface="NikoshBAN" pitchFamily="2" charset="0"/>
                <a:cs typeface="NikoshBAN" pitchFamily="2" charset="0"/>
              </a:rPr>
              <a:t>বিষয় </a:t>
            </a:r>
            <a:r>
              <a:rPr lang="en-US" sz="2400" b="1" spc="150" dirty="0">
                <a:ln w="11430"/>
                <a:effectLst>
                  <a:outerShdw blurRad="25400" algn="tl" rotWithShape="0">
                    <a:srgbClr val="000000">
                      <a:alpha val="43000"/>
                    </a:srgbClr>
                  </a:outerShdw>
                </a:effectLst>
                <a:latin typeface="NikoshBAN" pitchFamily="2" charset="0"/>
                <a:cs typeface="NikoshBAN" pitchFamily="2" charset="0"/>
              </a:rPr>
              <a:t>: </a:t>
            </a:r>
            <a:r>
              <a:rPr lang="bn-IN" sz="2400" b="1" dirty="0" smtClean="0">
                <a:solidFill>
                  <a:schemeClr val="tx1"/>
                </a:solidFill>
                <a:latin typeface="NikoshBAN" panose="02000000000000000000" pitchFamily="2" charset="0"/>
                <a:cs typeface="NikoshBAN" panose="02000000000000000000" pitchFamily="2" charset="0"/>
              </a:rPr>
              <a:t>বাংলাদেশের </a:t>
            </a:r>
            <a:r>
              <a:rPr lang="en-US" sz="2400" b="1" dirty="0" smtClean="0">
                <a:solidFill>
                  <a:schemeClr val="tx1"/>
                </a:solidFill>
                <a:latin typeface="NikoshBAN" panose="02000000000000000000" pitchFamily="2" charset="0"/>
                <a:cs typeface="NikoshBAN" panose="02000000000000000000" pitchFamily="2" charset="0"/>
              </a:rPr>
              <a:t> </a:t>
            </a:r>
          </a:p>
          <a:p>
            <a:r>
              <a:rPr lang="en-US" sz="2400" b="1" dirty="0">
                <a:solidFill>
                  <a:schemeClr val="tx1"/>
                </a:solidFill>
                <a:latin typeface="NikoshBAN" panose="02000000000000000000" pitchFamily="2" charset="0"/>
                <a:cs typeface="NikoshBAN" panose="02000000000000000000" pitchFamily="2" charset="0"/>
              </a:rPr>
              <a:t> </a:t>
            </a:r>
            <a:r>
              <a:rPr lang="en-US" sz="2400" b="1" dirty="0" smtClean="0">
                <a:solidFill>
                  <a:schemeClr val="tx1"/>
                </a:solidFill>
                <a:latin typeface="NikoshBAN" panose="02000000000000000000" pitchFamily="2" charset="0"/>
                <a:cs typeface="NikoshBAN" panose="02000000000000000000" pitchFamily="2" charset="0"/>
              </a:rPr>
              <a:t>     </a:t>
            </a:r>
            <a:r>
              <a:rPr lang="bn-IN" sz="2400" b="1" dirty="0" smtClean="0">
                <a:solidFill>
                  <a:schemeClr val="tx1"/>
                </a:solidFill>
                <a:latin typeface="NikoshBAN" panose="02000000000000000000" pitchFamily="2" charset="0"/>
                <a:cs typeface="NikoshBAN" panose="02000000000000000000" pitchFamily="2" charset="0"/>
              </a:rPr>
              <a:t>ইতিহাস ও বিশ্বসভ্যতা</a:t>
            </a:r>
            <a:endParaRPr lang="en-US" sz="2400" b="1" dirty="0" smtClean="0">
              <a:solidFill>
                <a:schemeClr val="tx1"/>
              </a:solidFill>
              <a:latin typeface="NikoshBAN" panose="02000000000000000000" pitchFamily="2" charset="0"/>
              <a:cs typeface="NikoshBAN" panose="02000000000000000000" pitchFamily="2" charset="0"/>
            </a:endParaRPr>
          </a:p>
          <a:p>
            <a:endParaRPr lang="en-US" sz="800" b="1" dirty="0" smtClean="0">
              <a:latin typeface="NikoshBAN" pitchFamily="2" charset="0"/>
              <a:cs typeface="NikoshBAN" pitchFamily="2" charset="0"/>
            </a:endParaRPr>
          </a:p>
          <a:p>
            <a:r>
              <a:rPr lang="en-US" sz="2400" b="1" dirty="0" err="1" smtClean="0">
                <a:latin typeface="NikoshBAN" pitchFamily="2" charset="0"/>
                <a:cs typeface="NikoshBAN" pitchFamily="2" charset="0"/>
              </a:rPr>
              <a:t>শ্রেণীঃ</a:t>
            </a:r>
            <a:r>
              <a:rPr lang="en-US" sz="2400" b="1" dirty="0" smtClean="0">
                <a:latin typeface="NikoshBAN" pitchFamily="2" charset="0"/>
                <a:cs typeface="NikoshBAN" pitchFamily="2" charset="0"/>
              </a:rPr>
              <a:t> </a:t>
            </a:r>
            <a:r>
              <a:rPr lang="bn-IN" sz="2400" b="1" dirty="0" smtClean="0">
                <a:solidFill>
                  <a:schemeClr val="tx1"/>
                </a:solidFill>
                <a:latin typeface="NikoshBAN" panose="02000000000000000000" pitchFamily="2" charset="0"/>
                <a:cs typeface="NikoshBAN" panose="02000000000000000000" pitchFamily="2" charset="0"/>
              </a:rPr>
              <a:t>দশম</a:t>
            </a:r>
            <a:endParaRPr lang="en-US" sz="2400" b="1" dirty="0" smtClean="0">
              <a:solidFill>
                <a:schemeClr val="tx1"/>
              </a:solidFill>
              <a:latin typeface="NikoshBAN" panose="02000000000000000000" pitchFamily="2" charset="0"/>
              <a:cs typeface="NikoshBAN" panose="02000000000000000000" pitchFamily="2" charset="0"/>
            </a:endParaRPr>
          </a:p>
          <a:p>
            <a:endParaRPr lang="en-US" sz="800" b="1" dirty="0" smtClean="0">
              <a:solidFill>
                <a:schemeClr val="tx1"/>
              </a:solidFill>
              <a:latin typeface="NikoshBAN" panose="02000000000000000000" pitchFamily="2" charset="0"/>
              <a:cs typeface="NikoshBAN" panose="02000000000000000000" pitchFamily="2" charset="0"/>
            </a:endParaRPr>
          </a:p>
          <a:p>
            <a:r>
              <a:rPr lang="bn-IN" sz="2400" b="1" dirty="0" smtClean="0">
                <a:latin typeface="NikoshBAN" panose="02000000000000000000" pitchFamily="2" charset="0"/>
                <a:cs typeface="NikoshBAN" panose="02000000000000000000" pitchFamily="2" charset="0"/>
              </a:rPr>
              <a:t>অধ্যায়ঃ দশম</a:t>
            </a:r>
            <a:endParaRPr lang="bn-IN" sz="2400" b="1" dirty="0" smtClean="0">
              <a:solidFill>
                <a:schemeClr val="tx1"/>
              </a:solidFill>
              <a:latin typeface="NikoshBAN" panose="02000000000000000000" pitchFamily="2" charset="0"/>
              <a:cs typeface="NikoshBAN" panose="02000000000000000000" pitchFamily="2" charset="0"/>
            </a:endParaRPr>
          </a:p>
          <a:p>
            <a:pPr>
              <a:buNone/>
            </a:pPr>
            <a:endParaRPr lang="en-US" sz="800" b="1" dirty="0" smtClean="0">
              <a:ln w="50800"/>
              <a:latin typeface="NikoshBAN" pitchFamily="2" charset="0"/>
              <a:cs typeface="NikoshBAN" pitchFamily="2" charset="0"/>
            </a:endParaRPr>
          </a:p>
          <a:p>
            <a:pPr>
              <a:buNone/>
            </a:pPr>
            <a:r>
              <a:rPr lang="bn-BD" sz="2400" b="1" dirty="0" smtClean="0">
                <a:ln w="50800"/>
                <a:latin typeface="NikoshBAN" pitchFamily="2" charset="0"/>
                <a:cs typeface="NikoshBAN" pitchFamily="2" charset="0"/>
              </a:rPr>
              <a:t>সময়ঃ </a:t>
            </a:r>
            <a:r>
              <a:rPr lang="bn-BD" sz="2400" b="1" dirty="0" smtClean="0">
                <a:ln w="50800"/>
                <a:latin typeface="NikoshBAN" pitchFamily="2" charset="0"/>
                <a:cs typeface="NikoshBAN" pitchFamily="2" charset="0"/>
              </a:rPr>
              <a:t>৫</a:t>
            </a:r>
            <a:r>
              <a:rPr lang="en-US" sz="2400" b="1" dirty="0" smtClean="0">
                <a:ln w="50800"/>
                <a:latin typeface="NikoshBAN" pitchFamily="2" charset="0"/>
                <a:cs typeface="NikoshBAN" pitchFamily="2" charset="0"/>
              </a:rPr>
              <a:t>0</a:t>
            </a:r>
            <a:r>
              <a:rPr lang="bn-BD" sz="2400" b="1" dirty="0" smtClean="0">
                <a:ln w="50800"/>
                <a:latin typeface="NikoshBAN" pitchFamily="2" charset="0"/>
                <a:cs typeface="NikoshBAN" pitchFamily="2" charset="0"/>
              </a:rPr>
              <a:t> </a:t>
            </a:r>
            <a:r>
              <a:rPr lang="bn-BD" sz="2400" b="1" dirty="0" smtClean="0">
                <a:ln w="50800"/>
                <a:latin typeface="NikoshBAN" pitchFamily="2" charset="0"/>
                <a:cs typeface="NikoshBAN" pitchFamily="2" charset="0"/>
              </a:rPr>
              <a:t>মিনিট</a:t>
            </a:r>
            <a:endParaRPr lang="en-US" sz="2400" b="1" dirty="0" smtClean="0">
              <a:ln w="50800"/>
              <a:latin typeface="NikoshBAN" pitchFamily="2" charset="0"/>
              <a:cs typeface="NikoshBAN" pitchFamily="2" charset="0"/>
            </a:endParaRPr>
          </a:p>
        </p:txBody>
      </p:sp>
    </p:spTree>
    <p:extLst>
      <p:ext uri="{BB962C8B-B14F-4D97-AF65-F5344CB8AC3E}">
        <p14:creationId xmlns:p14="http://schemas.microsoft.com/office/powerpoint/2010/main" val="94099452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405825"/>
            <a:ext cx="3810000" cy="584775"/>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bn-BD" sz="3200" b="1" dirty="0" smtClean="0">
                <a:ln/>
                <a:latin typeface="NikoshBAN" pitchFamily="2" charset="0"/>
                <a:cs typeface="NikoshBAN" pitchFamily="2" charset="0"/>
              </a:rPr>
              <a:t>এসো কিছু ছবি দেখি</a:t>
            </a:r>
            <a:r>
              <a:rPr lang="en-US" sz="3200" b="1" dirty="0">
                <a:ln/>
                <a:latin typeface="NikoshBAN" pitchFamily="2" charset="0"/>
                <a:cs typeface="NikoshBAN" pitchFamily="2" charset="0"/>
              </a:rPr>
              <a:t>-</a:t>
            </a:r>
            <a:r>
              <a:rPr lang="bn-BD" sz="3200" b="1" dirty="0" smtClean="0">
                <a:ln/>
                <a:latin typeface="NikoshBAN" pitchFamily="2" charset="0"/>
                <a:cs typeface="NikoshBAN" pitchFamily="2" charset="0"/>
              </a:rPr>
              <a:t> </a:t>
            </a:r>
            <a:endParaRPr lang="en-US" sz="3200" b="1" dirty="0">
              <a:ln/>
              <a:latin typeface="NikoshBAN" pitchFamily="2" charset="0"/>
              <a:cs typeface="NikoshBAN" pitchFamily="2" charset="0"/>
            </a:endParaRPr>
          </a:p>
        </p:txBody>
      </p:sp>
      <p:pic>
        <p:nvPicPr>
          <p:cNvPr id="3" name="Picture 2"/>
          <p:cNvPicPr>
            <a:picLocks/>
          </p:cNvPicPr>
          <p:nvPr/>
        </p:nvPicPr>
        <p:blipFill>
          <a:blip r:embed="rId2">
            <a:extLst>
              <a:ext uri="{28A0092B-C50C-407E-A947-70E740481C1C}">
                <a14:useLocalDpi xmlns:a14="http://schemas.microsoft.com/office/drawing/2010/main" val="0"/>
              </a:ext>
            </a:extLst>
          </a:blip>
          <a:stretch>
            <a:fillRect/>
          </a:stretch>
        </p:blipFill>
        <p:spPr>
          <a:xfrm>
            <a:off x="228600" y="1435134"/>
            <a:ext cx="2667000" cy="314989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Picture 3"/>
          <p:cNvPicPr>
            <a:picLocks/>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6314208" y="1384631"/>
            <a:ext cx="2601192" cy="3200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228601" y="4857690"/>
            <a:ext cx="2667000" cy="400110"/>
          </a:xfrm>
          <a:prstGeom prst="rect">
            <a:avLst/>
          </a:prstGeom>
          <a:noFill/>
        </p:spPr>
        <p:txBody>
          <a:bodyPr wrap="square" rtlCol="0">
            <a:spAutoFit/>
          </a:bodyPr>
          <a:lstStyle/>
          <a:p>
            <a:pPr algn="ctr"/>
            <a:r>
              <a:rPr lang="bn-BD" sz="2000" dirty="0">
                <a:solidFill>
                  <a:srgbClr val="002060"/>
                </a:solidFill>
                <a:latin typeface="NikoshBAN" panose="02000000000000000000" pitchFamily="2" charset="0"/>
                <a:cs typeface="NikoshBAN" panose="02000000000000000000" pitchFamily="2" charset="0"/>
              </a:rPr>
              <a:t>শেরে বাংলা ফজলুল হক </a:t>
            </a:r>
            <a:endParaRPr lang="en-US" sz="2000" dirty="0">
              <a:solidFill>
                <a:srgbClr val="002060"/>
              </a:solidFill>
              <a:latin typeface="NikoshBAN" panose="02000000000000000000" pitchFamily="2" charset="0"/>
              <a:cs typeface="NikoshBAN" panose="02000000000000000000" pitchFamily="2" charset="0"/>
            </a:endParaRPr>
          </a:p>
        </p:txBody>
      </p:sp>
      <p:sp>
        <p:nvSpPr>
          <p:cNvPr id="6" name="TextBox 5"/>
          <p:cNvSpPr txBox="1"/>
          <p:nvPr/>
        </p:nvSpPr>
        <p:spPr>
          <a:xfrm>
            <a:off x="6477000" y="4857690"/>
            <a:ext cx="2479965" cy="400110"/>
          </a:xfrm>
          <a:prstGeom prst="rect">
            <a:avLst/>
          </a:prstGeom>
          <a:noFill/>
        </p:spPr>
        <p:txBody>
          <a:bodyPr wrap="square" rtlCol="0">
            <a:spAutoFit/>
          </a:bodyPr>
          <a:lstStyle/>
          <a:p>
            <a:pPr algn="ctr"/>
            <a:r>
              <a:rPr lang="bn-BD" sz="2000" dirty="0">
                <a:latin typeface="NikoshBAN" panose="02000000000000000000" pitchFamily="2" charset="0"/>
                <a:cs typeface="NikoshBAN" panose="02000000000000000000" pitchFamily="2" charset="0"/>
              </a:rPr>
              <a:t>পাকিস্তানের লাহোর </a:t>
            </a:r>
            <a:endParaRPr lang="en-US" sz="2000" dirty="0">
              <a:latin typeface="NikoshBAN" panose="02000000000000000000" pitchFamily="2" charset="0"/>
              <a:cs typeface="NikoshBAN" panose="02000000000000000000" pitchFamily="2" charset="0"/>
            </a:endParaRPr>
          </a:p>
        </p:txBody>
      </p:sp>
      <p:sp>
        <p:nvSpPr>
          <p:cNvPr id="7" name="TextBox 6"/>
          <p:cNvSpPr txBox="1"/>
          <p:nvPr/>
        </p:nvSpPr>
        <p:spPr>
          <a:xfrm>
            <a:off x="425355" y="5522893"/>
            <a:ext cx="8261445" cy="954107"/>
          </a:xfrm>
          <a:prstGeom prst="rect">
            <a:avLst/>
          </a:prstGeom>
          <a:noFill/>
        </p:spPr>
        <p:txBody>
          <a:bodyPr wrap="square" rtlCol="0">
            <a:spAutoFit/>
          </a:bodyPr>
          <a:lstStyle/>
          <a:p>
            <a:r>
              <a:rPr lang="bn-BD" sz="2800" dirty="0">
                <a:latin typeface="NikoshBAN" panose="02000000000000000000" pitchFamily="2" charset="0"/>
                <a:cs typeface="NikoshBAN" panose="02000000000000000000" pitchFamily="2" charset="0"/>
              </a:rPr>
              <a:t>লাহোর শহরকে কেন্দ্র করে শেরে বাংলা ফজলুল হকের একটি উল্লেখ </a:t>
            </a:r>
            <a:r>
              <a:rPr lang="bn-BD" sz="2800" dirty="0" smtClean="0">
                <a:latin typeface="NikoshBAN" panose="02000000000000000000" pitchFamily="2" charset="0"/>
                <a:cs typeface="NikoshBAN" panose="02000000000000000000" pitchFamily="2" charset="0"/>
              </a:rPr>
              <a:t>যোগ্য </a:t>
            </a:r>
            <a:r>
              <a:rPr lang="bn-BD" sz="2800" dirty="0">
                <a:latin typeface="NikoshBAN" panose="02000000000000000000" pitchFamily="2" charset="0"/>
                <a:cs typeface="NikoshBAN" panose="02000000000000000000" pitchFamily="2" charset="0"/>
              </a:rPr>
              <a:t>ইতিহাস </a:t>
            </a:r>
            <a:r>
              <a:rPr lang="bn-BD" sz="2800" dirty="0" smtClean="0">
                <a:latin typeface="NikoshBAN" panose="02000000000000000000" pitchFamily="2" charset="0"/>
                <a:cs typeface="NikoshBAN" panose="02000000000000000000" pitchFamily="2" charset="0"/>
              </a:rPr>
              <a:t>আছে। </a:t>
            </a:r>
            <a:r>
              <a:rPr lang="bn-BD" sz="2800" dirty="0">
                <a:latin typeface="NikoshBAN" panose="02000000000000000000" pitchFamily="2" charset="0"/>
                <a:cs typeface="NikoshBAN" panose="02000000000000000000" pitchFamily="2" charset="0"/>
              </a:rPr>
              <a:t>উহা কি বলতে পারবে ? </a:t>
            </a:r>
            <a:endParaRPr lang="en-US" sz="2800" dirty="0">
              <a:latin typeface="NikoshBAN" panose="02000000000000000000" pitchFamily="2" charset="0"/>
              <a:cs typeface="NikoshBAN" panose="02000000000000000000" pitchFamily="2" charset="0"/>
            </a:endParaRP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62300" y="1456475"/>
            <a:ext cx="2933700" cy="3128556"/>
          </a:xfrm>
          <a:prstGeom prst="rect">
            <a:avLst/>
          </a:prstGeom>
          <a:ln w="88900" cap="sq" cmpd="thickThin">
            <a:solidFill>
              <a:srgbClr val="000000"/>
            </a:solidFill>
            <a:prstDash val="solid"/>
            <a:miter lim="800000"/>
          </a:ln>
          <a:effectLst>
            <a:innerShdw blurRad="76200">
              <a:srgbClr val="000000"/>
            </a:innerShdw>
          </a:effectLst>
        </p:spPr>
      </p:pic>
      <p:sp>
        <p:nvSpPr>
          <p:cNvPr id="9" name="TextBox 8"/>
          <p:cNvSpPr txBox="1"/>
          <p:nvPr/>
        </p:nvSpPr>
        <p:spPr>
          <a:xfrm>
            <a:off x="3124200" y="4825299"/>
            <a:ext cx="3048000" cy="400110"/>
          </a:xfrm>
          <a:prstGeom prst="rect">
            <a:avLst/>
          </a:prstGeom>
          <a:noFill/>
        </p:spPr>
        <p:txBody>
          <a:bodyPr wrap="square" rtlCol="0">
            <a:spAutoFit/>
          </a:bodyPr>
          <a:lstStyle/>
          <a:p>
            <a:pPr algn="ctr"/>
            <a:r>
              <a:rPr lang="bn-BD" sz="2000" dirty="0" smtClean="0">
                <a:latin typeface="NikoshBAN" panose="02000000000000000000" pitchFamily="2" charset="0"/>
                <a:cs typeface="NikoshBAN" panose="02000000000000000000" pitchFamily="2" charset="0"/>
              </a:rPr>
              <a:t> </a:t>
            </a:r>
            <a:r>
              <a:rPr lang="bn-BD" sz="2000" dirty="0">
                <a:latin typeface="NikoshBAN" panose="02000000000000000000" pitchFamily="2" charset="0"/>
                <a:cs typeface="NikoshBAN" panose="02000000000000000000" pitchFamily="2" charset="0"/>
              </a:rPr>
              <a:t>লাহোর </a:t>
            </a:r>
            <a:r>
              <a:rPr lang="en-US" sz="2000" dirty="0" err="1" smtClean="0">
                <a:latin typeface="NikoshBAN" panose="02000000000000000000" pitchFamily="2" charset="0"/>
                <a:cs typeface="NikoshBAN" panose="02000000000000000000" pitchFamily="2" charset="0"/>
              </a:rPr>
              <a:t>প্রস্তাবে</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অংশ</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গ্রহণ</a:t>
            </a:r>
            <a:r>
              <a:rPr lang="en-US" sz="2000" dirty="0" smtClean="0">
                <a:latin typeface="NikoshBAN" panose="02000000000000000000" pitchFamily="2" charset="0"/>
                <a:cs typeface="NikoshBAN" panose="02000000000000000000" pitchFamily="2" charset="0"/>
              </a:rPr>
              <a:t> </a:t>
            </a:r>
            <a:r>
              <a:rPr lang="en-US" sz="2000" dirty="0" err="1" smtClean="0">
                <a:latin typeface="NikoshBAN" panose="02000000000000000000" pitchFamily="2" charset="0"/>
                <a:cs typeface="NikoshBAN" panose="02000000000000000000" pitchFamily="2" charset="0"/>
              </a:rPr>
              <a:t>কারী</a:t>
            </a:r>
            <a:endParaRPr lang="en-US" sz="2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4437237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750" fill="hold"/>
                                        <p:tgtEl>
                                          <p:spTgt spid="5"/>
                                        </p:tgtEl>
                                        <p:attrNameLst>
                                          <p:attrName>ppt_x</p:attrName>
                                        </p:attrNameLst>
                                      </p:cBhvr>
                                      <p:tavLst>
                                        <p:tav tm="0">
                                          <p:val>
                                            <p:strVal val="#ppt_x"/>
                                          </p:val>
                                        </p:tav>
                                        <p:tav tm="100000">
                                          <p:val>
                                            <p:strVal val="#ppt_x"/>
                                          </p:val>
                                        </p:tav>
                                      </p:tavLst>
                                    </p:anim>
                                    <p:anim calcmode="lin" valueType="num">
                                      <p:cBhvr additive="base">
                                        <p:cTn id="8" dur="75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750" fill="hold"/>
                                        <p:tgtEl>
                                          <p:spTgt spid="9"/>
                                        </p:tgtEl>
                                        <p:attrNameLst>
                                          <p:attrName>ppt_x</p:attrName>
                                        </p:attrNameLst>
                                      </p:cBhvr>
                                      <p:tavLst>
                                        <p:tav tm="0">
                                          <p:val>
                                            <p:strVal val="#ppt_x"/>
                                          </p:val>
                                        </p:tav>
                                        <p:tav tm="100000">
                                          <p:val>
                                            <p:strVal val="#ppt_x"/>
                                          </p:val>
                                        </p:tav>
                                      </p:tavLst>
                                    </p:anim>
                                    <p:anim calcmode="lin" valueType="num">
                                      <p:cBhvr additive="base">
                                        <p:cTn id="12" dur="75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750" fill="hold"/>
                                        <p:tgtEl>
                                          <p:spTgt spid="6"/>
                                        </p:tgtEl>
                                        <p:attrNameLst>
                                          <p:attrName>ppt_x</p:attrName>
                                        </p:attrNameLst>
                                      </p:cBhvr>
                                      <p:tavLst>
                                        <p:tav tm="0">
                                          <p:val>
                                            <p:strVal val="#ppt_x"/>
                                          </p:val>
                                        </p:tav>
                                        <p:tav tm="100000">
                                          <p:val>
                                            <p:strVal val="#ppt_x"/>
                                          </p:val>
                                        </p:tav>
                                      </p:tavLst>
                                    </p:anim>
                                    <p:anim calcmode="lin" valueType="num">
                                      <p:cBhvr additive="base">
                                        <p:cTn id="16" dur="75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3200400"/>
            <a:ext cx="8305800" cy="1569660"/>
          </a:xfrm>
          <a:prstGeom prst="rect">
            <a:avLst/>
          </a:prstGeom>
        </p:spPr>
        <p:txBody>
          <a:bodyPr wrap="square">
            <a:spAutoFit/>
          </a:bodyPr>
          <a:lstStyle/>
          <a:p>
            <a:pPr algn="ctr"/>
            <a:r>
              <a:rPr lang="bn-IN" sz="9600" b="1" dirty="0" smtClean="0">
                <a:latin typeface="NikoshBAN" panose="02000000000000000000" pitchFamily="2" charset="0"/>
                <a:cs typeface="NikoshBAN" panose="02000000000000000000" pitchFamily="2" charset="0"/>
              </a:rPr>
              <a:t>“</a:t>
            </a:r>
            <a:r>
              <a:rPr lang="en-US" sz="9600" b="1" dirty="0" err="1" smtClean="0">
                <a:latin typeface="NikoshBAN" panose="02000000000000000000" pitchFamily="2" charset="0"/>
                <a:cs typeface="NikoshBAN" panose="02000000000000000000" pitchFamily="2" charset="0"/>
              </a:rPr>
              <a:t>লাহোর</a:t>
            </a:r>
            <a:r>
              <a:rPr lang="en-US" sz="9600" b="1" dirty="0" smtClean="0">
                <a:latin typeface="NikoshBAN" panose="02000000000000000000" pitchFamily="2" charset="0"/>
                <a:cs typeface="NikoshBAN" panose="02000000000000000000" pitchFamily="2" charset="0"/>
              </a:rPr>
              <a:t> </a:t>
            </a:r>
            <a:r>
              <a:rPr lang="en-US" sz="9600" b="1" dirty="0" err="1" smtClean="0">
                <a:latin typeface="NikoshBAN" panose="02000000000000000000" pitchFamily="2" charset="0"/>
                <a:cs typeface="NikoshBAN" panose="02000000000000000000" pitchFamily="2" charset="0"/>
              </a:rPr>
              <a:t>প্রস্তাব</a:t>
            </a:r>
            <a:r>
              <a:rPr lang="bn-IN" sz="9600" b="1" dirty="0" smtClean="0">
                <a:latin typeface="NikoshBAN" panose="02000000000000000000" pitchFamily="2" charset="0"/>
                <a:cs typeface="NikoshBAN" panose="02000000000000000000" pitchFamily="2" charset="0"/>
              </a:rPr>
              <a:t>”</a:t>
            </a:r>
            <a:endParaRPr lang="bn-IN" sz="9600" b="1" dirty="0" smtClean="0">
              <a:latin typeface="NikoshBAN" panose="02000000000000000000" pitchFamily="2" charset="0"/>
              <a:cs typeface="NikoshBAN" panose="02000000000000000000" pitchFamily="2" charset="0"/>
            </a:endParaRPr>
          </a:p>
        </p:txBody>
      </p:sp>
      <p:sp>
        <p:nvSpPr>
          <p:cNvPr id="6" name="Rectangle 5"/>
          <p:cNvSpPr/>
          <p:nvPr/>
        </p:nvSpPr>
        <p:spPr>
          <a:xfrm>
            <a:off x="665018" y="990600"/>
            <a:ext cx="5811982" cy="1015663"/>
          </a:xfrm>
          <a:prstGeom prst="rect">
            <a:avLst/>
          </a:prstGeom>
        </p:spPr>
        <p:txBody>
          <a:bodyPr wrap="square">
            <a:spAutoFit/>
          </a:bodyPr>
          <a:lstStyle/>
          <a:p>
            <a:pPr algn="ctr"/>
            <a:r>
              <a:rPr lang="bn-IN" sz="6000" b="1" u="sng" dirty="0" smtClean="0">
                <a:solidFill>
                  <a:schemeClr val="tx1"/>
                </a:solidFill>
                <a:latin typeface="NikoshBAN" panose="02000000000000000000" pitchFamily="2" charset="0"/>
                <a:cs typeface="NikoshBAN" panose="02000000000000000000" pitchFamily="2" charset="0"/>
              </a:rPr>
              <a:t>আজকের পাঠ</a:t>
            </a:r>
            <a:r>
              <a:rPr lang="en-US" sz="6000" b="1" u="sng" dirty="0" smtClean="0">
                <a:solidFill>
                  <a:schemeClr val="tx1"/>
                </a:solidFill>
                <a:latin typeface="NikoshBAN" panose="02000000000000000000" pitchFamily="2" charset="0"/>
                <a:cs typeface="NikoshBAN" panose="02000000000000000000" pitchFamily="2" charset="0"/>
              </a:rPr>
              <a:t>……</a:t>
            </a:r>
            <a:endParaRPr lang="en-US" sz="6000" b="1" u="sng"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4827164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96836" y="525169"/>
            <a:ext cx="3875964" cy="1015663"/>
          </a:xfrm>
          <a:prstGeom prst="rect">
            <a:avLst/>
          </a:prstGeom>
          <a:noFill/>
          <a:ln>
            <a:noFill/>
          </a:ln>
        </p:spPr>
        <p:txBody>
          <a:bodyPr wrap="square" rtlCol="0">
            <a:spAutoFit/>
          </a:bodyPr>
          <a:lstStyle/>
          <a:p>
            <a:pPr algn="ctr"/>
            <a:r>
              <a:rPr lang="bn-IN" sz="6000" b="1" u="sng" dirty="0" smtClean="0">
                <a:latin typeface="NikoshBAN" panose="02000000000000000000" pitchFamily="2" charset="0"/>
                <a:cs typeface="NikoshBAN" panose="02000000000000000000" pitchFamily="2" charset="0"/>
              </a:rPr>
              <a:t>শিখন ফল</a:t>
            </a:r>
            <a:endParaRPr lang="en-US" sz="6000" b="1" u="sng" dirty="0">
              <a:latin typeface="NikoshBAN" panose="02000000000000000000" pitchFamily="2" charset="0"/>
              <a:cs typeface="NikoshBAN" panose="02000000000000000000" pitchFamily="2" charset="0"/>
            </a:endParaRPr>
          </a:p>
        </p:txBody>
      </p:sp>
      <p:sp>
        <p:nvSpPr>
          <p:cNvPr id="3" name="Rectangle 2"/>
          <p:cNvSpPr/>
          <p:nvPr/>
        </p:nvSpPr>
        <p:spPr>
          <a:xfrm>
            <a:off x="609600" y="2160594"/>
            <a:ext cx="8001000" cy="3662541"/>
          </a:xfrm>
          <a:prstGeom prst="rect">
            <a:avLst/>
          </a:prstGeom>
        </p:spPr>
        <p:txBody>
          <a:bodyPr wrap="square">
            <a:spAutoFit/>
          </a:bodyPr>
          <a:lstStyle/>
          <a:p>
            <a:pPr lvl="0"/>
            <a:r>
              <a:rPr lang="bn-BD" sz="4000" b="1" dirty="0">
                <a:solidFill>
                  <a:prstClr val="black"/>
                </a:solidFill>
                <a:latin typeface="NikoshBAN" pitchFamily="2" charset="0"/>
                <a:cs typeface="NikoshBAN" pitchFamily="2" charset="0"/>
              </a:rPr>
              <a:t>এই পাঠ শেষে </a:t>
            </a:r>
            <a:r>
              <a:rPr lang="bn-BD" sz="4000" b="1" dirty="0" smtClean="0">
                <a:solidFill>
                  <a:prstClr val="black"/>
                </a:solidFill>
                <a:latin typeface="NikoshBAN" pitchFamily="2" charset="0"/>
                <a:cs typeface="NikoshBAN" pitchFamily="2" charset="0"/>
              </a:rPr>
              <a:t>শিক্ষার্থীরা</a:t>
            </a:r>
            <a:r>
              <a:rPr lang="en-US" sz="4000" b="1" dirty="0" smtClean="0">
                <a:solidFill>
                  <a:prstClr val="black"/>
                </a:solidFill>
                <a:latin typeface="NikoshBAN" pitchFamily="2" charset="0"/>
                <a:cs typeface="NikoshBAN" pitchFamily="2" charset="0"/>
              </a:rPr>
              <a:t>……</a:t>
            </a:r>
            <a:endParaRPr lang="bn-IN" sz="4000" b="1" dirty="0" smtClean="0">
              <a:solidFill>
                <a:prstClr val="black"/>
              </a:solidFill>
              <a:latin typeface="NikoshBAN" pitchFamily="2" charset="0"/>
              <a:cs typeface="NikoshBAN" pitchFamily="2" charset="0"/>
            </a:endParaRPr>
          </a:p>
          <a:p>
            <a:pPr marL="457200" lvl="0" indent="-457200">
              <a:buFont typeface="Wingdings" panose="05000000000000000000" pitchFamily="2" charset="2"/>
              <a:buChar char="q"/>
            </a:pPr>
            <a:endParaRPr lang="bn-IN" sz="3200" dirty="0" smtClean="0">
              <a:solidFill>
                <a:prstClr val="black"/>
              </a:solidFill>
              <a:latin typeface="NikoshBAN" pitchFamily="2" charset="0"/>
              <a:cs typeface="NikoshBAN" pitchFamily="2" charset="0"/>
            </a:endParaRPr>
          </a:p>
          <a:p>
            <a:pPr marL="514350" lvl="0" indent="-514350">
              <a:buFont typeface="Wingdings" panose="05000000000000000000" pitchFamily="2" charset="2"/>
              <a:buChar char="q"/>
            </a:pPr>
            <a:r>
              <a:rPr lang="en-US" sz="3200" dirty="0" err="1" smtClean="0">
                <a:latin typeface="NikoshBAN" panose="02000000000000000000" pitchFamily="2" charset="0"/>
                <a:cs typeface="NikoshBAN" panose="02000000000000000000" pitchFamily="2" charset="0"/>
              </a:rPr>
              <a:t>লাহোর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প্রস্তাবের</a:t>
            </a:r>
            <a:r>
              <a:rPr lang="bn-IN" sz="3200" dirty="0" smtClean="0">
                <a:latin typeface="NikoshBAN" panose="02000000000000000000" pitchFamily="2" charset="0"/>
                <a:cs typeface="NikoshBAN" panose="02000000000000000000" pitchFamily="2" charset="0"/>
              </a:rPr>
              <a:t> প্রেক্ষাপট বলতে পারবে।</a:t>
            </a:r>
          </a:p>
          <a:p>
            <a:pPr marL="457200" lvl="0" indent="-457200">
              <a:buFont typeface="Wingdings" panose="05000000000000000000" pitchFamily="2" charset="2"/>
              <a:buChar char="q"/>
            </a:pPr>
            <a:r>
              <a:rPr lang="en-US" sz="3200" dirty="0" err="1" smtClean="0">
                <a:latin typeface="NikoshBAN" panose="02000000000000000000" pitchFamily="2" charset="0"/>
                <a:cs typeface="NikoshBAN" panose="02000000000000000000" pitchFamily="2" charset="0"/>
              </a:rPr>
              <a:t>পাকিস্তান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রাষ্ট</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গঠনের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প্রয়াস</a:t>
            </a:r>
            <a:r>
              <a:rPr lang="en-US" sz="3200" dirty="0" smtClean="0">
                <a:latin typeface="NikoshBAN" panose="02000000000000000000" pitchFamily="2" charset="0"/>
                <a:cs typeface="NikoshBAN" panose="02000000000000000000" pitchFamily="2" charset="0"/>
              </a:rPr>
              <a:t> ও </a:t>
            </a:r>
            <a:r>
              <a:rPr lang="en-US" sz="3200" dirty="0" err="1" smtClean="0">
                <a:latin typeface="NikoshBAN" panose="02000000000000000000" pitchFamily="2" charset="0"/>
                <a:cs typeface="NikoshBAN" panose="02000000000000000000" pitchFamily="2" charset="0"/>
              </a:rPr>
              <a:t>লাহোর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প্রস্তাবের</a:t>
            </a:r>
            <a:r>
              <a:rPr lang="en-US" sz="3200" dirty="0" smtClean="0">
                <a:latin typeface="NikoshBAN" panose="02000000000000000000" pitchFamily="2" charset="0"/>
                <a:cs typeface="NikoshBAN" panose="02000000000000000000" pitchFamily="2" charset="0"/>
              </a:rPr>
              <a:t> </a:t>
            </a:r>
            <a:endParaRPr lang="en-US" sz="3200" dirty="0" smtClean="0">
              <a:latin typeface="NikoshBAN" panose="02000000000000000000" pitchFamily="2" charset="0"/>
              <a:cs typeface="NikoshBAN" panose="02000000000000000000" pitchFamily="2" charset="0"/>
            </a:endParaRPr>
          </a:p>
          <a:p>
            <a:pPr lvl="0"/>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প্রধান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ধারাসমূহ</a:t>
            </a:r>
            <a:r>
              <a:rPr lang="bn-IN" sz="3200" dirty="0" smtClean="0">
                <a:latin typeface="NikoshBAN" panose="02000000000000000000" pitchFamily="2" charset="0"/>
                <a:cs typeface="NikoshBAN" panose="02000000000000000000" pitchFamily="2" charset="0"/>
              </a:rPr>
              <a:t> </a:t>
            </a:r>
            <a:r>
              <a:rPr lang="bn-IN" sz="3200" dirty="0">
                <a:latin typeface="NikoshBAN" panose="02000000000000000000" pitchFamily="2" charset="0"/>
                <a:cs typeface="NikoshBAN" panose="02000000000000000000" pitchFamily="2" charset="0"/>
              </a:rPr>
              <a:t>ব্যাখ্যা করতে</a:t>
            </a:r>
            <a:r>
              <a:rPr lang="en-US" sz="3200" dirty="0">
                <a:latin typeface="NikoshBAN" panose="02000000000000000000" pitchFamily="2" charset="0"/>
                <a:cs typeface="NikoshBAN" panose="02000000000000000000" pitchFamily="2" charset="0"/>
              </a:rPr>
              <a:t> </a:t>
            </a:r>
            <a:r>
              <a:rPr lang="bn-IN" sz="3200" dirty="0">
                <a:latin typeface="NikoshBAN" panose="02000000000000000000" pitchFamily="2" charset="0"/>
                <a:cs typeface="NikoshBAN" panose="02000000000000000000" pitchFamily="2" charset="0"/>
              </a:rPr>
              <a:t>পারবে</a:t>
            </a:r>
            <a:r>
              <a:rPr lang="bn-IN" sz="3200" dirty="0" smtClean="0">
                <a:latin typeface="NikoshBAN" panose="02000000000000000000" pitchFamily="2" charset="0"/>
                <a:cs typeface="NikoshBAN" panose="02000000000000000000" pitchFamily="2" charset="0"/>
              </a:rPr>
              <a:t>।</a:t>
            </a:r>
          </a:p>
          <a:p>
            <a:pPr marL="457200" indent="-457200">
              <a:buFont typeface="Wingdings" panose="05000000000000000000" pitchFamily="2" charset="2"/>
              <a:buChar char="q"/>
            </a:pPr>
            <a:r>
              <a:rPr lang="en-US" sz="3200" dirty="0" err="1">
                <a:latin typeface="NikoshBAN" panose="02000000000000000000" pitchFamily="2" charset="0"/>
                <a:cs typeface="NikoshBAN" panose="02000000000000000000" pitchFamily="2" charset="0"/>
              </a:rPr>
              <a:t>লাহোর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প্রস্তাবের</a:t>
            </a:r>
            <a:r>
              <a:rPr lang="bn-IN" sz="3200" dirty="0">
                <a:latin typeface="NikoshBAN" panose="02000000000000000000" pitchFamily="2" charset="0"/>
                <a:cs typeface="NikoshBAN" panose="02000000000000000000" pitchFamily="2" charset="0"/>
              </a:rPr>
              <a:t> গুরুত্ব মূল্যায়ন </a:t>
            </a:r>
            <a:r>
              <a:rPr lang="bn-BD" sz="3200" dirty="0">
                <a:latin typeface="NikoshBAN" panose="02000000000000000000" pitchFamily="2" charset="0"/>
                <a:cs typeface="NikoshBAN" panose="02000000000000000000" pitchFamily="2" charset="0"/>
              </a:rPr>
              <a:t> করতে পারবে।</a:t>
            </a:r>
            <a:endParaRPr lang="en-US" sz="3200" dirty="0">
              <a:latin typeface="NikoshBAN" panose="02000000000000000000" pitchFamily="2" charset="0"/>
              <a:cs typeface="NikoshBAN" panose="02000000000000000000" pitchFamily="2" charset="0"/>
            </a:endParaRPr>
          </a:p>
          <a:p>
            <a:endParaRPr lang="as-IN" sz="32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6999102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7471" t="29024" r="16575" b="12434"/>
          <a:stretch/>
        </p:blipFill>
        <p:spPr>
          <a:xfrm>
            <a:off x="228600" y="457200"/>
            <a:ext cx="4987637" cy="5832764"/>
          </a:xfrm>
          <a:prstGeom prst="rect">
            <a:avLst/>
          </a:prstGeom>
        </p:spPr>
      </p:pic>
      <p:sp>
        <p:nvSpPr>
          <p:cNvPr id="3" name="TextBox 2"/>
          <p:cNvSpPr txBox="1"/>
          <p:nvPr/>
        </p:nvSpPr>
        <p:spPr>
          <a:xfrm>
            <a:off x="5334000" y="1524000"/>
            <a:ext cx="3684895" cy="2677656"/>
          </a:xfrm>
          <a:prstGeom prst="rect">
            <a:avLst/>
          </a:prstGeom>
          <a:noFill/>
          <a:ln w="28575">
            <a:solidFill>
              <a:schemeClr val="tx1">
                <a:lumMod val="50000"/>
                <a:lumOff val="50000"/>
              </a:schemeClr>
            </a:solidFill>
          </a:ln>
        </p:spPr>
        <p:txBody>
          <a:bodyPr wrap="square" rtlCol="0">
            <a:spAutoFit/>
          </a:bodyPr>
          <a:lstStyle/>
          <a:p>
            <a:pPr algn="just"/>
            <a:r>
              <a:rPr lang="en-US" sz="2400" dirty="0" err="1">
                <a:latin typeface="NikoshBAN" panose="02000000000000000000" pitchFamily="2" charset="0"/>
                <a:cs typeface="NikoshBAN" panose="02000000000000000000" pitchFamily="2" charset="0"/>
              </a:rPr>
              <a:t>ব্রিটিশ</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প্রধানমন্ত্রী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রামজে</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ম্যাকডোনাল্ড</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সমস্যা</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সমাধানের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জন্য</a:t>
            </a:r>
            <a:r>
              <a:rPr lang="en-US" sz="2400" dirty="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a:t>
            </a:r>
            <a:r>
              <a:rPr lang="bn-IN" sz="2400" dirty="0" smtClean="0">
                <a:latin typeface="NikoshBAN" panose="02000000000000000000" pitchFamily="2" charset="0"/>
                <a:cs typeface="NikoshBAN" panose="02000000000000000000" pitchFamily="2" charset="0"/>
              </a:rPr>
              <a:t>ম্প্র</a:t>
            </a:r>
            <a:r>
              <a:rPr lang="en-US" sz="2400" dirty="0" err="1" smtClean="0">
                <a:latin typeface="NikoshBAN" panose="02000000000000000000" pitchFamily="2" charset="0"/>
                <a:cs typeface="NikoshBAN" panose="02000000000000000000" pitchFamily="2" charset="0"/>
              </a:rPr>
              <a:t>দায়িক</a:t>
            </a:r>
            <a:r>
              <a:rPr lang="en-US" sz="2400" dirty="0" smtClean="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রোয়েদাদ</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ঘোষণা</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করেন</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সেখানে</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বিভিন্ন</a:t>
            </a:r>
            <a:r>
              <a:rPr lang="en-US" sz="2400" dirty="0">
                <a:latin typeface="NikoshBAN" panose="02000000000000000000" pitchFamily="2" charset="0"/>
                <a:cs typeface="NikoshBAN" panose="02000000000000000000" pitchFamily="2" charset="0"/>
              </a:rPr>
              <a:t> </a:t>
            </a:r>
            <a:r>
              <a:rPr lang="en-US" sz="2400" dirty="0" smtClean="0">
                <a:latin typeface="NikoshBAN" panose="02000000000000000000" pitchFamily="2" charset="0"/>
                <a:cs typeface="NikoshBAN" panose="02000000000000000000" pitchFamily="2" charset="0"/>
              </a:rPr>
              <a:t>স</a:t>
            </a:r>
            <a:r>
              <a:rPr lang="bn-IN" sz="2400" dirty="0" smtClean="0">
                <a:latin typeface="NikoshBAN" panose="02000000000000000000" pitchFamily="2" charset="0"/>
                <a:cs typeface="NikoshBAN" panose="02000000000000000000" pitchFamily="2" charset="0"/>
              </a:rPr>
              <a:t>ম্প্র</a:t>
            </a:r>
            <a:r>
              <a:rPr lang="en-US" sz="2400" dirty="0" err="1" smtClean="0">
                <a:latin typeface="NikoshBAN" panose="02000000000000000000" pitchFamily="2" charset="0"/>
                <a:cs typeface="NikoshBAN" panose="02000000000000000000" pitchFamily="2" charset="0"/>
              </a:rPr>
              <a:t>দায়ের</a:t>
            </a:r>
            <a:r>
              <a:rPr lang="en-US" sz="2400" dirty="0" smtClean="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জন্য</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কিছু</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আসন</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সংরক্ষণের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ব্যবস্থাসহ</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পৃথক</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নির্বাচনের</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সুযোগ</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দেওয়া</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হয়</a:t>
            </a:r>
            <a:r>
              <a:rPr lang="en-US" sz="2400" dirty="0" smtClean="0">
                <a:latin typeface="NikoshBAN" panose="02000000000000000000" pitchFamily="2" charset="0"/>
                <a:cs typeface="NikoshBAN" panose="02000000000000000000" pitchFamily="2" charset="0"/>
              </a:rPr>
              <a:t>।</a:t>
            </a:r>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2659853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800" decel="100000"/>
                                        <p:tgtEl>
                                          <p:spTgt spid="3"/>
                                        </p:tgtEl>
                                      </p:cBhvr>
                                    </p:animEffect>
                                    <p:anim calcmode="lin" valueType="num">
                                      <p:cBhvr>
                                        <p:cTn id="8" dur="800" decel="100000" fill="hold"/>
                                        <p:tgtEl>
                                          <p:spTgt spid="3"/>
                                        </p:tgtEl>
                                        <p:attrNameLst>
                                          <p:attrName>style.rotation</p:attrName>
                                        </p:attrNameLst>
                                      </p:cBhvr>
                                      <p:tavLst>
                                        <p:tav tm="0">
                                          <p:val>
                                            <p:fltVal val="-90"/>
                                          </p:val>
                                        </p:tav>
                                        <p:tav tm="100000">
                                          <p:val>
                                            <p:fltVal val="0"/>
                                          </p:val>
                                        </p:tav>
                                      </p:tavLst>
                                    </p:anim>
                                    <p:anim calcmode="lin" valueType="num">
                                      <p:cBhvr>
                                        <p:cTn id="9" dur="800" decel="100000" fill="hold"/>
                                        <p:tgtEl>
                                          <p:spTgt spid="3"/>
                                        </p:tgtEl>
                                        <p:attrNameLst>
                                          <p:attrName>ppt_x</p:attrName>
                                        </p:attrNameLst>
                                      </p:cBhvr>
                                      <p:tavLst>
                                        <p:tav tm="0">
                                          <p:val>
                                            <p:strVal val="#ppt_x+0.4"/>
                                          </p:val>
                                        </p:tav>
                                        <p:tav tm="100000">
                                          <p:val>
                                            <p:strVal val="#ppt_x-0.05"/>
                                          </p:val>
                                        </p:tav>
                                      </p:tavLst>
                                    </p:anim>
                                    <p:anim calcmode="lin" valueType="num">
                                      <p:cBhvr>
                                        <p:cTn id="10" dur="800" decel="100000" fill="hold"/>
                                        <p:tgtEl>
                                          <p:spTgt spid="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419" y="228600"/>
            <a:ext cx="7647181" cy="5410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extBox 2"/>
          <p:cNvSpPr txBox="1"/>
          <p:nvPr/>
        </p:nvSpPr>
        <p:spPr>
          <a:xfrm>
            <a:off x="533400" y="5783759"/>
            <a:ext cx="7620000" cy="646331"/>
          </a:xfrm>
          <a:prstGeom prst="rect">
            <a:avLst/>
          </a:prstGeom>
          <a:noFill/>
        </p:spPr>
        <p:txBody>
          <a:bodyPr wrap="square" rtlCol="0">
            <a:spAutoFit/>
          </a:bodyPr>
          <a:lstStyle/>
          <a:p>
            <a:r>
              <a:rPr lang="bn-IN" sz="3600" dirty="0" smtClean="0">
                <a:latin typeface="NikoshBAN" panose="02000000000000000000" pitchFamily="2" charset="0"/>
                <a:cs typeface="NikoshBAN" panose="02000000000000000000" pitchFamily="2" charset="0"/>
              </a:rPr>
              <a:t>‘দ্বিজাতী তত্ত্বের’ প্রবক্তা মোহাম্মদ আলী জিন্নাহ</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5666064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4848" y="3875544"/>
            <a:ext cx="8650552" cy="2677656"/>
          </a:xfrm>
          <a:prstGeom prst="rect">
            <a:avLst/>
          </a:prstGeom>
          <a:noFill/>
          <a:ln w="28575">
            <a:solidFill>
              <a:srgbClr val="92D050"/>
            </a:solidFill>
          </a:ln>
        </p:spPr>
        <p:txBody>
          <a:bodyPr wrap="square" rtlCol="0">
            <a:spAutoFit/>
          </a:bodyPr>
          <a:lstStyle/>
          <a:p>
            <a:pPr algn="just"/>
            <a:r>
              <a:rPr lang="as-IN" sz="2400" dirty="0">
                <a:latin typeface="NikoshBAN" panose="02000000000000000000" pitchFamily="2" charset="0"/>
                <a:cs typeface="NikoshBAN" panose="02000000000000000000" pitchFamily="2" charset="0"/>
              </a:rPr>
              <a:t>১৯৪০ খ্রিঃ ২৩ মার্চ মুসলিম লীগের লাহোর অধিবেশনে এই প্রস্তাবটি গৃহীত হয় বলে এটি ইতিহাসে লাহোর প্রস্তাব নামে খ্যাত। উপমহাদেশের মুসলমানদের রাজনৈতিক ইতিহাসে লাহোর প্রস্তাব অত্যন্ত গুরুত্বপূর্ণ ঘটনা। মুহাম্মদ আলী জিন্নাহ ছিলেন এই অধিবেশনের সভাপতি। এ কে ফজলুল হক ২৩ মার্চের অধিবেশনে তাঁর রচিত প্রস্তাবটি উত্থাপন করেন। লাহোর প্রস্তাবে বলা হয়, কোনো শাসনতান্ত্রিক পরিকল্পনা এদেশে কার্যকর হবে না, যদি এটি লাহোর প্রস্তাবে উত্থাপিত মূলনীতির উপর প্রতিষ্ঠিত না হয়।</a:t>
            </a:r>
            <a:endParaRPr lang="en-US" sz="2400" dirty="0">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248" y="304800"/>
            <a:ext cx="7355152" cy="33528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367015873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p:tgtEl>
                                          <p:spTgt spid="2"/>
                                        </p:tgtEl>
                                        <p:attrNameLst>
                                          <p:attrName>ppt_x</p:attrName>
                                        </p:attrNameLst>
                                      </p:cBhvr>
                                      <p:tavLst>
                                        <p:tav tm="0">
                                          <p:val>
                                            <p:strVal val="#ppt_x-#ppt_w*1.125000"/>
                                          </p:val>
                                        </p:tav>
                                        <p:tav tm="100000">
                                          <p:val>
                                            <p:strVal val="#ppt_x"/>
                                          </p:val>
                                        </p:tav>
                                      </p:tavLst>
                                    </p:anim>
                                    <p:animEffect transition="in" filter="wipe(right)">
                                      <p:cBhvr>
                                        <p:cTn id="8"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505200" y="2703143"/>
            <a:ext cx="2223005" cy="2097457"/>
            <a:chOff x="3822303" y="2383367"/>
            <a:chExt cx="1699561" cy="1699561"/>
          </a:xfrm>
        </p:grpSpPr>
        <p:sp>
          <p:nvSpPr>
            <p:cNvPr id="33" name="Oval 32"/>
            <p:cNvSpPr/>
            <p:nvPr/>
          </p:nvSpPr>
          <p:spPr>
            <a:xfrm>
              <a:off x="3822303" y="2383367"/>
              <a:ext cx="1699561" cy="1699561"/>
            </a:xfrm>
            <a:prstGeom prst="ellipse">
              <a:avLst/>
            </a:prstGeom>
            <a:ln/>
          </p:spPr>
          <p:style>
            <a:lnRef idx="1">
              <a:schemeClr val="accent3"/>
            </a:lnRef>
            <a:fillRef idx="2">
              <a:schemeClr val="accent3"/>
            </a:fillRef>
            <a:effectRef idx="1">
              <a:schemeClr val="accent3"/>
            </a:effectRef>
            <a:fontRef idx="minor">
              <a:schemeClr val="dk1"/>
            </a:fontRef>
          </p:style>
        </p:sp>
        <p:sp>
          <p:nvSpPr>
            <p:cNvPr id="34" name="Oval 4"/>
            <p:cNvSpPr/>
            <p:nvPr/>
          </p:nvSpPr>
          <p:spPr>
            <a:xfrm>
              <a:off x="4071198" y="2632262"/>
              <a:ext cx="1201771" cy="1201771"/>
            </a:xfrm>
            <a:prstGeom prst="rect">
              <a:avLst/>
            </a:prstGeom>
            <a:ln>
              <a:noFill/>
            </a:ln>
          </p:spPr>
          <p:style>
            <a:lnRef idx="1">
              <a:schemeClr val="accent3"/>
            </a:lnRef>
            <a:fillRef idx="2">
              <a:schemeClr val="accent3"/>
            </a:fillRef>
            <a:effectRef idx="1">
              <a:schemeClr val="accent3"/>
            </a:effectRef>
            <a:fontRef idx="minor">
              <a:schemeClr val="dk1"/>
            </a:fontRef>
          </p:style>
          <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bn-BD" sz="2800" kern="1200" dirty="0" smtClean="0">
                  <a:solidFill>
                    <a:schemeClr val="tx1"/>
                  </a:solidFill>
                  <a:latin typeface="NikoshBAN" panose="02000000000000000000" pitchFamily="2" charset="0"/>
                  <a:cs typeface="NikoshBAN" panose="02000000000000000000" pitchFamily="2" charset="0"/>
                </a:rPr>
                <a:t>লাহোর প্রস্তাবের পটভূমি </a:t>
              </a:r>
              <a:endParaRPr lang="en-US" sz="2800" kern="1200" dirty="0">
                <a:solidFill>
                  <a:schemeClr val="tx1"/>
                </a:solidFill>
              </a:endParaRPr>
            </a:p>
          </p:txBody>
        </p:sp>
      </p:grpSp>
      <p:grpSp>
        <p:nvGrpSpPr>
          <p:cNvPr id="3" name="Group 2"/>
          <p:cNvGrpSpPr/>
          <p:nvPr/>
        </p:nvGrpSpPr>
        <p:grpSpPr>
          <a:xfrm>
            <a:off x="4267200" y="2347519"/>
            <a:ext cx="577851" cy="395681"/>
            <a:chOff x="4437371" y="2005723"/>
            <a:chExt cx="577851" cy="267818"/>
          </a:xfrm>
        </p:grpSpPr>
        <p:sp>
          <p:nvSpPr>
            <p:cNvPr id="31" name="Right Arrow 30"/>
            <p:cNvSpPr/>
            <p:nvPr/>
          </p:nvSpPr>
          <p:spPr>
            <a:xfrm rot="16370294">
              <a:off x="4592388" y="1850706"/>
              <a:ext cx="267818" cy="577851"/>
            </a:xfrm>
            <a:prstGeom prst="rightArrow">
              <a:avLst>
                <a:gd name="adj1" fmla="val 60000"/>
                <a:gd name="adj2" fmla="val 50000"/>
              </a:avLst>
            </a:pr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32" name="Right Arrow 6"/>
            <p:cNvSpPr/>
            <p:nvPr/>
          </p:nvSpPr>
          <p:spPr>
            <a:xfrm rot="16370294">
              <a:off x="4630571" y="2006399"/>
              <a:ext cx="187473" cy="3467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p:txBody>
        </p:sp>
      </p:grpSp>
      <p:grpSp>
        <p:nvGrpSpPr>
          <p:cNvPr id="4" name="Group 3"/>
          <p:cNvGrpSpPr/>
          <p:nvPr/>
        </p:nvGrpSpPr>
        <p:grpSpPr>
          <a:xfrm>
            <a:off x="3505199" y="76200"/>
            <a:ext cx="2468880" cy="2286000"/>
            <a:chOff x="3931480" y="181192"/>
            <a:chExt cx="1699561" cy="1699561"/>
          </a:xfrm>
        </p:grpSpPr>
        <p:sp>
          <p:nvSpPr>
            <p:cNvPr id="29" name="Oval 28"/>
            <p:cNvSpPr/>
            <p:nvPr/>
          </p:nvSpPr>
          <p:spPr>
            <a:xfrm>
              <a:off x="3931480" y="181192"/>
              <a:ext cx="1699561" cy="1699561"/>
            </a:xfrm>
            <a:prstGeom prst="ellipse">
              <a:avLst/>
            </a:prstGeom>
          </p:spPr>
          <p:style>
            <a:lnRef idx="2">
              <a:schemeClr val="accent2"/>
            </a:lnRef>
            <a:fillRef idx="1">
              <a:schemeClr val="lt1"/>
            </a:fillRef>
            <a:effectRef idx="0">
              <a:schemeClr val="accent2"/>
            </a:effectRef>
            <a:fontRef idx="minor">
              <a:schemeClr val="dk1"/>
            </a:fontRef>
          </p:style>
        </p:sp>
        <p:sp>
          <p:nvSpPr>
            <p:cNvPr id="30" name="Oval 8"/>
            <p:cNvSpPr/>
            <p:nvPr/>
          </p:nvSpPr>
          <p:spPr>
            <a:xfrm>
              <a:off x="4180375" y="430087"/>
              <a:ext cx="1201771" cy="1201771"/>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n-IN" kern="1200" dirty="0" smtClean="0">
                  <a:latin typeface="NikoshBAN" panose="02000000000000000000" pitchFamily="2" charset="0"/>
                  <a:cs typeface="NikoshBAN" panose="02000000000000000000" pitchFamily="2" charset="0"/>
                </a:rPr>
                <a:t>১৯২৮ সালে নেহেরু রিপোর্টের বিপরীতে ১৪ দফা </a:t>
              </a:r>
              <a:endParaRPr lang="en-US" kern="1200" dirty="0">
                <a:latin typeface="NikoshBAN" panose="02000000000000000000" pitchFamily="2" charset="0"/>
                <a:cs typeface="NikoshBAN" panose="02000000000000000000" pitchFamily="2" charset="0"/>
              </a:endParaRPr>
            </a:p>
          </p:txBody>
        </p:sp>
      </p:grpSp>
      <p:grpSp>
        <p:nvGrpSpPr>
          <p:cNvPr id="5" name="Group 4"/>
          <p:cNvGrpSpPr/>
          <p:nvPr/>
        </p:nvGrpSpPr>
        <p:grpSpPr>
          <a:xfrm>
            <a:off x="5715000" y="3079749"/>
            <a:ext cx="299511" cy="577851"/>
            <a:chOff x="5611553" y="2667356"/>
            <a:chExt cx="299511" cy="577851"/>
          </a:xfrm>
        </p:grpSpPr>
        <p:sp>
          <p:nvSpPr>
            <p:cNvPr id="27" name="Right Arrow 26"/>
            <p:cNvSpPr/>
            <p:nvPr/>
          </p:nvSpPr>
          <p:spPr>
            <a:xfrm rot="20744294">
              <a:off x="5611553" y="2667356"/>
              <a:ext cx="299511" cy="577851"/>
            </a:xfrm>
            <a:prstGeom prst="rightArrow">
              <a:avLst>
                <a:gd name="adj1" fmla="val 60000"/>
                <a:gd name="adj2" fmla="val 50000"/>
              </a:avLst>
            </a:prstGeom>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28" name="Right Arrow 10"/>
            <p:cNvSpPr/>
            <p:nvPr/>
          </p:nvSpPr>
          <p:spPr>
            <a:xfrm rot="20744294">
              <a:off x="5612938" y="2793994"/>
              <a:ext cx="209658" cy="3467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p:txBody>
        </p:sp>
      </p:grpSp>
      <p:grpSp>
        <p:nvGrpSpPr>
          <p:cNvPr id="6" name="Group 5"/>
          <p:cNvGrpSpPr/>
          <p:nvPr/>
        </p:nvGrpSpPr>
        <p:grpSpPr>
          <a:xfrm>
            <a:off x="5913120" y="1752600"/>
            <a:ext cx="2468880" cy="2286000"/>
            <a:chOff x="6017184" y="1825459"/>
            <a:chExt cx="1699561" cy="1699561"/>
          </a:xfrm>
        </p:grpSpPr>
        <p:sp>
          <p:nvSpPr>
            <p:cNvPr id="25" name="Oval 24"/>
            <p:cNvSpPr/>
            <p:nvPr/>
          </p:nvSpPr>
          <p:spPr>
            <a:xfrm>
              <a:off x="6017184" y="1825459"/>
              <a:ext cx="1699561" cy="1699561"/>
            </a:xfrm>
            <a:prstGeom prst="ellipse">
              <a:avLst/>
            </a:prstGeom>
          </p:spPr>
          <p:style>
            <a:lnRef idx="2">
              <a:schemeClr val="accent3"/>
            </a:lnRef>
            <a:fillRef idx="1">
              <a:schemeClr val="lt1"/>
            </a:fillRef>
            <a:effectRef idx="0">
              <a:schemeClr val="accent3"/>
            </a:effectRef>
            <a:fontRef idx="minor">
              <a:schemeClr val="dk1"/>
            </a:fontRef>
          </p:style>
        </p:sp>
        <p:sp>
          <p:nvSpPr>
            <p:cNvPr id="26" name="Oval 12"/>
            <p:cNvSpPr/>
            <p:nvPr/>
          </p:nvSpPr>
          <p:spPr>
            <a:xfrm>
              <a:off x="6266078" y="2074354"/>
              <a:ext cx="1188389" cy="1201771"/>
            </a:xfrm>
            <a:prstGeom prst="rect">
              <a:avLst/>
            </a:prstGeom>
            <a:ln>
              <a:noFill/>
            </a:ln>
          </p:spPr>
          <p:style>
            <a:lnRef idx="2">
              <a:schemeClr val="accent3"/>
            </a:lnRef>
            <a:fillRef idx="1">
              <a:schemeClr val="lt1"/>
            </a:fillRef>
            <a:effectRef idx="0">
              <a:schemeClr val="accent3"/>
            </a:effectRef>
            <a:fontRef idx="minor">
              <a:schemeClr val="dk1"/>
            </a:fontRef>
          </p:style>
          <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bn-IN" sz="2000" kern="1200" dirty="0" smtClean="0">
                  <a:solidFill>
                    <a:schemeClr val="tx1"/>
                  </a:solidFill>
                  <a:latin typeface="NikoshBAN" panose="02000000000000000000" pitchFamily="2" charset="0"/>
                  <a:cs typeface="NikoshBAN" panose="02000000000000000000" pitchFamily="2" charset="0"/>
                </a:rPr>
                <a:t>জিন্নাহ’র </a:t>
              </a:r>
              <a:r>
                <a:rPr lang="bn-IN" sz="2000" kern="1200" dirty="0" smtClean="0">
                  <a:solidFill>
                    <a:schemeClr val="tx1"/>
                  </a:solidFill>
                  <a:latin typeface="NikoshBAN" panose="02000000000000000000" pitchFamily="2" charset="0"/>
                  <a:cs typeface="NikoshBAN" panose="02000000000000000000" pitchFamily="2" charset="0"/>
                </a:rPr>
                <a:t>‘</a:t>
              </a:r>
              <a:endParaRPr lang="en-US" sz="2000" kern="1200" dirty="0" smtClean="0">
                <a:solidFill>
                  <a:schemeClr val="tx1"/>
                </a:solidFill>
                <a:latin typeface="NikoshBAN" panose="02000000000000000000" pitchFamily="2" charset="0"/>
                <a:cs typeface="NikoshBAN" panose="02000000000000000000" pitchFamily="2" charset="0"/>
              </a:endParaRPr>
            </a:p>
            <a:p>
              <a:pPr lvl="0" algn="ctr" defTabSz="889000">
                <a:lnSpc>
                  <a:spcPct val="90000"/>
                </a:lnSpc>
                <a:spcBef>
                  <a:spcPct val="0"/>
                </a:spcBef>
                <a:spcAft>
                  <a:spcPct val="35000"/>
                </a:spcAft>
              </a:pPr>
              <a:r>
                <a:rPr lang="bn-IN" sz="2000" kern="1200" dirty="0" smtClean="0">
                  <a:solidFill>
                    <a:schemeClr val="tx1"/>
                  </a:solidFill>
                  <a:latin typeface="NikoshBAN" panose="02000000000000000000" pitchFamily="2" charset="0"/>
                  <a:cs typeface="NikoshBAN" panose="02000000000000000000" pitchFamily="2" charset="0"/>
                </a:rPr>
                <a:t>দ্বিজাতি </a:t>
              </a:r>
              <a:r>
                <a:rPr lang="bn-IN" sz="2000" kern="1200" dirty="0" smtClean="0">
                  <a:solidFill>
                    <a:schemeClr val="tx1"/>
                  </a:solidFill>
                  <a:latin typeface="NikoshBAN" panose="02000000000000000000" pitchFamily="2" charset="0"/>
                  <a:cs typeface="NikoshBAN" panose="02000000000000000000" pitchFamily="2" charset="0"/>
                </a:rPr>
                <a:t>তত্ত্ব’ </a:t>
              </a:r>
              <a:endParaRPr lang="en-US" sz="2000" kern="1200" dirty="0">
                <a:solidFill>
                  <a:schemeClr val="tx1"/>
                </a:solidFill>
                <a:latin typeface="NikoshBAN" panose="02000000000000000000" pitchFamily="2" charset="0"/>
                <a:cs typeface="NikoshBAN" panose="02000000000000000000" pitchFamily="2" charset="0"/>
              </a:endParaRPr>
            </a:p>
          </p:txBody>
        </p:sp>
      </p:grpSp>
      <p:grpSp>
        <p:nvGrpSpPr>
          <p:cNvPr id="7" name="Group 6"/>
          <p:cNvGrpSpPr/>
          <p:nvPr/>
        </p:nvGrpSpPr>
        <p:grpSpPr>
          <a:xfrm>
            <a:off x="5213349" y="4516386"/>
            <a:ext cx="577851" cy="360414"/>
            <a:chOff x="5076505" y="4007253"/>
            <a:chExt cx="577851" cy="360414"/>
          </a:xfrm>
        </p:grpSpPr>
        <p:sp>
          <p:nvSpPr>
            <p:cNvPr id="23" name="Right Arrow 22"/>
            <p:cNvSpPr/>
            <p:nvPr/>
          </p:nvSpPr>
          <p:spPr>
            <a:xfrm rot="3240000">
              <a:off x="5185224" y="3898534"/>
              <a:ext cx="360414" cy="577851"/>
            </a:xfrm>
            <a:prstGeom prst="rightArrow">
              <a:avLst>
                <a:gd name="adj1" fmla="val 60000"/>
                <a:gd name="adj2" fmla="val 50000"/>
              </a:avLst>
            </a:prstGeom>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4" name="Right Arrow 14"/>
            <p:cNvSpPr/>
            <p:nvPr/>
          </p:nvSpPr>
          <p:spPr>
            <a:xfrm rot="3240000">
              <a:off x="5207509" y="3970367"/>
              <a:ext cx="252290" cy="3467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p:txBody>
        </p:sp>
      </p:grpSp>
      <p:grpSp>
        <p:nvGrpSpPr>
          <p:cNvPr id="8" name="Group 7"/>
          <p:cNvGrpSpPr/>
          <p:nvPr/>
        </p:nvGrpSpPr>
        <p:grpSpPr>
          <a:xfrm>
            <a:off x="5379720" y="4350349"/>
            <a:ext cx="2468880" cy="2286000"/>
            <a:chOff x="5220990" y="4308495"/>
            <a:chExt cx="1699561" cy="1699561"/>
          </a:xfrm>
        </p:grpSpPr>
        <p:sp>
          <p:nvSpPr>
            <p:cNvPr id="21" name="Oval 20"/>
            <p:cNvSpPr/>
            <p:nvPr/>
          </p:nvSpPr>
          <p:spPr>
            <a:xfrm>
              <a:off x="5220990" y="4308495"/>
              <a:ext cx="1699561" cy="1699561"/>
            </a:xfrm>
            <a:prstGeom prst="ellipse">
              <a:avLst/>
            </a:prstGeom>
          </p:spPr>
          <p:style>
            <a:lnRef idx="2">
              <a:schemeClr val="accent4"/>
            </a:lnRef>
            <a:fillRef idx="1">
              <a:schemeClr val="lt1"/>
            </a:fillRef>
            <a:effectRef idx="0">
              <a:schemeClr val="accent4"/>
            </a:effectRef>
            <a:fontRef idx="minor">
              <a:schemeClr val="dk1"/>
            </a:fontRef>
          </p:style>
        </p:sp>
        <p:sp>
          <p:nvSpPr>
            <p:cNvPr id="22" name="Oval 16"/>
            <p:cNvSpPr/>
            <p:nvPr/>
          </p:nvSpPr>
          <p:spPr>
            <a:xfrm>
              <a:off x="5504250" y="4565915"/>
              <a:ext cx="1185816" cy="1111930"/>
            </a:xfrm>
            <a:prstGeom prst="rect">
              <a:avLst/>
            </a:prstGeom>
            <a:ln>
              <a:noFill/>
            </a:ln>
          </p:spPr>
          <p:style>
            <a:lnRef idx="2">
              <a:schemeClr val="accent4"/>
            </a:lnRef>
            <a:fillRef idx="1">
              <a:schemeClr val="lt1"/>
            </a:fillRef>
            <a:effectRef idx="0">
              <a:schemeClr val="accent4"/>
            </a:effectRef>
            <a:fontRef idx="minor">
              <a:schemeClr val="dk1"/>
            </a:fontRef>
          </p:style>
          <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kern="1200" dirty="0" err="1" smtClean="0">
                  <a:solidFill>
                    <a:schemeClr val="tx1"/>
                  </a:solidFill>
                  <a:latin typeface="NikoshBAN" panose="02000000000000000000" pitchFamily="2" charset="0"/>
                  <a:cs typeface="NikoshBAN" panose="02000000000000000000" pitchFamily="2" charset="0"/>
                </a:rPr>
                <a:t>ব্রিটিশ</a:t>
              </a:r>
              <a:r>
                <a:rPr lang="en-US" kern="1200" dirty="0" smtClean="0">
                  <a:solidFill>
                    <a:schemeClr val="tx1"/>
                  </a:solidFill>
                  <a:latin typeface="NikoshBAN" panose="02000000000000000000" pitchFamily="2" charset="0"/>
                  <a:cs typeface="NikoshBAN" panose="02000000000000000000" pitchFamily="2" charset="0"/>
                </a:rPr>
                <a:t> </a:t>
              </a:r>
              <a:r>
                <a:rPr lang="en-US" kern="1200" dirty="0" err="1" smtClean="0">
                  <a:solidFill>
                    <a:schemeClr val="tx1"/>
                  </a:solidFill>
                  <a:latin typeface="NikoshBAN" panose="02000000000000000000" pitchFamily="2" charset="0"/>
                  <a:cs typeface="NikoshBAN" panose="02000000000000000000" pitchFamily="2" charset="0"/>
                </a:rPr>
                <a:t>প্রধানমন্ত্রী</a:t>
              </a:r>
              <a:r>
                <a:rPr lang="en-US" kern="1200" dirty="0" smtClean="0">
                  <a:solidFill>
                    <a:schemeClr val="tx1"/>
                  </a:solidFill>
                  <a:latin typeface="NikoshBAN" panose="02000000000000000000" pitchFamily="2" charset="0"/>
                  <a:cs typeface="NikoshBAN" panose="02000000000000000000" pitchFamily="2" charset="0"/>
                </a:rPr>
                <a:t> </a:t>
              </a:r>
              <a:endParaRPr lang="en-US" kern="1200" dirty="0" smtClean="0">
                <a:solidFill>
                  <a:schemeClr val="tx1"/>
                </a:solidFill>
                <a:latin typeface="NikoshBAN" panose="02000000000000000000" pitchFamily="2" charset="0"/>
                <a:cs typeface="NikoshBAN" panose="02000000000000000000" pitchFamily="2" charset="0"/>
              </a:endParaRPr>
            </a:p>
            <a:p>
              <a:pPr lvl="0" algn="ctr" defTabSz="533400">
                <a:lnSpc>
                  <a:spcPct val="90000"/>
                </a:lnSpc>
                <a:spcBef>
                  <a:spcPct val="0"/>
                </a:spcBef>
                <a:spcAft>
                  <a:spcPct val="35000"/>
                </a:spcAft>
              </a:pPr>
              <a:r>
                <a:rPr lang="en-US" kern="1200" dirty="0" err="1" smtClean="0">
                  <a:solidFill>
                    <a:schemeClr val="tx1"/>
                  </a:solidFill>
                  <a:latin typeface="NikoshBAN" panose="02000000000000000000" pitchFamily="2" charset="0"/>
                  <a:cs typeface="NikoshBAN" panose="02000000000000000000" pitchFamily="2" charset="0"/>
                </a:rPr>
                <a:t>রামজে</a:t>
              </a:r>
              <a:r>
                <a:rPr lang="en-US" kern="1200" dirty="0" smtClean="0">
                  <a:solidFill>
                    <a:schemeClr val="tx1"/>
                  </a:solidFill>
                  <a:latin typeface="NikoshBAN" panose="02000000000000000000" pitchFamily="2" charset="0"/>
                  <a:cs typeface="NikoshBAN" panose="02000000000000000000" pitchFamily="2" charset="0"/>
                </a:rPr>
                <a:t> </a:t>
              </a:r>
              <a:r>
                <a:rPr lang="en-US" kern="1200" dirty="0" err="1" smtClean="0">
                  <a:solidFill>
                    <a:schemeClr val="tx1"/>
                  </a:solidFill>
                  <a:latin typeface="NikoshBAN" panose="02000000000000000000" pitchFamily="2" charset="0"/>
                  <a:cs typeface="NikoshBAN" panose="02000000000000000000" pitchFamily="2" charset="0"/>
                </a:rPr>
                <a:t>ম্যাকডোনাল্ড</a:t>
              </a:r>
              <a:r>
                <a:rPr lang="bn-IN" kern="1200" dirty="0" smtClean="0">
                  <a:solidFill>
                    <a:schemeClr val="tx1"/>
                  </a:solidFill>
                  <a:latin typeface="NikoshBAN" panose="02000000000000000000" pitchFamily="2" charset="0"/>
                  <a:cs typeface="NikoshBAN" panose="02000000000000000000" pitchFamily="2" charset="0"/>
                </a:rPr>
                <a:t>ের</a:t>
              </a:r>
              <a:r>
                <a:rPr lang="en-US" kern="1200" dirty="0" smtClean="0">
                  <a:solidFill>
                    <a:schemeClr val="tx1"/>
                  </a:solidFill>
                  <a:latin typeface="NikoshBAN" panose="02000000000000000000" pitchFamily="2" charset="0"/>
                  <a:cs typeface="NikoshBAN" panose="02000000000000000000" pitchFamily="2" charset="0"/>
                </a:rPr>
                <a:t>  ‘</a:t>
              </a:r>
              <a:r>
                <a:rPr lang="en-US" kern="1200" dirty="0" err="1" smtClean="0">
                  <a:solidFill>
                    <a:schemeClr val="tx1"/>
                  </a:solidFill>
                  <a:latin typeface="NikoshBAN" panose="02000000000000000000" pitchFamily="2" charset="0"/>
                  <a:cs typeface="NikoshBAN" panose="02000000000000000000" pitchFamily="2" charset="0"/>
                </a:rPr>
                <a:t>সামপ্রদায়িক</a:t>
              </a:r>
              <a:r>
                <a:rPr lang="en-US" kern="1200" dirty="0" smtClean="0">
                  <a:solidFill>
                    <a:schemeClr val="tx1"/>
                  </a:solidFill>
                  <a:latin typeface="NikoshBAN" panose="02000000000000000000" pitchFamily="2" charset="0"/>
                  <a:cs typeface="NikoshBAN" panose="02000000000000000000" pitchFamily="2" charset="0"/>
                </a:rPr>
                <a:t> </a:t>
              </a:r>
              <a:r>
                <a:rPr lang="en-US" kern="1200" dirty="0" err="1" smtClean="0">
                  <a:solidFill>
                    <a:schemeClr val="tx1"/>
                  </a:solidFill>
                  <a:latin typeface="NikoshBAN" panose="02000000000000000000" pitchFamily="2" charset="0"/>
                  <a:cs typeface="NikoshBAN" panose="02000000000000000000" pitchFamily="2" charset="0"/>
                </a:rPr>
                <a:t>রোয়েদাদ</a:t>
              </a:r>
              <a:r>
                <a:rPr lang="en-US" kern="1200" dirty="0" smtClean="0">
                  <a:solidFill>
                    <a:schemeClr val="tx1"/>
                  </a:solidFill>
                  <a:latin typeface="NikoshBAN" panose="02000000000000000000" pitchFamily="2" charset="0"/>
                  <a:cs typeface="NikoshBAN" panose="02000000000000000000" pitchFamily="2" charset="0"/>
                </a:rPr>
                <a:t>’</a:t>
              </a:r>
              <a:endParaRPr lang="en-US" kern="1200" dirty="0">
                <a:solidFill>
                  <a:schemeClr val="tx1"/>
                </a:solidFill>
              </a:endParaRPr>
            </a:p>
          </p:txBody>
        </p:sp>
      </p:grpSp>
      <p:grpSp>
        <p:nvGrpSpPr>
          <p:cNvPr id="9" name="Group 8"/>
          <p:cNvGrpSpPr/>
          <p:nvPr/>
        </p:nvGrpSpPr>
        <p:grpSpPr>
          <a:xfrm>
            <a:off x="3460749" y="4516386"/>
            <a:ext cx="577851" cy="360414"/>
            <a:chOff x="3689809" y="4007253"/>
            <a:chExt cx="577851" cy="360414"/>
          </a:xfrm>
        </p:grpSpPr>
        <p:sp>
          <p:nvSpPr>
            <p:cNvPr id="19" name="Right Arrow 18"/>
            <p:cNvSpPr/>
            <p:nvPr/>
          </p:nvSpPr>
          <p:spPr>
            <a:xfrm rot="7560000">
              <a:off x="3798528" y="3898534"/>
              <a:ext cx="360414" cy="577851"/>
            </a:xfrm>
            <a:prstGeom prst="rightArrow">
              <a:avLst>
                <a:gd name="adj1" fmla="val 60000"/>
                <a:gd name="adj2" fmla="val 50000"/>
              </a:avLst>
            </a:prstGeom>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0" name="Right Arrow 18"/>
            <p:cNvSpPr/>
            <p:nvPr/>
          </p:nvSpPr>
          <p:spPr>
            <a:xfrm rot="18360000">
              <a:off x="3884367" y="3970367"/>
              <a:ext cx="252290" cy="3467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p:txBody>
        </p:sp>
      </p:grpSp>
      <p:grpSp>
        <p:nvGrpSpPr>
          <p:cNvPr id="10" name="Group 9"/>
          <p:cNvGrpSpPr/>
          <p:nvPr/>
        </p:nvGrpSpPr>
        <p:grpSpPr>
          <a:xfrm>
            <a:off x="1371600" y="4267200"/>
            <a:ext cx="2468880" cy="2286000"/>
            <a:chOff x="2423615" y="4308495"/>
            <a:chExt cx="1699561" cy="1699561"/>
          </a:xfrm>
        </p:grpSpPr>
        <p:sp>
          <p:nvSpPr>
            <p:cNvPr id="17" name="Oval 16"/>
            <p:cNvSpPr/>
            <p:nvPr/>
          </p:nvSpPr>
          <p:spPr>
            <a:xfrm>
              <a:off x="2423615" y="4308495"/>
              <a:ext cx="1699561" cy="1699561"/>
            </a:xfrm>
            <a:prstGeom prst="ellipse">
              <a:avLst/>
            </a:prstGeom>
          </p:spPr>
          <p:style>
            <a:lnRef idx="2">
              <a:schemeClr val="accent1"/>
            </a:lnRef>
            <a:fillRef idx="1">
              <a:schemeClr val="lt1"/>
            </a:fillRef>
            <a:effectRef idx="0">
              <a:schemeClr val="accent1"/>
            </a:effectRef>
            <a:fontRef idx="minor">
              <a:schemeClr val="dk1"/>
            </a:fontRef>
          </p:style>
        </p:sp>
        <p:sp>
          <p:nvSpPr>
            <p:cNvPr id="18" name="Oval 20"/>
            <p:cNvSpPr/>
            <p:nvPr/>
          </p:nvSpPr>
          <p:spPr>
            <a:xfrm>
              <a:off x="2672510" y="4591754"/>
              <a:ext cx="1201771" cy="1167406"/>
            </a:xfrm>
            <a:prstGeom prst="rect">
              <a:avLst/>
            </a:prstGeom>
            <a:ln>
              <a:noFill/>
            </a:ln>
          </p:spPr>
          <p:style>
            <a:lnRef idx="2">
              <a:schemeClr val="accent1"/>
            </a:lnRef>
            <a:fillRef idx="1">
              <a:schemeClr val="lt1"/>
            </a:fillRef>
            <a:effectRef idx="0">
              <a:schemeClr val="accent1"/>
            </a:effectRef>
            <a:fontRef idx="minor">
              <a:schemeClr val="dk1"/>
            </a:fontRef>
          </p:style>
          <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bn-IN" sz="2000" kern="1200" dirty="0" smtClean="0">
                  <a:latin typeface="NikoshBAN" panose="02000000000000000000" pitchFamily="2" charset="0"/>
                  <a:cs typeface="NikoshBAN" panose="02000000000000000000" pitchFamily="2" charset="0"/>
                </a:rPr>
                <a:t>১৯৩৫ সালে ভারত স্বাধীনতা আইন</a:t>
              </a:r>
              <a:endParaRPr lang="en-US" sz="2000" kern="1200" dirty="0">
                <a:latin typeface="NikoshBAN" panose="02000000000000000000" pitchFamily="2" charset="0"/>
                <a:cs typeface="NikoshBAN" panose="02000000000000000000" pitchFamily="2" charset="0"/>
              </a:endParaRPr>
            </a:p>
          </p:txBody>
        </p:sp>
      </p:grpSp>
      <p:grpSp>
        <p:nvGrpSpPr>
          <p:cNvPr id="11" name="Group 10"/>
          <p:cNvGrpSpPr/>
          <p:nvPr/>
        </p:nvGrpSpPr>
        <p:grpSpPr>
          <a:xfrm>
            <a:off x="3200400" y="2914084"/>
            <a:ext cx="360414" cy="577851"/>
            <a:chOff x="3370016" y="2579708"/>
            <a:chExt cx="360414" cy="577851"/>
          </a:xfrm>
        </p:grpSpPr>
        <p:sp>
          <p:nvSpPr>
            <p:cNvPr id="15" name="Right Arrow 14"/>
            <p:cNvSpPr/>
            <p:nvPr/>
          </p:nvSpPr>
          <p:spPr>
            <a:xfrm rot="11880000">
              <a:off x="3370016" y="2579708"/>
              <a:ext cx="360414" cy="577851"/>
            </a:xfrm>
            <a:prstGeom prst="rightArrow">
              <a:avLst>
                <a:gd name="adj1" fmla="val 60000"/>
                <a:gd name="adj2" fmla="val 50000"/>
              </a:avLst>
            </a:prstGeom>
          </p:spPr>
          <p:style>
            <a:lnRef idx="0">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6" name="Right Arrow 22"/>
            <p:cNvSpPr/>
            <p:nvPr/>
          </p:nvSpPr>
          <p:spPr>
            <a:xfrm rot="22680000">
              <a:off x="3475494" y="2711984"/>
              <a:ext cx="252290" cy="3467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p:txBody>
        </p:sp>
      </p:grpSp>
      <p:grpSp>
        <p:nvGrpSpPr>
          <p:cNvPr id="12" name="Group 11"/>
          <p:cNvGrpSpPr/>
          <p:nvPr/>
        </p:nvGrpSpPr>
        <p:grpSpPr>
          <a:xfrm>
            <a:off x="960120" y="1447797"/>
            <a:ext cx="2468880" cy="2286000"/>
            <a:chOff x="1559179" y="1648032"/>
            <a:chExt cx="1699561" cy="1738988"/>
          </a:xfrm>
        </p:grpSpPr>
        <p:sp>
          <p:nvSpPr>
            <p:cNvPr id="13" name="Oval 12"/>
            <p:cNvSpPr/>
            <p:nvPr/>
          </p:nvSpPr>
          <p:spPr>
            <a:xfrm>
              <a:off x="1559179" y="1648032"/>
              <a:ext cx="1699561" cy="1738988"/>
            </a:xfrm>
            <a:prstGeom prst="ellipse">
              <a:avLst/>
            </a:prstGeom>
          </p:spPr>
          <p:style>
            <a:lnRef idx="2">
              <a:schemeClr val="accent6"/>
            </a:lnRef>
            <a:fillRef idx="1">
              <a:schemeClr val="lt1"/>
            </a:fillRef>
            <a:effectRef idx="0">
              <a:schemeClr val="accent6"/>
            </a:effectRef>
            <a:fontRef idx="minor">
              <a:schemeClr val="dk1"/>
            </a:fontRef>
          </p:style>
        </p:sp>
        <p:sp>
          <p:nvSpPr>
            <p:cNvPr id="14" name="Oval 24"/>
            <p:cNvSpPr/>
            <p:nvPr/>
          </p:nvSpPr>
          <p:spPr>
            <a:xfrm>
              <a:off x="1808074" y="1896929"/>
              <a:ext cx="1201771" cy="1201771"/>
            </a:xfrm>
            <a:prstGeom prst="rect">
              <a:avLst/>
            </a:prstGeom>
            <a:ln>
              <a:noFill/>
            </a:ln>
          </p:spPr>
          <p:style>
            <a:lnRef idx="2">
              <a:schemeClr val="accent6"/>
            </a:lnRef>
            <a:fillRef idx="1">
              <a:schemeClr val="lt1"/>
            </a:fillRef>
            <a:effectRef idx="0">
              <a:schemeClr val="accent6"/>
            </a:effectRef>
            <a:fontRef idx="minor">
              <a:schemeClr val="dk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n-IN" sz="1600" kern="1200" dirty="0" smtClean="0">
                  <a:solidFill>
                    <a:schemeClr val="tx1"/>
                  </a:solidFill>
                  <a:latin typeface="NikoshBAN" panose="02000000000000000000" pitchFamily="2" charset="0"/>
                  <a:cs typeface="NikoshBAN" panose="02000000000000000000" pitchFamily="2" charset="0"/>
                </a:rPr>
                <a:t>১৯৩৭ সালের নির্বাচনে জয়ী হয়ে কংগ্রেস মুসলিম নেতৃবৃন্দেকে অবজ্ঞা করে মন্ত্রী সভা গঠন</a:t>
              </a:r>
              <a:endParaRPr lang="en-US" sz="1600" kern="1200" dirty="0">
                <a:solidFill>
                  <a:schemeClr val="tx1"/>
                </a:solidFill>
                <a:latin typeface="NikoshBAN" panose="02000000000000000000" pitchFamily="2" charset="0"/>
                <a:cs typeface="NikoshBAN" panose="02000000000000000000" pitchFamily="2" charset="0"/>
              </a:endParaRPr>
            </a:p>
          </p:txBody>
        </p:sp>
      </p:grpSp>
    </p:spTree>
    <p:extLst>
      <p:ext uri="{BB962C8B-B14F-4D97-AF65-F5344CB8AC3E}">
        <p14:creationId xmlns:p14="http://schemas.microsoft.com/office/powerpoint/2010/main" val="3130216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693</Words>
  <Application>Microsoft Office PowerPoint</Application>
  <PresentationFormat>On-screen Show (4:3)</PresentationFormat>
  <Paragraphs>86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shuvo</dc:creator>
  <cp:lastModifiedBy>shuvo</cp:lastModifiedBy>
  <cp:revision>49</cp:revision>
  <dcterms:created xsi:type="dcterms:W3CDTF">2019-12-15T14:49:36Z</dcterms:created>
  <dcterms:modified xsi:type="dcterms:W3CDTF">2019-12-15T16:51:23Z</dcterms:modified>
</cp:coreProperties>
</file>