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3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4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5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7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82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8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9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7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AA2EA67-09FE-4C39-A97B-172C8725D94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71052B3-63FD-40D2-A3CA-E9718B82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8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28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eg"/><Relationship Id="rId5" Type="http://schemas.openxmlformats.org/officeDocument/2006/relationships/image" Target="../media/image16.jpg"/><Relationship Id="rId10" Type="http://schemas.openxmlformats.org/officeDocument/2006/relationships/image" Target="../media/image31.jpe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5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1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12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jpg"/><Relationship Id="rId7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5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44FB0E-CC0E-403D-99C5-A2738C762662}"/>
              </a:ext>
            </a:extLst>
          </p:cNvPr>
          <p:cNvSpPr/>
          <p:nvPr/>
        </p:nvSpPr>
        <p:spPr>
          <a:xfrm>
            <a:off x="308228" y="0"/>
            <a:ext cx="6561802" cy="1764455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</a:t>
            </a:r>
            <a:r>
              <a:rPr lang="bn-IN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EBB28D-DEE7-4478-9369-512AF00FB67A}"/>
              </a:ext>
            </a:extLst>
          </p:cNvPr>
          <p:cNvSpPr/>
          <p:nvPr/>
        </p:nvSpPr>
        <p:spPr>
          <a:xfrm>
            <a:off x="6096000" y="5109766"/>
            <a:ext cx="5098359" cy="1368498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bn-IN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কেমন আছো সবাই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CBEA5E-8866-4A7F-A48A-3BCB2DEE6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6" y="2716567"/>
            <a:ext cx="5098359" cy="3761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8EBA0F-A362-4B21-8BB4-C1263D5E7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54" y="3253539"/>
            <a:ext cx="2094373" cy="16433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124CE8-7016-4901-8D7C-CB4C63CD5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13" y="401229"/>
            <a:ext cx="5098359" cy="3761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085903-5C41-4390-ACD4-9ABA27E64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72" y="1008236"/>
            <a:ext cx="4305300" cy="16192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03D052-5000-4C02-B63E-3DAAB9A75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63" y="2103611"/>
            <a:ext cx="1714500" cy="1333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9357E8D-B287-446B-9E96-D59A9E231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35" y="3263915"/>
            <a:ext cx="1714500" cy="1333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7944A5-2454-401E-BE35-BC3C3F7E7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6" y="2282077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D15E5D-DD13-49C9-BC90-91F4C77C742C}"/>
              </a:ext>
            </a:extLst>
          </p:cNvPr>
          <p:cNvSpPr/>
          <p:nvPr/>
        </p:nvSpPr>
        <p:spPr>
          <a:xfrm>
            <a:off x="774322" y="242951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6F160-AB7C-4F86-A2A1-924FF34109E8}"/>
              </a:ext>
            </a:extLst>
          </p:cNvPr>
          <p:cNvSpPr/>
          <p:nvPr/>
        </p:nvSpPr>
        <p:spPr>
          <a:xfrm>
            <a:off x="201650" y="4289367"/>
            <a:ext cx="499154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হাঁস,মুরগি, চড়ুই, ঈগল এরা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A80DA-532E-4B31-A6EE-52B64E4FC9AB}"/>
              </a:ext>
            </a:extLst>
          </p:cNvPr>
          <p:cNvSpPr/>
          <p:nvPr/>
        </p:nvSpPr>
        <p:spPr>
          <a:xfrm>
            <a:off x="2009348" y="263157"/>
            <a:ext cx="5758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পাখিদের বৈশিষ্ট্যগুলো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9C6FB-A7DF-46E3-A864-0BA5189AF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81" y="1517418"/>
            <a:ext cx="2293620" cy="1911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5309EC-040A-45FC-BA85-480BB54FF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1161016"/>
            <a:ext cx="1790700" cy="2244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D78D65-00ED-4A4A-B319-5EDF80A2E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72" y="1615249"/>
            <a:ext cx="2183803" cy="1720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141FCB-A3F9-4A55-A5E5-550D74A866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00" y="1625736"/>
            <a:ext cx="1730918" cy="1720496"/>
          </a:xfrm>
          <a:prstGeom prst="rect">
            <a:avLst/>
          </a:prstGeom>
        </p:spPr>
      </p:pic>
      <p:pic>
        <p:nvPicPr>
          <p:cNvPr id="13" name="Picture 12" descr="file (6).jpeg">
            <a:extLst>
              <a:ext uri="{FF2B5EF4-FFF2-40B4-BE49-F238E27FC236}">
                <a16:creationId xmlns:a16="http://schemas.microsoft.com/office/drawing/2014/main" id="{BC53D1DB-459E-4D4C-843B-032D77AF9FC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40000"/>
          </a:blip>
          <a:stretch>
            <a:fillRect/>
          </a:stretch>
        </p:blipFill>
        <p:spPr>
          <a:xfrm>
            <a:off x="2317228" y="1161016"/>
            <a:ext cx="2293620" cy="2504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F7B348-4365-4369-B833-4CBEEAA014EA}"/>
              </a:ext>
            </a:extLst>
          </p:cNvPr>
          <p:cNvSpPr/>
          <p:nvPr/>
        </p:nvSpPr>
        <p:spPr>
          <a:xfrm>
            <a:off x="504774" y="3509472"/>
            <a:ext cx="1151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68215-4F7D-4E50-B961-7E9850994145}"/>
              </a:ext>
            </a:extLst>
          </p:cNvPr>
          <p:cNvSpPr/>
          <p:nvPr/>
        </p:nvSpPr>
        <p:spPr>
          <a:xfrm>
            <a:off x="2170433" y="3429000"/>
            <a:ext cx="2199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ডিম  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90A55-A197-4E53-93EF-3C32B5E0999F}"/>
              </a:ext>
            </a:extLst>
          </p:cNvPr>
          <p:cNvSpPr/>
          <p:nvPr/>
        </p:nvSpPr>
        <p:spPr>
          <a:xfrm>
            <a:off x="4839586" y="3325257"/>
            <a:ext cx="3717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উড়তে পারে 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uf.png">
            <a:extLst>
              <a:ext uri="{FF2B5EF4-FFF2-40B4-BE49-F238E27FC236}">
                <a16:creationId xmlns:a16="http://schemas.microsoft.com/office/drawing/2014/main" id="{399CD7FE-94B2-4152-8C01-6D20F34E0F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6371" y="3691225"/>
            <a:ext cx="2066373" cy="7131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7B6ED3-D2D1-43A5-A093-D95D95E28090}"/>
              </a:ext>
            </a:extLst>
          </p:cNvPr>
          <p:cNvSpPr/>
          <p:nvPr/>
        </p:nvSpPr>
        <p:spPr>
          <a:xfrm>
            <a:off x="10386687" y="1517418"/>
            <a:ext cx="1450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ডানা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file (2).jpeg">
            <a:extLst>
              <a:ext uri="{FF2B5EF4-FFF2-40B4-BE49-F238E27FC236}">
                <a16:creationId xmlns:a16="http://schemas.microsoft.com/office/drawing/2014/main" id="{321D9775-6017-4911-A730-4876652626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10000" contrast="40000"/>
          </a:blip>
          <a:stretch>
            <a:fillRect/>
          </a:stretch>
        </p:blipFill>
        <p:spPr>
          <a:xfrm rot="8484410">
            <a:off x="10978612" y="3033334"/>
            <a:ext cx="914400" cy="671168"/>
          </a:xfrm>
          <a:prstGeom prst="rect">
            <a:avLst/>
          </a:prstGeom>
        </p:spPr>
      </p:pic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DA33C88-15C9-40A9-8AAD-0D7AD06435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92402" y="2947625"/>
            <a:ext cx="1195841" cy="32886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D880B63-9D6D-4033-8A82-74889BAE8977}"/>
              </a:ext>
            </a:extLst>
          </p:cNvPr>
          <p:cNvSpPr/>
          <p:nvPr/>
        </p:nvSpPr>
        <p:spPr>
          <a:xfrm>
            <a:off x="201650" y="5032220"/>
            <a:ext cx="10448421" cy="707886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দেহ পালকে ঢাকা থাকে। এদের দু’টি ডানা ও দু’টি পা থাকে। </a:t>
            </a:r>
            <a:endParaRPr lang="en-US" sz="4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157475-FE51-4CFE-9976-B3D00D8FD0FF}"/>
              </a:ext>
            </a:extLst>
          </p:cNvPr>
          <p:cNvSpPr/>
          <p:nvPr/>
        </p:nvSpPr>
        <p:spPr>
          <a:xfrm>
            <a:off x="354824" y="5920298"/>
            <a:ext cx="8477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ডিম পাড়ে। বেশিরভাগ পাখি ডানা মেলে উড়তে পারে।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58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4" grpId="0"/>
      <p:bldP spid="15" grpId="0"/>
      <p:bldP spid="16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lphins_in_waterDolphin-1.GIF">
            <a:extLst>
              <a:ext uri="{FF2B5EF4-FFF2-40B4-BE49-F238E27FC236}">
                <a16:creationId xmlns:a16="http://schemas.microsoft.com/office/drawing/2014/main" id="{4A514DDF-4015-44FA-B8F6-A1419B25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14677" t="8215" r="22554" b="17938"/>
          <a:stretch>
            <a:fillRect/>
          </a:stretch>
        </p:blipFill>
        <p:spPr>
          <a:xfrm>
            <a:off x="9165232" y="1131445"/>
            <a:ext cx="2664512" cy="2178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7C71A7-DAB1-494E-A1EB-C3DE08BA6835}"/>
              </a:ext>
            </a:extLst>
          </p:cNvPr>
          <p:cNvSpPr txBox="1"/>
          <p:nvPr/>
        </p:nvSpPr>
        <p:spPr>
          <a:xfrm>
            <a:off x="9993851" y="2192442"/>
            <a:ext cx="205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ডলফিন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E016-5E84-4FCD-9518-127DA290758D}"/>
              </a:ext>
            </a:extLst>
          </p:cNvPr>
          <p:cNvSpPr/>
          <p:nvPr/>
        </p:nvSpPr>
        <p:spPr>
          <a:xfrm>
            <a:off x="305215" y="305718"/>
            <a:ext cx="1943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FA139-F6F9-4987-B872-301891D22896}"/>
              </a:ext>
            </a:extLst>
          </p:cNvPr>
          <p:cNvSpPr/>
          <p:nvPr/>
        </p:nvSpPr>
        <p:spPr>
          <a:xfrm>
            <a:off x="2042328" y="373391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প্রাণীর বৈশিষ্ট্য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909EE8-C9F1-4A4C-9468-D356B876F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" y="1082367"/>
            <a:ext cx="3247656" cy="2260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241F3F-A0BF-4ECC-BBBA-8D2C0B442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34" y="1086749"/>
            <a:ext cx="2664512" cy="2178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F6BF03-9138-4BE2-B421-07B162A14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92" y="1099153"/>
            <a:ext cx="3015267" cy="21503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5AE370-AE5F-4BA1-A86B-55E66806CFF8}"/>
              </a:ext>
            </a:extLst>
          </p:cNvPr>
          <p:cNvSpPr txBox="1"/>
          <p:nvPr/>
        </p:nvSpPr>
        <p:spPr>
          <a:xfrm>
            <a:off x="6282273" y="1199047"/>
            <a:ext cx="250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ও গরুর বাচ্চা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0DE9D-7C5D-466A-AD4A-CCAD946706ED}"/>
              </a:ext>
            </a:extLst>
          </p:cNvPr>
          <p:cNvSpPr txBox="1"/>
          <p:nvPr/>
        </p:nvSpPr>
        <p:spPr>
          <a:xfrm>
            <a:off x="3428714" y="1247933"/>
            <a:ext cx="273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ছাগলছানা ও ছাগল 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06F2B-B883-4399-81B3-D5F9E72C0B89}"/>
              </a:ext>
            </a:extLst>
          </p:cNvPr>
          <p:cNvSpPr txBox="1"/>
          <p:nvPr/>
        </p:nvSpPr>
        <p:spPr>
          <a:xfrm>
            <a:off x="305216" y="1387737"/>
            <a:ext cx="1071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ও শিশু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412E4B-2E2C-4CE6-844D-E477D13C76AB}"/>
              </a:ext>
            </a:extLst>
          </p:cNvPr>
          <p:cNvSpPr/>
          <p:nvPr/>
        </p:nvSpPr>
        <p:spPr>
          <a:xfrm>
            <a:off x="478524" y="4391949"/>
            <a:ext cx="1160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ন্যপায়ী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বাচ্চারা মায়ের দুধ পান করে বেড়ে উঠে</a:t>
            </a:r>
            <a:endParaRPr lang="en-US" sz="4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4270E-386D-4F4E-B5A5-E0D48CBC1AC6}"/>
              </a:ext>
            </a:extLst>
          </p:cNvPr>
          <p:cNvSpPr/>
          <p:nvPr/>
        </p:nvSpPr>
        <p:spPr>
          <a:xfrm>
            <a:off x="613146" y="3481656"/>
            <a:ext cx="10160154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ন্যপায়ী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দেহ পশম বা চামড়ায় ঢাকা থাকে। </a:t>
            </a:r>
            <a:endParaRPr lang="en-US" sz="4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9938D5-9EA1-4E64-B25E-38965D1C6309}"/>
              </a:ext>
            </a:extLst>
          </p:cNvPr>
          <p:cNvSpPr/>
          <p:nvPr/>
        </p:nvSpPr>
        <p:spPr>
          <a:xfrm>
            <a:off x="441691" y="5329930"/>
            <a:ext cx="11388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ন্যপায়ী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ণী স্থলে( গরু, বাঘ), কিছু স্তন্যপায়ী প্রাণী জলে (তিমি ,ডলফিন) বাস করে,স্তন্যপায়ী প্রাণী বাদুর আকাশে উড়তে পারে।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87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60AFC0-638D-4F07-9F71-D9F1343D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28" y="4783766"/>
            <a:ext cx="3017520" cy="2024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2F6F1-F97E-4802-84A4-A6E1CE835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33" y="3424783"/>
            <a:ext cx="3324113" cy="2197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CAE87D-C69C-475E-ACB2-BA03B932B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1" y="2666527"/>
            <a:ext cx="3017520" cy="2197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FAED88-180D-496C-9566-1401927EC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15" y="1009293"/>
            <a:ext cx="2348051" cy="2024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72A588-AF1B-4B60-9185-CAAACD615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32" y="1150904"/>
            <a:ext cx="2348051" cy="2197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856CE23-2617-48F4-BB69-F611169B0562}"/>
              </a:ext>
            </a:extLst>
          </p:cNvPr>
          <p:cNvSpPr/>
          <p:nvPr/>
        </p:nvSpPr>
        <p:spPr>
          <a:xfrm>
            <a:off x="4258285" y="2170408"/>
            <a:ext cx="3915784" cy="3243922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প্রাণীদের ৫ টি শ্রেণীতে ভাগ করা যায়। এগুলো হল...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B671AC-3B39-42A1-A74D-738357234F3B}"/>
              </a:ext>
            </a:extLst>
          </p:cNvPr>
          <p:cNvSpPr/>
          <p:nvPr/>
        </p:nvSpPr>
        <p:spPr>
          <a:xfrm>
            <a:off x="2187896" y="1605040"/>
            <a:ext cx="10550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80AAE-EBAF-4093-A4B6-D79A055ECFA8}"/>
              </a:ext>
            </a:extLst>
          </p:cNvPr>
          <p:cNvSpPr/>
          <p:nvPr/>
        </p:nvSpPr>
        <p:spPr>
          <a:xfrm>
            <a:off x="1355777" y="4419004"/>
            <a:ext cx="1664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উভচর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BB4B10-D977-4B0E-9C64-13C0AE58CD05}"/>
              </a:ext>
            </a:extLst>
          </p:cNvPr>
          <p:cNvSpPr/>
          <p:nvPr/>
        </p:nvSpPr>
        <p:spPr>
          <a:xfrm>
            <a:off x="5728447" y="5498699"/>
            <a:ext cx="1693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সরিসৃপ</a:t>
            </a:r>
            <a:endParaRPr lang="en-US" sz="5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38383-CAA9-477D-AF05-F76932B62893}"/>
              </a:ext>
            </a:extLst>
          </p:cNvPr>
          <p:cNvSpPr/>
          <p:nvPr/>
        </p:nvSpPr>
        <p:spPr>
          <a:xfrm>
            <a:off x="8752716" y="4783766"/>
            <a:ext cx="1184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5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B4507C-1B4E-4A29-A3B4-73B4D480F7D8}"/>
              </a:ext>
            </a:extLst>
          </p:cNvPr>
          <p:cNvSpPr/>
          <p:nvPr/>
        </p:nvSpPr>
        <p:spPr>
          <a:xfrm>
            <a:off x="9331933" y="2283627"/>
            <a:ext cx="2004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A4391F-FAA4-4D13-B968-E8C80EF1628A}"/>
              </a:ext>
            </a:extLst>
          </p:cNvPr>
          <p:cNvSpPr txBox="1"/>
          <p:nvPr/>
        </p:nvSpPr>
        <p:spPr>
          <a:xfrm>
            <a:off x="839097" y="171444"/>
            <a:ext cx="9488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নজরেঃ মেরুদন্ডী প্রাণীর শ্রেণীবিন্যাস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allAtOnce"/>
      <p:bldP spid="18" grpId="0"/>
      <p:bldP spid="19" grpId="0"/>
      <p:bldP spid="20" grpId="0"/>
      <p:bldP spid="21" grpId="0" build="allAtOnce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EAD3AF-5525-4292-951E-6B8EEC572947}"/>
              </a:ext>
            </a:extLst>
          </p:cNvPr>
          <p:cNvSpPr/>
          <p:nvPr/>
        </p:nvSpPr>
        <p:spPr>
          <a:xfrm>
            <a:off x="731522" y="2191436"/>
            <a:ext cx="10402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-মেরুদণ্ডী প্রাণীদের কয়টি শ্রেণীতে ভাগ করা হয়েছে?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-স্তন্যপায়ী প্রাণী বলতে কী বুঝ?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প্রাণীর প্রধান বৈশিষ্ট্য কী?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ব্যাঙকে কেন উভচর প্রাণী বলা হয়? উভচর প্রাণীরা  কোথায় বাস করে?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৩ টি সরীসৃপ প্রাণীর নাম বলো।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সরীসৃপ প্রাণীর ত্বক কেমন?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6773A1-7B2B-48CF-9210-643753E8796E}"/>
              </a:ext>
            </a:extLst>
          </p:cNvPr>
          <p:cNvSpPr/>
          <p:nvPr/>
        </p:nvSpPr>
        <p:spPr>
          <a:xfrm>
            <a:off x="479320" y="473782"/>
            <a:ext cx="311655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870AC-816F-42DB-ADFF-A832BD724E5A}"/>
              </a:ext>
            </a:extLst>
          </p:cNvPr>
          <p:cNvSpPr txBox="1"/>
          <p:nvPr/>
        </p:nvSpPr>
        <p:spPr>
          <a:xfrm>
            <a:off x="4313815" y="473782"/>
            <a:ext cx="5120641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D45A0-AAAE-448C-87B1-EC3CAA664C24}"/>
              </a:ext>
            </a:extLst>
          </p:cNvPr>
          <p:cNvSpPr txBox="1"/>
          <p:nvPr/>
        </p:nvSpPr>
        <p:spPr>
          <a:xfrm>
            <a:off x="9767944" y="489170"/>
            <a:ext cx="1944736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E9A0E2-7BB1-4E62-A378-BE547E68CAF3}"/>
              </a:ext>
            </a:extLst>
          </p:cNvPr>
          <p:cNvSpPr txBox="1"/>
          <p:nvPr/>
        </p:nvSpPr>
        <p:spPr>
          <a:xfrm>
            <a:off x="442521" y="244788"/>
            <a:ext cx="3958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653EA-A64E-4F04-BC22-5522E85A514E}"/>
              </a:ext>
            </a:extLst>
          </p:cNvPr>
          <p:cNvSpPr txBox="1"/>
          <p:nvPr/>
        </p:nvSpPr>
        <p:spPr>
          <a:xfrm>
            <a:off x="968187" y="2872291"/>
            <a:ext cx="84985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একটি ............মেরুদন্ডী প্রাণী।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স্তন্যপায়ীর বাচ্চারা মায়ের .........পান করে।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মাছ ............ বাস করে।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সরীসৃপ প্রাণীদের ত্বক শুষ্ক ও ............।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A69B4-3782-453E-B5A4-214CAD207FA7}"/>
              </a:ext>
            </a:extLst>
          </p:cNvPr>
          <p:cNvSpPr txBox="1"/>
          <p:nvPr/>
        </p:nvSpPr>
        <p:spPr>
          <a:xfrm>
            <a:off x="9587799" y="1367134"/>
            <a:ext cx="206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1053F-BBC9-4E48-944A-468B99E1AD83}"/>
              </a:ext>
            </a:extLst>
          </p:cNvPr>
          <p:cNvSpPr/>
          <p:nvPr/>
        </p:nvSpPr>
        <p:spPr>
          <a:xfrm>
            <a:off x="2041247" y="1367134"/>
            <a:ext cx="1495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0E2EF-789C-45A4-BE0A-CEA52AD2A914}"/>
              </a:ext>
            </a:extLst>
          </p:cNvPr>
          <p:cNvSpPr txBox="1"/>
          <p:nvPr/>
        </p:nvSpPr>
        <p:spPr>
          <a:xfrm>
            <a:off x="3750863" y="1367134"/>
            <a:ext cx="1839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B0A28-6DDF-4F62-8531-60F9BA237256}"/>
              </a:ext>
            </a:extLst>
          </p:cNvPr>
          <p:cNvSpPr txBox="1"/>
          <p:nvPr/>
        </p:nvSpPr>
        <p:spPr>
          <a:xfrm>
            <a:off x="8398352" y="1367134"/>
            <a:ext cx="887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2F656-FE6E-465C-8797-B285E09E3B24}"/>
              </a:ext>
            </a:extLst>
          </p:cNvPr>
          <p:cNvSpPr txBox="1"/>
          <p:nvPr/>
        </p:nvSpPr>
        <p:spPr>
          <a:xfrm>
            <a:off x="5590420" y="1367134"/>
            <a:ext cx="255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আঁইশযুক্ত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BADC8-5E5C-4D7C-8EDA-803BFE302FA9}"/>
              </a:ext>
            </a:extLst>
          </p:cNvPr>
          <p:cNvSpPr txBox="1"/>
          <p:nvPr/>
        </p:nvSpPr>
        <p:spPr>
          <a:xfrm>
            <a:off x="9363411" y="244788"/>
            <a:ext cx="2386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44192 0.185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5091 0.298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1694 0.39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9297 0.507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05847 0.57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EAC91-0405-4B33-B392-4EFEA30C43AA}"/>
              </a:ext>
            </a:extLst>
          </p:cNvPr>
          <p:cNvSpPr txBox="1"/>
          <p:nvPr/>
        </p:nvSpPr>
        <p:spPr>
          <a:xfrm>
            <a:off x="1102657" y="2162702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দেহ পালকে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E3A23-45E9-4B91-B608-B3F5535C7108}"/>
              </a:ext>
            </a:extLst>
          </p:cNvPr>
          <p:cNvSpPr txBox="1"/>
          <p:nvPr/>
        </p:nvSpPr>
        <p:spPr>
          <a:xfrm>
            <a:off x="6897444" y="3786955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থাকে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CB2BA-C772-4D2B-8A96-98ED4F2FFDAB}"/>
              </a:ext>
            </a:extLst>
          </p:cNvPr>
          <p:cNvSpPr txBox="1"/>
          <p:nvPr/>
        </p:nvSpPr>
        <p:spPr>
          <a:xfrm>
            <a:off x="1066800" y="5219453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বড় হয়ে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D97E5-62A8-4E0C-AE96-CEF3A1147CD0}"/>
              </a:ext>
            </a:extLst>
          </p:cNvPr>
          <p:cNvSpPr txBox="1"/>
          <p:nvPr/>
        </p:nvSpPr>
        <p:spPr>
          <a:xfrm>
            <a:off x="6823935" y="4471051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স্থলে বাস করে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15C08-FA9D-4104-A9DC-AC705EE31E29}"/>
              </a:ext>
            </a:extLst>
          </p:cNvPr>
          <p:cNvSpPr txBox="1"/>
          <p:nvPr/>
        </p:nvSpPr>
        <p:spPr>
          <a:xfrm>
            <a:off x="1066800" y="3624387"/>
            <a:ext cx="410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মাছ পাখনার সাহায্যে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43628-1AF5-411A-936F-FACAC8F034B8}"/>
              </a:ext>
            </a:extLst>
          </p:cNvPr>
          <p:cNvSpPr txBox="1"/>
          <p:nvPr/>
        </p:nvSpPr>
        <p:spPr>
          <a:xfrm>
            <a:off x="6512859" y="2997109"/>
            <a:ext cx="3763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চলাচল করে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74427-75CC-4F28-BCDE-D38D43BFAD0C}"/>
              </a:ext>
            </a:extLst>
          </p:cNvPr>
          <p:cNvSpPr txBox="1"/>
          <p:nvPr/>
        </p:nvSpPr>
        <p:spPr>
          <a:xfrm>
            <a:off x="977152" y="4337287"/>
            <a:ext cx="350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হাঁস,মুরগি,চড়ুই,ঈগল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6CA63-506D-4E09-B33C-E610FDD63600}"/>
              </a:ext>
            </a:extLst>
          </p:cNvPr>
          <p:cNvSpPr txBox="1"/>
          <p:nvPr/>
        </p:nvSpPr>
        <p:spPr>
          <a:xfrm>
            <a:off x="6897445" y="2180835"/>
            <a:ext cx="207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এরা পাখি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559AB-9B35-4AF8-8FD9-2489F4A70171}"/>
              </a:ext>
            </a:extLst>
          </p:cNvPr>
          <p:cNvSpPr txBox="1"/>
          <p:nvPr/>
        </p:nvSpPr>
        <p:spPr>
          <a:xfrm>
            <a:off x="1012115" y="2912597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দেহ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147C6-390E-494E-8FFC-27C1E66A25FC}"/>
              </a:ext>
            </a:extLst>
          </p:cNvPr>
          <p:cNvSpPr txBox="1"/>
          <p:nvPr/>
        </p:nvSpPr>
        <p:spPr>
          <a:xfrm>
            <a:off x="6897445" y="5260897"/>
            <a:ext cx="314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আঁইশে ঢাকা থাকে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EB7FE4A-F84A-429E-891A-297D00F904E2}"/>
              </a:ext>
            </a:extLst>
          </p:cNvPr>
          <p:cNvSpPr/>
          <p:nvPr/>
        </p:nvSpPr>
        <p:spPr>
          <a:xfrm>
            <a:off x="4453664" y="2257710"/>
            <a:ext cx="1807285" cy="418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4A4D8F9-97CC-4E45-9781-834DF399152E}"/>
              </a:ext>
            </a:extLst>
          </p:cNvPr>
          <p:cNvSpPr/>
          <p:nvPr/>
        </p:nvSpPr>
        <p:spPr>
          <a:xfrm>
            <a:off x="4441113" y="2927642"/>
            <a:ext cx="1807285" cy="418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4BA9B1E-9FC5-496B-BD36-617E6C1D79AF}"/>
              </a:ext>
            </a:extLst>
          </p:cNvPr>
          <p:cNvSpPr/>
          <p:nvPr/>
        </p:nvSpPr>
        <p:spPr>
          <a:xfrm>
            <a:off x="4441113" y="3853578"/>
            <a:ext cx="1807285" cy="418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4082F90-7423-454C-980A-17E963A8899F}"/>
              </a:ext>
            </a:extLst>
          </p:cNvPr>
          <p:cNvSpPr/>
          <p:nvPr/>
        </p:nvSpPr>
        <p:spPr>
          <a:xfrm>
            <a:off x="4464422" y="4610611"/>
            <a:ext cx="1807285" cy="418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5468B8C-50DB-4C0A-96C1-D77E0F32028A}"/>
              </a:ext>
            </a:extLst>
          </p:cNvPr>
          <p:cNvSpPr/>
          <p:nvPr/>
        </p:nvSpPr>
        <p:spPr>
          <a:xfrm>
            <a:off x="4464422" y="5405636"/>
            <a:ext cx="1807285" cy="41840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9007-319B-4463-BF0E-24DC48850062}"/>
              </a:ext>
            </a:extLst>
          </p:cNvPr>
          <p:cNvSpPr/>
          <p:nvPr/>
        </p:nvSpPr>
        <p:spPr>
          <a:xfrm>
            <a:off x="614723" y="1151473"/>
            <a:ext cx="1073563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BD" sz="48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 পাশের অংশের সাথে ডান পাশের অংশের মিল কর। </a:t>
            </a:r>
            <a:endParaRPr lang="en-US" sz="48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362ADF-F879-4655-A3C2-0EAD97C9F6BA}"/>
              </a:ext>
            </a:extLst>
          </p:cNvPr>
          <p:cNvSpPr txBox="1"/>
          <p:nvPr/>
        </p:nvSpPr>
        <p:spPr>
          <a:xfrm>
            <a:off x="1215615" y="286843"/>
            <a:ext cx="2538804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540C24-B23A-4553-88BC-385D22760F8F}"/>
              </a:ext>
            </a:extLst>
          </p:cNvPr>
          <p:cNvSpPr txBox="1"/>
          <p:nvPr/>
        </p:nvSpPr>
        <p:spPr>
          <a:xfrm>
            <a:off x="5982538" y="208863"/>
            <a:ext cx="536781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এবার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00703 -0.235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00261 0.337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00394 L 0.01823 0.118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-0.00599 -0.330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0599 0.1150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7" grpId="0"/>
      <p:bldP spid="9" grpId="0" build="allAtOnce"/>
      <p:bldP spid="11" grpId="0"/>
      <p:bldP spid="18" grpId="0" animBg="1"/>
      <p:bldP spid="1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A9958-5298-44D5-A7D6-77BEB44EE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516"/>
            <a:ext cx="4328385" cy="3789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CADEDA-1A45-4C8D-BCA5-0E0449E897D6}"/>
              </a:ext>
            </a:extLst>
          </p:cNvPr>
          <p:cNvSpPr txBox="1"/>
          <p:nvPr/>
        </p:nvSpPr>
        <p:spPr>
          <a:xfrm>
            <a:off x="837191" y="484094"/>
            <a:ext cx="2646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1D863-0985-4BA5-BCDC-CE612C2A4F60}"/>
              </a:ext>
            </a:extLst>
          </p:cNvPr>
          <p:cNvSpPr txBox="1"/>
          <p:nvPr/>
        </p:nvSpPr>
        <p:spPr>
          <a:xfrm>
            <a:off x="4453443" y="2703741"/>
            <a:ext cx="6820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এবং বাড়ির আসেপাশে থাকা প্রাণীগুলোকে বিভিন্ন শ্রেণীতে ভাগ করে একটি তালিকা তৈরি করে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83543-4569-4C60-A045-297C46FD9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" y="1290918"/>
            <a:ext cx="5482814" cy="5312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D5A66-95EC-44B7-97FA-F78A9FED7025}"/>
              </a:ext>
            </a:extLst>
          </p:cNvPr>
          <p:cNvSpPr txBox="1"/>
          <p:nvPr/>
        </p:nvSpPr>
        <p:spPr>
          <a:xfrm>
            <a:off x="6451600" y="398033"/>
            <a:ext cx="4737100" cy="156966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303F0-8399-4B80-A78F-0C722FBA301A}"/>
              </a:ext>
            </a:extLst>
          </p:cNvPr>
          <p:cNvSpPr txBox="1"/>
          <p:nvPr/>
        </p:nvSpPr>
        <p:spPr>
          <a:xfrm>
            <a:off x="5329220" y="4584700"/>
            <a:ext cx="6336254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7A611-2504-491B-9F82-A01C344EB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6" y="2282077"/>
            <a:ext cx="4305300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63078-7EFB-4AAA-B0C9-D645CEC45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6" y="3901327"/>
            <a:ext cx="4305300" cy="1619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811375-A4F2-4BC1-AACE-F72BE5827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63" y="1758202"/>
            <a:ext cx="1714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88D3DE-2DBE-4141-BA79-3769B0FD47F3}"/>
              </a:ext>
            </a:extLst>
          </p:cNvPr>
          <p:cNvSpPr/>
          <p:nvPr/>
        </p:nvSpPr>
        <p:spPr>
          <a:xfrm>
            <a:off x="6900279" y="243222"/>
            <a:ext cx="40126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C7A8CB-586E-4495-9B5E-70668B6FF464}"/>
              </a:ext>
            </a:extLst>
          </p:cNvPr>
          <p:cNvSpPr/>
          <p:nvPr/>
        </p:nvSpPr>
        <p:spPr>
          <a:xfrm>
            <a:off x="4572001" y="2879502"/>
            <a:ext cx="74170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  				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রহিমদি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সর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প্রাথমিক বিদ্যালয়। 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সদর,নরসিংদি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43A7D39-B38B-49B2-95D3-280B4900608A}"/>
              </a:ext>
            </a:extLst>
          </p:cNvPr>
          <p:cNvSpPr/>
          <p:nvPr/>
        </p:nvSpPr>
        <p:spPr>
          <a:xfrm>
            <a:off x="7904747" y="1323474"/>
            <a:ext cx="797313" cy="149389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6CC77-96FA-4FA5-AB70-8040CD40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7" y="884049"/>
            <a:ext cx="4487026" cy="5661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90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AF211-4B78-45F7-B1A7-ED7C60BCDA9C}"/>
              </a:ext>
            </a:extLst>
          </p:cNvPr>
          <p:cNvSpPr/>
          <p:nvPr/>
        </p:nvSpPr>
        <p:spPr>
          <a:xfrm>
            <a:off x="4391049" y="1634915"/>
            <a:ext cx="751973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‘জীব ও জড়’</a:t>
            </a:r>
          </a:p>
          <a:p>
            <a:pPr algn="ctr"/>
            <a:r>
              <a:rPr lang="bn-BD" sz="48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</a:t>
            </a:r>
            <a:r>
              <a:rPr lang="bn-IN" sz="48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২</a:t>
            </a:r>
            <a:r>
              <a:rPr lang="bn-IN" sz="48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‘মেরুদণ্ডী প্রাণীর শ্রেণিবিন্যাস</a:t>
            </a:r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  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FC55C-B7BF-40A8-AAFE-CD56551DE786}"/>
              </a:ext>
            </a:extLst>
          </p:cNvPr>
          <p:cNvSpPr/>
          <p:nvPr/>
        </p:nvSpPr>
        <p:spPr>
          <a:xfrm>
            <a:off x="5755754" y="144771"/>
            <a:ext cx="45223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3D0D3-FA93-46E1-8EC4-AEC57ED99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1" y="711227"/>
            <a:ext cx="4133088" cy="51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ABB6E-FD96-483A-99E2-FC3B2427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10" y="4251659"/>
            <a:ext cx="3371850" cy="220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7554D-623F-4E04-8172-3131C1D4E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98" y="4642184"/>
            <a:ext cx="3149890" cy="180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F1CD6-1439-469C-A96C-126110323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89" y="406066"/>
            <a:ext cx="3931820" cy="1809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0A8485-A53B-45F4-8FF8-11EFA22FF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4" y="4251658"/>
            <a:ext cx="3371850" cy="2200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31BE07-4C3E-46F9-BF43-57022E71E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7" y="406066"/>
            <a:ext cx="3931820" cy="21180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974C058-CF64-459A-8F3C-8A0DB3D52BF1}"/>
              </a:ext>
            </a:extLst>
          </p:cNvPr>
          <p:cNvSpPr/>
          <p:nvPr/>
        </p:nvSpPr>
        <p:spPr>
          <a:xfrm>
            <a:off x="5106938" y="2591317"/>
            <a:ext cx="6756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A58404-450B-46F4-969A-44F09A3BFF0F}"/>
              </a:ext>
            </a:extLst>
          </p:cNvPr>
          <p:cNvSpPr/>
          <p:nvPr/>
        </p:nvSpPr>
        <p:spPr>
          <a:xfrm>
            <a:off x="8542298" y="514624"/>
            <a:ext cx="3124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ধরনের প্রাণী।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A3CC05-E54B-4833-93A5-AAC931FBE630}"/>
              </a:ext>
            </a:extLst>
          </p:cNvPr>
          <p:cNvSpPr/>
          <p:nvPr/>
        </p:nvSpPr>
        <p:spPr>
          <a:xfrm>
            <a:off x="407257" y="3235462"/>
            <a:ext cx="6798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প্রাণীগুলোর সবার কী মেরুদন্ড আছে?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FCA7C7-AB7C-4E2C-841C-8CDB15356E6F}"/>
              </a:ext>
            </a:extLst>
          </p:cNvPr>
          <p:cNvSpPr txBox="1"/>
          <p:nvPr/>
        </p:nvSpPr>
        <p:spPr>
          <a:xfrm>
            <a:off x="7039442" y="3415448"/>
            <a:ext cx="4223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এরা সবাই মেরুদন্ডী প্রাণী।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CEB396-8B43-4EE5-B4D9-2C281915B167}"/>
              </a:ext>
            </a:extLst>
          </p:cNvPr>
          <p:cNvSpPr/>
          <p:nvPr/>
        </p:nvSpPr>
        <p:spPr>
          <a:xfrm>
            <a:off x="1164382" y="212376"/>
            <a:ext cx="5934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আজ আমরা পড়বো</a:t>
            </a:r>
            <a:r>
              <a:rPr lang="en-US" sz="7200" b="1" dirty="0">
                <a:latin typeface="NikoshBAN" panose="02000000000000000000" pitchFamily="2" charset="0"/>
                <a:cs typeface="NikoshBAN" pitchFamily="2" charset="0"/>
              </a:rPr>
              <a:t>:</a:t>
            </a:r>
            <a:r>
              <a:rPr lang="bn-BD" sz="7200" b="1" dirty="0"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7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A0F13-EA17-48B4-8965-CC5A987025A0}"/>
              </a:ext>
            </a:extLst>
          </p:cNvPr>
          <p:cNvSpPr/>
          <p:nvPr/>
        </p:nvSpPr>
        <p:spPr>
          <a:xfrm>
            <a:off x="5003393" y="3244334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4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79D7B-F321-428E-9FFC-190E1E483870}"/>
              </a:ext>
            </a:extLst>
          </p:cNvPr>
          <p:cNvSpPr/>
          <p:nvPr/>
        </p:nvSpPr>
        <p:spPr>
          <a:xfrm>
            <a:off x="4553593" y="5162855"/>
            <a:ext cx="6779750" cy="126544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শ্রেণিবিন্যাস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4C182-8251-45C3-BCDB-268A5B95F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4534190"/>
            <a:ext cx="3258379" cy="2114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37EF0-6F17-43F3-B030-59B418240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2" y="120316"/>
            <a:ext cx="3777920" cy="2791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F9DD67-6D9A-4489-99C5-2CE61C722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7" y="1732831"/>
            <a:ext cx="3258379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619E10-3529-444E-B108-BC3AF3BFB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58" y="1541201"/>
            <a:ext cx="3999410" cy="3403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B05FC5-4DD9-40D5-9ADB-44ACB519D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00" y="2911642"/>
            <a:ext cx="3691441" cy="1912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58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CC1E97-7D6B-4CB5-BB22-01EEC5C6068E}"/>
              </a:ext>
            </a:extLst>
          </p:cNvPr>
          <p:cNvSpPr/>
          <p:nvPr/>
        </p:nvSpPr>
        <p:spPr>
          <a:xfrm>
            <a:off x="322728" y="2069397"/>
            <a:ext cx="11564471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itchFamily="2" charset="0"/>
              </a:rPr>
              <a:t>এই পাঠশেষে শিক্ষার্থীরা-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----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2.2.2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পরিবেশের বিভিন্ন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প্রাণীর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নাম উল্লেখ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করতে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2.2.3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মেরুদন্ডী প্রাণীর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বৈশিষ্ট্য উল্লেখ করতে ও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শ্রেণিকরণ করতে  পারবে। 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3F788-72E6-4151-B38C-E1CDB2351587}"/>
              </a:ext>
            </a:extLst>
          </p:cNvPr>
          <p:cNvSpPr txBox="1"/>
          <p:nvPr/>
        </p:nvSpPr>
        <p:spPr>
          <a:xfrm>
            <a:off x="3898232" y="745958"/>
            <a:ext cx="3164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7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34CE20-E9EE-4E71-8096-445F33170CB2}"/>
              </a:ext>
            </a:extLst>
          </p:cNvPr>
          <p:cNvSpPr txBox="1"/>
          <p:nvPr/>
        </p:nvSpPr>
        <p:spPr>
          <a:xfrm>
            <a:off x="5472497" y="1360008"/>
            <a:ext cx="615499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মেরুদন্ডী প্রাণী,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বাস করে।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A87B8-31A3-4DF6-A26D-556D62ED4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0" y="1275475"/>
            <a:ext cx="5177448" cy="3170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DABA27-921D-49A5-ADD7-784AF797C0B8}"/>
              </a:ext>
            </a:extLst>
          </p:cNvPr>
          <p:cNvSpPr/>
          <p:nvPr/>
        </p:nvSpPr>
        <p:spPr>
          <a:xfrm>
            <a:off x="750237" y="444478"/>
            <a:ext cx="5945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কী কী বৈশিষ্ট্য রয়েছে? </a:t>
            </a:r>
            <a:endParaRPr 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B1ED24-5906-4871-BFE7-ACA317816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60" y="4494260"/>
            <a:ext cx="5728279" cy="1881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288AEC-DCA7-4633-AB15-5429DCD41AE0}"/>
              </a:ext>
            </a:extLst>
          </p:cNvPr>
          <p:cNvSpPr txBox="1"/>
          <p:nvPr/>
        </p:nvSpPr>
        <p:spPr>
          <a:xfrm>
            <a:off x="9518851" y="4208398"/>
            <a:ext cx="1840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E7BB27-A4CE-4A64-B867-01EF49CA4E93}"/>
              </a:ext>
            </a:extLst>
          </p:cNvPr>
          <p:cNvCxnSpPr>
            <a:cxnSpLocks/>
          </p:cNvCxnSpPr>
          <p:nvPr/>
        </p:nvCxnSpPr>
        <p:spPr>
          <a:xfrm>
            <a:off x="6696095" y="4646874"/>
            <a:ext cx="282275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93EA3C1-8DD5-448F-BFB6-B65C13A2DD78}"/>
              </a:ext>
            </a:extLst>
          </p:cNvPr>
          <p:cNvSpPr txBox="1"/>
          <p:nvPr/>
        </p:nvSpPr>
        <p:spPr>
          <a:xfrm>
            <a:off x="750237" y="5074693"/>
            <a:ext cx="1503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আইঁশ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99166A-BEE8-4557-9DE9-E974E5332176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2254184" y="5366084"/>
            <a:ext cx="3218313" cy="216441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C143CE3-5F75-4708-AF2B-6EF8DC4D4713}"/>
              </a:ext>
            </a:extLst>
          </p:cNvPr>
          <p:cNvSpPr/>
          <p:nvPr/>
        </p:nvSpPr>
        <p:spPr>
          <a:xfrm>
            <a:off x="5284102" y="2264881"/>
            <a:ext cx="619913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বেশির ভাগ মাছের দেহ আঁইশে ঢাকা থাকে।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DB435-A6F5-4059-A09C-8CB708D8DBC3}"/>
              </a:ext>
            </a:extLst>
          </p:cNvPr>
          <p:cNvSpPr/>
          <p:nvPr/>
        </p:nvSpPr>
        <p:spPr>
          <a:xfrm>
            <a:off x="5284102" y="3122226"/>
            <a:ext cx="637546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পাখনা নেড়ে এরা পানিতে চলাচল করে।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/>
      <p:bldP spid="25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AA413-E4B3-4BCA-90D9-703A74C2D13F}"/>
              </a:ext>
            </a:extLst>
          </p:cNvPr>
          <p:cNvSpPr/>
          <p:nvPr/>
        </p:nvSpPr>
        <p:spPr>
          <a:xfrm>
            <a:off x="2788386" y="211674"/>
            <a:ext cx="7013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উভচর প্রাণীর কী কী বৈশিষ্ট্য রয়েছে?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143A4-1588-49F4-BF0A-40769D3DD17B}"/>
              </a:ext>
            </a:extLst>
          </p:cNvPr>
          <p:cNvSpPr txBox="1"/>
          <p:nvPr/>
        </p:nvSpPr>
        <p:spPr>
          <a:xfrm>
            <a:off x="10821930" y="935752"/>
            <a:ext cx="1167619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ব্যাঙাচি জলে  বাস করে।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D07095-C495-40A4-9787-CA28B45A7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09" y="3712115"/>
            <a:ext cx="3082896" cy="1887689"/>
          </a:xfrm>
          <a:prstGeom prst="rect">
            <a:avLst/>
          </a:prstGeom>
        </p:spPr>
      </p:pic>
      <p:sp>
        <p:nvSpPr>
          <p:cNvPr id="20" name="Curved Right Arrow 14">
            <a:extLst>
              <a:ext uri="{FF2B5EF4-FFF2-40B4-BE49-F238E27FC236}">
                <a16:creationId xmlns:a16="http://schemas.microsoft.com/office/drawing/2014/main" id="{648BD0E1-62D1-4013-9076-7165F20296A9}"/>
              </a:ext>
            </a:extLst>
          </p:cNvPr>
          <p:cNvSpPr/>
          <p:nvPr/>
        </p:nvSpPr>
        <p:spPr>
          <a:xfrm rot="12027517">
            <a:off x="9011685" y="2871212"/>
            <a:ext cx="1580317" cy="2629951"/>
          </a:xfrm>
          <a:prstGeom prst="curvedRightArrow">
            <a:avLst>
              <a:gd name="adj1" fmla="val 25000"/>
              <a:gd name="adj2" fmla="val 50000"/>
              <a:gd name="adj3" fmla="val 285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B90435-E9F9-46DD-870B-EC7B4F68D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20" y="1163595"/>
            <a:ext cx="3032180" cy="1789715"/>
          </a:xfrm>
          <a:prstGeom prst="rect">
            <a:avLst/>
          </a:prstGeom>
        </p:spPr>
      </p:pic>
      <p:sp>
        <p:nvSpPr>
          <p:cNvPr id="23" name="Curved Right Arrow 14">
            <a:extLst>
              <a:ext uri="{FF2B5EF4-FFF2-40B4-BE49-F238E27FC236}">
                <a16:creationId xmlns:a16="http://schemas.microsoft.com/office/drawing/2014/main" id="{2508BA02-6F7F-45A7-99A2-9895636B7F83}"/>
              </a:ext>
            </a:extLst>
          </p:cNvPr>
          <p:cNvSpPr/>
          <p:nvPr/>
        </p:nvSpPr>
        <p:spPr>
          <a:xfrm rot="1961233">
            <a:off x="6479410" y="1569850"/>
            <a:ext cx="1489579" cy="2404511"/>
          </a:xfrm>
          <a:prstGeom prst="curvedRightArrow">
            <a:avLst>
              <a:gd name="adj1" fmla="val 25683"/>
              <a:gd name="adj2" fmla="val 50000"/>
              <a:gd name="adj3" fmla="val 285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F9D549-2240-4BBB-9B2E-89E385F6D551}"/>
              </a:ext>
            </a:extLst>
          </p:cNvPr>
          <p:cNvSpPr txBox="1"/>
          <p:nvPr/>
        </p:nvSpPr>
        <p:spPr>
          <a:xfrm>
            <a:off x="8601899" y="5553651"/>
            <a:ext cx="3201467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ব্যাঙ জলে বা স্থলে বাস করে। </a:t>
            </a:r>
            <a:endParaRPr lang="en-GB" sz="3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66302E-AE91-41EA-8AAE-CFC5D105D935}"/>
              </a:ext>
            </a:extLst>
          </p:cNvPr>
          <p:cNvSpPr/>
          <p:nvPr/>
        </p:nvSpPr>
        <p:spPr>
          <a:xfrm>
            <a:off x="607707" y="217190"/>
            <a:ext cx="2143536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ব্যাঙ-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7952F9-DB4D-43CE-836C-3423C70E4491}"/>
              </a:ext>
            </a:extLst>
          </p:cNvPr>
          <p:cNvSpPr/>
          <p:nvPr/>
        </p:nvSpPr>
        <p:spPr>
          <a:xfrm>
            <a:off x="413037" y="1341678"/>
            <a:ext cx="5968093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একটি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প্রাণী। 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581A11-D416-4894-AF4D-E83F022BFEBB}"/>
              </a:ext>
            </a:extLst>
          </p:cNvPr>
          <p:cNvSpPr/>
          <p:nvPr/>
        </p:nvSpPr>
        <p:spPr>
          <a:xfrm>
            <a:off x="396927" y="2306979"/>
            <a:ext cx="376417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পানিতে ডিম পাড়ে। </a:t>
            </a:r>
            <a:endParaRPr lang="en-US" sz="3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AD2E87-FC57-4CE5-8663-9AE824D6A096}"/>
              </a:ext>
            </a:extLst>
          </p:cNvPr>
          <p:cNvSpPr/>
          <p:nvPr/>
        </p:nvSpPr>
        <p:spPr>
          <a:xfrm>
            <a:off x="182314" y="3084114"/>
            <a:ext cx="6300396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ব্যাঙের জীবন শুরু হয় পানিতে।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ব্যাঙ বা ব্যাঙাচি পানিতে বাস করে।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পরে বড় হয়ে স্থলে বাস করে।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6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739781-56EC-42DA-BBFA-56BE3FDBEC03}"/>
              </a:ext>
            </a:extLst>
          </p:cNvPr>
          <p:cNvSpPr/>
          <p:nvPr/>
        </p:nvSpPr>
        <p:spPr>
          <a:xfrm>
            <a:off x="528800" y="329011"/>
            <a:ext cx="1677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সরিসৃপ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E4D581-D995-41BE-8DB5-52F629DB38C3}"/>
              </a:ext>
            </a:extLst>
          </p:cNvPr>
          <p:cNvSpPr/>
          <p:nvPr/>
        </p:nvSpPr>
        <p:spPr>
          <a:xfrm>
            <a:off x="2065701" y="345817"/>
            <a:ext cx="7632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সরিসৃপ প্রাণীর বৈশি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ষ্ট্য গুলো হলো-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4ABF97-FFB9-4360-B58C-81F96BF4AAE8}"/>
              </a:ext>
            </a:extLst>
          </p:cNvPr>
          <p:cNvSpPr/>
          <p:nvPr/>
        </p:nvSpPr>
        <p:spPr>
          <a:xfrm>
            <a:off x="528800" y="5170971"/>
            <a:ext cx="11631487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রিসৃপ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জলে বা স্থলে বাস করে। এদের কেউ কেউ পায়ের সাহায্যে চলাচল করে। যেমন-টিকটিকি, সাপ বুকে ভর দিয়ে চলে। 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D5AE0-2EA5-4041-868B-5CA185B8C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74" y="1340436"/>
            <a:ext cx="2409825" cy="1949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716EE-FF25-4C94-A533-F7132EC4B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4" y="1376829"/>
            <a:ext cx="3371850" cy="1687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508847-BB2D-4508-9091-3115081FF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80" y="1394493"/>
            <a:ext cx="2238186" cy="1895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5BBDB1-A8AA-4547-9B84-F66E3042D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36" y="1394493"/>
            <a:ext cx="2619375" cy="1743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BF82E49-43CC-4BBE-AFE7-37C7E6145472}"/>
              </a:ext>
            </a:extLst>
          </p:cNvPr>
          <p:cNvSpPr/>
          <p:nvPr/>
        </p:nvSpPr>
        <p:spPr>
          <a:xfrm>
            <a:off x="1731722" y="3152507"/>
            <a:ext cx="101115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টিকটিকি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r>
              <a:rPr lang="bn-IN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050248-682E-42F5-8311-9EC8774475E2}"/>
              </a:ext>
            </a:extLst>
          </p:cNvPr>
          <p:cNvSpPr/>
          <p:nvPr/>
        </p:nvSpPr>
        <p:spPr>
          <a:xfrm>
            <a:off x="560513" y="4223525"/>
            <a:ext cx="6845144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রিসৃপ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ত্বক শুষ্ক এবং আঁইশযুক্ত। </a:t>
            </a:r>
            <a:endParaRPr lang="en-US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8DBA64-AC46-46B6-9FB8-01EBF2A1ECF1}"/>
              </a:ext>
            </a:extLst>
          </p:cNvPr>
          <p:cNvSpPr/>
          <p:nvPr/>
        </p:nvSpPr>
        <p:spPr>
          <a:xfrm>
            <a:off x="7405657" y="4305884"/>
            <a:ext cx="3889206" cy="70788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রিসৃপ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স্থলে ডিম পাড়ে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462</TotalTime>
  <Words>577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50</cp:revision>
  <dcterms:created xsi:type="dcterms:W3CDTF">2019-12-12T14:30:36Z</dcterms:created>
  <dcterms:modified xsi:type="dcterms:W3CDTF">2019-12-13T15:04:59Z</dcterms:modified>
</cp:coreProperties>
</file>