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92" r:id="rId3"/>
    <p:sldId id="282" r:id="rId4"/>
    <p:sldId id="298" r:id="rId5"/>
    <p:sldId id="263" r:id="rId6"/>
    <p:sldId id="283" r:id="rId7"/>
    <p:sldId id="273" r:id="rId8"/>
    <p:sldId id="274" r:id="rId9"/>
    <p:sldId id="275" r:id="rId10"/>
    <p:sldId id="294" r:id="rId11"/>
    <p:sldId id="295" r:id="rId12"/>
    <p:sldId id="296" r:id="rId13"/>
    <p:sldId id="270" r:id="rId14"/>
    <p:sldId id="285" r:id="rId15"/>
    <p:sldId id="267" r:id="rId16"/>
    <p:sldId id="286" r:id="rId17"/>
    <p:sldId id="289" r:id="rId18"/>
    <p:sldId id="287" r:id="rId19"/>
    <p:sldId id="290" r:id="rId20"/>
    <p:sldId id="297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FF"/>
    <a:srgbClr val="BDFDFF"/>
    <a:srgbClr val="FF0066"/>
    <a:srgbClr val="3CC24C"/>
    <a:srgbClr val="CCFFFF"/>
    <a:srgbClr val="5BCD69"/>
    <a:srgbClr val="FF9966"/>
    <a:srgbClr val="FF99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318" y="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-162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5/27/2019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5/27/2019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5/27/2019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5/27/2019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jpeg"/><Relationship Id="rId2" Type="http://schemas.openxmlformats.org/officeDocument/2006/relationships/image" Target="../media/image27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jpg"/><Relationship Id="rId2" Type="http://schemas.openxmlformats.org/officeDocument/2006/relationships/image" Target="../media/image29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31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jpg"/><Relationship Id="rId2" Type="http://schemas.openxmlformats.org/officeDocument/2006/relationships/image" Target="../media/image32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4.jp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6.jpg"/><Relationship Id="rId2" Type="http://schemas.openxmlformats.org/officeDocument/2006/relationships/image" Target="../media/image35.jp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3.jpg"/><Relationship Id="rId4" Type="http://schemas.openxmlformats.org/officeDocument/2006/relationships/image" Target="../media/image37.jp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38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9.jpe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0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mailto:mizan.mafu@gmail.com" TargetMode="Externa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1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jpg"/><Relationship Id="rId3" Type="http://schemas.openxmlformats.org/officeDocument/2006/relationships/image" Target="../media/image7.jpg"/><Relationship Id="rId7" Type="http://schemas.openxmlformats.org/officeDocument/2006/relationships/image" Target="../media/image11.jpe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0.jpg"/><Relationship Id="rId5" Type="http://schemas.openxmlformats.org/officeDocument/2006/relationships/image" Target="../media/image9.jpg"/><Relationship Id="rId4" Type="http://schemas.openxmlformats.org/officeDocument/2006/relationships/image" Target="../media/image8.jp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7.jpeg"/><Relationship Id="rId5" Type="http://schemas.openxmlformats.org/officeDocument/2006/relationships/image" Target="../media/image16.png"/><Relationship Id="rId4" Type="http://schemas.openxmlformats.org/officeDocument/2006/relationships/image" Target="../media/image15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2.jpeg"/><Relationship Id="rId5" Type="http://schemas.openxmlformats.org/officeDocument/2006/relationships/image" Target="../media/image21.jpeg"/><Relationship Id="rId4" Type="http://schemas.openxmlformats.org/officeDocument/2006/relationships/image" Target="../media/image20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jpeg"/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jpeg"/><Relationship Id="rId2" Type="http://schemas.openxmlformats.org/officeDocument/2006/relationships/image" Target="../media/image25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>
            <a:extLst>
              <a:ext uri="{FF2B5EF4-FFF2-40B4-BE49-F238E27FC236}">
                <a16:creationId xmlns:a16="http://schemas.microsoft.com/office/drawing/2014/main" id="{11D70E56-C688-4E6D-878F-23C46CB4ACCF}"/>
              </a:ext>
            </a:extLst>
          </p:cNvPr>
          <p:cNvGrpSpPr/>
          <p:nvPr/>
        </p:nvGrpSpPr>
        <p:grpSpPr>
          <a:xfrm>
            <a:off x="304800" y="381000"/>
            <a:ext cx="8534400" cy="6248400"/>
            <a:chOff x="685800" y="381000"/>
            <a:chExt cx="7848600" cy="6019800"/>
          </a:xfrm>
        </p:grpSpPr>
        <p:sp>
          <p:nvSpPr>
            <p:cNvPr id="3" name="TextBox 2"/>
            <p:cNvSpPr txBox="1"/>
            <p:nvPr/>
          </p:nvSpPr>
          <p:spPr>
            <a:xfrm>
              <a:off x="685800" y="381000"/>
              <a:ext cx="7848600" cy="830997"/>
            </a:xfrm>
            <a:prstGeom prst="rect">
              <a:avLst/>
            </a:prstGeom>
            <a:solidFill>
              <a:schemeClr val="accent3">
                <a:lumMod val="40000"/>
                <a:lumOff val="60000"/>
              </a:schemeClr>
            </a:solidFill>
            <a:ln w="38100">
              <a:solidFill>
                <a:schemeClr val="tx1"/>
              </a:solidFill>
            </a:ln>
            <a:scene3d>
              <a:camera prst="orthographicFront"/>
              <a:lightRig rig="threePt" dir="t"/>
            </a:scene3d>
            <a:sp3d>
              <a:bevelT prst="convex"/>
            </a:sp3d>
          </p:spPr>
          <p:txBody>
            <a:bodyPr wrap="square" rtlCol="0">
              <a:prstTxWarp prst="textWave2">
                <a:avLst/>
              </a:prstTxWarp>
              <a:spAutoFit/>
            </a:bodyPr>
            <a:lstStyle/>
            <a:p>
              <a:pPr algn="ctr"/>
              <a:r>
                <a:rPr lang="en-US" sz="4800" dirty="0" err="1">
                  <a:solidFill>
                    <a:srgbClr val="002060"/>
                  </a:solidFill>
                  <a:latin typeface="NikoshBAN" pitchFamily="2" charset="0"/>
                  <a:cs typeface="NikoshBAN" pitchFamily="2" charset="0"/>
                </a:rPr>
                <a:t>সবাইকে</a:t>
              </a:r>
              <a:r>
                <a:rPr lang="en-US" sz="4800" dirty="0">
                  <a:solidFill>
                    <a:srgbClr val="002060"/>
                  </a:solidFill>
                  <a:latin typeface="NikoshBAN" pitchFamily="2" charset="0"/>
                  <a:cs typeface="NikoshBAN" pitchFamily="2" charset="0"/>
                </a:rPr>
                <a:t> </a:t>
              </a:r>
              <a:r>
                <a:rPr lang="en-US" sz="4800" dirty="0" err="1">
                  <a:solidFill>
                    <a:srgbClr val="002060"/>
                  </a:solidFill>
                  <a:latin typeface="NikoshBAN" pitchFamily="2" charset="0"/>
                  <a:cs typeface="NikoshBAN" pitchFamily="2" charset="0"/>
                </a:rPr>
                <a:t>শুভেচ্ছা</a:t>
              </a:r>
              <a:r>
                <a:rPr lang="en-US" sz="4800" dirty="0">
                  <a:solidFill>
                    <a:srgbClr val="002060"/>
                  </a:solidFill>
                  <a:latin typeface="NikoshBAN" pitchFamily="2" charset="0"/>
                  <a:cs typeface="NikoshBAN" pitchFamily="2" charset="0"/>
                </a:rPr>
                <a:t> </a:t>
              </a:r>
            </a:p>
          </p:txBody>
        </p:sp>
        <p:pic>
          <p:nvPicPr>
            <p:cNvPr id="5" name="Picture 4">
              <a:extLst>
                <a:ext uri="{FF2B5EF4-FFF2-40B4-BE49-F238E27FC236}">
                  <a16:creationId xmlns:a16="http://schemas.microsoft.com/office/drawing/2014/main" id="{DBAC780D-EDCC-4277-BD4C-CB566093D736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85800" y="1211997"/>
              <a:ext cx="7848600" cy="5188803"/>
            </a:xfrm>
            <a:prstGeom prst="rect">
              <a:avLst/>
            </a:prstGeom>
          </p:spPr>
        </p:pic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pro10.jpg">
            <a:extLst>
              <a:ext uri="{FF2B5EF4-FFF2-40B4-BE49-F238E27FC236}">
                <a16:creationId xmlns:a16="http://schemas.microsoft.com/office/drawing/2014/main" id="{0D5B4E76-EA7E-48B3-A6FB-94D02DACF1C0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81000" y="351867"/>
            <a:ext cx="4038600" cy="5058333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0070C0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25CC1848-9FC8-42C4-BCAC-58752C0CDDB5}"/>
              </a:ext>
            </a:extLst>
          </p:cNvPr>
          <p:cNvSpPr txBox="1"/>
          <p:nvPr/>
        </p:nvSpPr>
        <p:spPr>
          <a:xfrm>
            <a:off x="2121568" y="5845314"/>
            <a:ext cx="4812632" cy="707886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rtlCol="0">
            <a:spAutoFit/>
          </a:bodyPr>
          <a:lstStyle/>
          <a:p>
            <a:pPr algn="ctr"/>
            <a:r>
              <a:rPr lang="bn-BD" sz="4000" dirty="0">
                <a:latin typeface="NikoshBAN" pitchFamily="2" charset="0"/>
                <a:cs typeface="NikoshBAN" pitchFamily="2" charset="0"/>
              </a:rPr>
              <a:t>১৯৭০ সালের এর নির্বাচন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5" name="Picture 4" descr="ো.jpg">
            <a:extLst>
              <a:ext uri="{FF2B5EF4-FFF2-40B4-BE49-F238E27FC236}">
                <a16:creationId xmlns:a16="http://schemas.microsoft.com/office/drawing/2014/main" id="{071D64E0-2341-4EF1-B402-0BEF94DD202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24400" y="351867"/>
            <a:ext cx="4038600" cy="5058333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0070C0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40773522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4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pro11.jpg">
            <a:extLst>
              <a:ext uri="{FF2B5EF4-FFF2-40B4-BE49-F238E27FC236}">
                <a16:creationId xmlns:a16="http://schemas.microsoft.com/office/drawing/2014/main" id="{FDCB9346-C1E9-40EA-BEBC-813A9D617ADE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04800" y="457200"/>
            <a:ext cx="4191000" cy="4482373"/>
          </a:xfrm>
          <a:prstGeom prst="rect">
            <a:avLst/>
          </a:prstGeom>
          <a:ln w="88900" cap="sq" cmpd="thickThin">
            <a:solidFill>
              <a:schemeClr val="accent2">
                <a:lumMod val="75000"/>
              </a:schemeClr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D99E8DC7-4342-41AD-99DD-DA7EE4304ED2}"/>
              </a:ext>
            </a:extLst>
          </p:cNvPr>
          <p:cNvSpPr txBox="1"/>
          <p:nvPr/>
        </p:nvSpPr>
        <p:spPr>
          <a:xfrm>
            <a:off x="1047216" y="5282625"/>
            <a:ext cx="6496584" cy="707886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rtlCol="0">
            <a:spAutoFit/>
          </a:bodyPr>
          <a:lstStyle/>
          <a:p>
            <a:pPr algn="ctr"/>
            <a:r>
              <a:rPr lang="bn-BD" sz="4000" dirty="0">
                <a:latin typeface="NikoshBAN" pitchFamily="2" charset="0"/>
                <a:cs typeface="NikoshBAN" pitchFamily="2" charset="0"/>
              </a:rPr>
              <a:t>১৯৭১ সালের ২৫মার্চ এর কালোরাত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97F12606-2C80-409C-8F09-593EC3FDB7D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00600" y="457200"/>
            <a:ext cx="4038600" cy="4482373"/>
          </a:xfrm>
          <a:prstGeom prst="rect">
            <a:avLst/>
          </a:prstGeom>
          <a:ln w="88900" cap="sq" cmpd="thickThin">
            <a:solidFill>
              <a:schemeClr val="accent2">
                <a:lumMod val="75000"/>
              </a:schemeClr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  <p:extLst>
      <p:ext uri="{BB962C8B-B14F-4D97-AF65-F5344CB8AC3E}">
        <p14:creationId xmlns:p14="http://schemas.microsoft.com/office/powerpoint/2010/main" val="39589387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B0565BEA-9E54-49E0-9631-A52B0EF00F6F}"/>
              </a:ext>
            </a:extLst>
          </p:cNvPr>
          <p:cNvSpPr txBox="1"/>
          <p:nvPr/>
        </p:nvSpPr>
        <p:spPr>
          <a:xfrm>
            <a:off x="1295400" y="6044625"/>
            <a:ext cx="6477000" cy="584775"/>
          </a:xfrm>
          <a:prstGeom prst="rect">
            <a:avLst/>
          </a:prstGeom>
          <a:solidFill>
            <a:srgbClr val="92D050"/>
          </a:solidFill>
          <a:effectLst>
            <a:innerShdw blurRad="63500" dist="50800" dir="16200000">
              <a:prstClr val="black">
                <a:alpha val="50000"/>
              </a:prstClr>
            </a:inn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bn-BD" sz="3200" dirty="0">
                <a:latin typeface="NikoshBAN" pitchFamily="2" charset="0"/>
                <a:cs typeface="NikoshBAN" pitchFamily="2" charset="0"/>
              </a:rPr>
              <a:t>১৯৭১ সালের ২৬মার্চে বঙ্গবন্ধুর স্বাধীনতা ঘোষনা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5" name="Picture 4" descr="index.jpg">
            <a:extLst>
              <a:ext uri="{FF2B5EF4-FFF2-40B4-BE49-F238E27FC236}">
                <a16:creationId xmlns:a16="http://schemas.microsoft.com/office/drawing/2014/main" id="{2F5FFB92-250C-44FE-8AEC-DFABBA911AD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1000" y="152400"/>
            <a:ext cx="4191000" cy="5562600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chemeClr val="tx2">
                <a:lumMod val="40000"/>
                <a:lumOff val="60000"/>
              </a:schemeClr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6" name="Picture 5" descr="index.jpg">
            <a:extLst>
              <a:ext uri="{FF2B5EF4-FFF2-40B4-BE49-F238E27FC236}">
                <a16:creationId xmlns:a16="http://schemas.microsoft.com/office/drawing/2014/main" id="{D3C0E16B-8097-4E0B-94D8-BA9E0466C21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24400" y="152400"/>
            <a:ext cx="4191000" cy="5562600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chemeClr val="tx2">
                <a:lumMod val="40000"/>
                <a:lumOff val="60000"/>
              </a:schemeClr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0812671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pro1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572000" y="1027331"/>
            <a:ext cx="4267200" cy="3925669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28600" y="5007114"/>
            <a:ext cx="3886200" cy="707886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bn-BD" sz="4000" dirty="0">
                <a:latin typeface="NikoshBAN" pitchFamily="2" charset="0"/>
                <a:cs typeface="NikoshBAN" pitchFamily="2" charset="0"/>
              </a:rPr>
              <a:t>মুজিবনগর সরকার গঠন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181600" y="5083314"/>
            <a:ext cx="2438400" cy="707886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bn-BD" sz="4000" dirty="0">
                <a:latin typeface="NikoshBAN" pitchFamily="2" charset="0"/>
                <a:cs typeface="NikoshBAN" pitchFamily="2" charset="0"/>
              </a:rPr>
              <a:t>শপথ গ্রহণ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57200" y="5769114"/>
            <a:ext cx="3429000" cy="707886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bn-BD" sz="4000" dirty="0">
                <a:latin typeface="NikoshBAN" pitchFamily="2" charset="0"/>
                <a:cs typeface="NikoshBAN" pitchFamily="2" charset="0"/>
              </a:rPr>
              <a:t>১৯৭১ এর ১০ এপ্রিল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029200" y="5845314"/>
            <a:ext cx="3276600" cy="707886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bn-BD" sz="4000" dirty="0">
                <a:latin typeface="NikoshBAN" pitchFamily="2" charset="0"/>
                <a:cs typeface="NikoshBAN" pitchFamily="2" charset="0"/>
              </a:rPr>
              <a:t>১৯৭১ এর ১৭ এপ্রিল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990600" y="381000"/>
            <a:ext cx="7010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143000" y="76200"/>
            <a:ext cx="7010400" cy="646331"/>
          </a:xfrm>
          <a:prstGeom prst="rect">
            <a:avLst/>
          </a:prstGeom>
          <a:solidFill>
            <a:srgbClr val="CCFFFF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rtlCol="0">
            <a:spAutoFit/>
          </a:bodyPr>
          <a:lstStyle/>
          <a:p>
            <a:pPr algn="ctr"/>
            <a:r>
              <a:rPr lang="bn-BD" sz="3600" dirty="0">
                <a:latin typeface="NikoshBAN" pitchFamily="2" charset="0"/>
                <a:cs typeface="NikoshBAN" pitchFamily="2" charset="0"/>
              </a:rPr>
              <a:t>মুজিবনগর সরকার গঠনের পটভূমি লক্ষ্য করো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196B4267-8F9D-4A32-81CA-B170C5F38C7E}"/>
              </a:ext>
            </a:extLst>
          </p:cNvPr>
          <p:cNvGrpSpPr/>
          <p:nvPr/>
        </p:nvGrpSpPr>
        <p:grpSpPr>
          <a:xfrm>
            <a:off x="76200" y="1027331"/>
            <a:ext cx="4343400" cy="3925669"/>
            <a:chOff x="76200" y="1027331"/>
            <a:chExt cx="3352801" cy="4611470"/>
          </a:xfrm>
        </p:grpSpPr>
        <p:pic>
          <p:nvPicPr>
            <p:cNvPr id="15" name="Picture 14">
              <a:extLst>
                <a:ext uri="{FF2B5EF4-FFF2-40B4-BE49-F238E27FC236}">
                  <a16:creationId xmlns:a16="http://schemas.microsoft.com/office/drawing/2014/main" id="{7469D2B4-128A-49EE-ADDA-60FFE1E32EC6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6201" y="3581401"/>
              <a:ext cx="3352800" cy="2057400"/>
            </a:xfrm>
            <a:prstGeom prst="rect">
              <a:avLst/>
            </a:prstGeom>
          </p:spPr>
        </p:pic>
        <p:pic>
          <p:nvPicPr>
            <p:cNvPr id="16" name="Picture 15">
              <a:extLst>
                <a:ext uri="{FF2B5EF4-FFF2-40B4-BE49-F238E27FC236}">
                  <a16:creationId xmlns:a16="http://schemas.microsoft.com/office/drawing/2014/main" id="{E1F3CFE1-6532-4BF7-AABE-F5164A63BCDC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14836"/>
            <a:stretch/>
          </p:blipFill>
          <p:spPr>
            <a:xfrm>
              <a:off x="76200" y="1027331"/>
              <a:ext cx="3352801" cy="2554069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9219302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34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9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4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13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3581399" y="1143000"/>
            <a:ext cx="2286001" cy="584775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rtlCol="0">
            <a:spAutoFit/>
          </a:bodyPr>
          <a:lstStyle/>
          <a:p>
            <a:pPr algn="ctr"/>
            <a:r>
              <a:rPr lang="bn-BD" sz="3200" dirty="0">
                <a:latin typeface="NikoshBAN" pitchFamily="2" charset="0"/>
                <a:cs typeface="NikoshBAN" pitchFamily="2" charset="0"/>
              </a:rPr>
              <a:t>প্রথম রাষ্ট্রপতি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66738" y="685800"/>
            <a:ext cx="2171700" cy="52322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rtlCol="0">
            <a:spAutoFit/>
          </a:bodyPr>
          <a:lstStyle/>
          <a:p>
            <a:r>
              <a:rPr lang="bn-BD" sz="2800" dirty="0">
                <a:latin typeface="NikoshBAN" pitchFamily="2" charset="0"/>
                <a:cs typeface="NikoshBAN" pitchFamily="2" charset="0"/>
              </a:rPr>
              <a:t>অস্থায়ী রাষ্ট্রপতি</a:t>
            </a:r>
            <a:endParaRPr lang="en-US" sz="28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629400" y="710625"/>
            <a:ext cx="2057400" cy="52322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rtlCol="0">
            <a:spAutoFit/>
          </a:bodyPr>
          <a:lstStyle/>
          <a:p>
            <a:pPr algn="ctr"/>
            <a:r>
              <a:rPr lang="bn-BD" sz="2800" dirty="0">
                <a:latin typeface="NikoshBAN" pitchFamily="2" charset="0"/>
                <a:cs typeface="NikoshBAN" pitchFamily="2" charset="0"/>
              </a:rPr>
              <a:t>প্রধান মন্ত্রী</a:t>
            </a:r>
            <a:endParaRPr lang="en-US" sz="28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781800" y="3810000"/>
            <a:ext cx="1981200" cy="52322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rtlCol="0">
            <a:spAutoFit/>
          </a:bodyPr>
          <a:lstStyle/>
          <a:p>
            <a:pPr algn="ctr"/>
            <a:r>
              <a:rPr lang="bn-BD" sz="2800" dirty="0">
                <a:latin typeface="NikoshBAN" pitchFamily="2" charset="0"/>
                <a:cs typeface="NikoshBAN" pitchFamily="2" charset="0"/>
              </a:rPr>
              <a:t>অর্থ মন্ত্রী</a:t>
            </a:r>
            <a:endParaRPr lang="en-US" sz="28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990600" y="3810000"/>
            <a:ext cx="1524000" cy="52322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rtlCol="0">
            <a:spAutoFit/>
          </a:bodyPr>
          <a:lstStyle/>
          <a:p>
            <a:r>
              <a:rPr lang="bn-BD" sz="2800" dirty="0">
                <a:latin typeface="NikoshBAN" pitchFamily="2" charset="0"/>
                <a:cs typeface="NikoshBAN" pitchFamily="2" charset="0"/>
              </a:rPr>
              <a:t>স্বরাষ্ট্র মন্ত্রী</a:t>
            </a:r>
            <a:endParaRPr lang="en-US" sz="28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457200" y="76200"/>
            <a:ext cx="8305800" cy="584775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3200" dirty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মুজিবনগর সরকারে কারা দায়িত্বে ছিলেন তাদেরকে লক্ষ করঃ</a:t>
            </a:r>
            <a:endParaRPr lang="en-US" sz="3200" dirty="0">
              <a:solidFill>
                <a:srgbClr val="002060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5FD65E46-152C-43C6-BBD3-6FF6FEC0AD9A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546" r="11636"/>
          <a:stretch/>
        </p:blipFill>
        <p:spPr>
          <a:xfrm>
            <a:off x="6624636" y="1381450"/>
            <a:ext cx="2062164" cy="1651906"/>
          </a:xfrm>
          <a:prstGeom prst="rect">
            <a:avLst/>
          </a:prstGeom>
          <a:ln w="88900" cap="sq" cmpd="thickThin">
            <a:solidFill>
              <a:srgbClr val="0070C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A359F77C-DF40-40AD-8418-7487F8193ED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1900" y="2124075"/>
            <a:ext cx="2171700" cy="2609850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sp>
        <p:nvSpPr>
          <p:cNvPr id="22" name="TextBox 21">
            <a:extLst>
              <a:ext uri="{FF2B5EF4-FFF2-40B4-BE49-F238E27FC236}">
                <a16:creationId xmlns:a16="http://schemas.microsoft.com/office/drawing/2014/main" id="{6540A4BB-2DBC-4A8A-A082-024765250CD5}"/>
              </a:ext>
            </a:extLst>
          </p:cNvPr>
          <p:cNvSpPr txBox="1"/>
          <p:nvPr/>
        </p:nvSpPr>
        <p:spPr>
          <a:xfrm>
            <a:off x="3733799" y="4876800"/>
            <a:ext cx="2286001" cy="1077218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wrap="square" rtlCol="0">
            <a:spAutoFit/>
          </a:bodyPr>
          <a:lstStyle/>
          <a:p>
            <a:pPr algn="ctr"/>
            <a:r>
              <a:rPr lang="bn-IN" sz="3200" dirty="0">
                <a:latin typeface="NikoshBAN" pitchFamily="2" charset="0"/>
                <a:cs typeface="NikoshBAN" pitchFamily="2" charset="0"/>
              </a:rPr>
              <a:t>বঙ্গবন্ধু শেখ </a:t>
            </a:r>
            <a:endParaRPr lang="bn-BD" sz="3200" dirty="0"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bn-IN" sz="3200" dirty="0">
                <a:latin typeface="NikoshBAN" pitchFamily="2" charset="0"/>
                <a:cs typeface="NikoshBAN" pitchFamily="2" charset="0"/>
              </a:rPr>
              <a:t>মুজিবুর রহমান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67245DEF-666F-4543-9BCB-585B14E33415}"/>
              </a:ext>
            </a:extLst>
          </p:cNvPr>
          <p:cNvSpPr txBox="1"/>
          <p:nvPr/>
        </p:nvSpPr>
        <p:spPr>
          <a:xfrm>
            <a:off x="6448425" y="3124200"/>
            <a:ext cx="2466975" cy="52322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wrap="square" rtlCol="0">
            <a:spAutoFit/>
          </a:bodyPr>
          <a:lstStyle/>
          <a:p>
            <a:pPr algn="ctr"/>
            <a:r>
              <a:rPr lang="bn-IN" sz="2800" dirty="0">
                <a:latin typeface="NikoshBAN" pitchFamily="2" charset="0"/>
                <a:cs typeface="NikoshBAN" pitchFamily="2" charset="0"/>
              </a:rPr>
              <a:t>তাজউদ্দিন আহমেদ</a:t>
            </a:r>
            <a:endParaRPr lang="en-US" sz="2800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24" name="Picture 23">
            <a:extLst>
              <a:ext uri="{FF2B5EF4-FFF2-40B4-BE49-F238E27FC236}">
                <a16:creationId xmlns:a16="http://schemas.microsoft.com/office/drawing/2014/main" id="{EAA8F71E-A989-4546-AA7A-9EE17DAC78F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24636" y="4419600"/>
            <a:ext cx="2138364" cy="1669378"/>
          </a:xfrm>
          <a:prstGeom prst="rect">
            <a:avLst/>
          </a:prstGeom>
          <a:ln w="88900" cap="sq" cmpd="thickThin">
            <a:solidFill>
              <a:srgbClr val="0070C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sp>
        <p:nvSpPr>
          <p:cNvPr id="25" name="TextBox 24">
            <a:extLst>
              <a:ext uri="{FF2B5EF4-FFF2-40B4-BE49-F238E27FC236}">
                <a16:creationId xmlns:a16="http://schemas.microsoft.com/office/drawing/2014/main" id="{70926C57-7DB5-43DD-A491-1CD40DC460F3}"/>
              </a:ext>
            </a:extLst>
          </p:cNvPr>
          <p:cNvSpPr txBox="1"/>
          <p:nvPr/>
        </p:nvSpPr>
        <p:spPr>
          <a:xfrm>
            <a:off x="6210300" y="6258580"/>
            <a:ext cx="2857500" cy="52322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wrap="square" rtlCol="0">
            <a:spAutoFit/>
          </a:bodyPr>
          <a:lstStyle/>
          <a:p>
            <a:pPr algn="ctr"/>
            <a:r>
              <a:rPr lang="bn-IN" sz="2800" dirty="0">
                <a:latin typeface="NikoshBAN" pitchFamily="2" charset="0"/>
                <a:cs typeface="NikoshBAN" pitchFamily="2" charset="0"/>
              </a:rPr>
              <a:t>ক্যাপ্টেন মনসুর আলী </a:t>
            </a:r>
            <a:endParaRPr lang="en-US" sz="28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4FB51E76-FE5D-4574-8785-173A489A2A55}"/>
              </a:ext>
            </a:extLst>
          </p:cNvPr>
          <p:cNvSpPr txBox="1"/>
          <p:nvPr/>
        </p:nvSpPr>
        <p:spPr>
          <a:xfrm>
            <a:off x="228600" y="6334780"/>
            <a:ext cx="3467100" cy="52322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wrap="square" rtlCol="0">
            <a:spAutoFit/>
          </a:bodyPr>
          <a:lstStyle/>
          <a:p>
            <a:pPr algn="ctr"/>
            <a:r>
              <a:rPr lang="bn-IN" sz="2800" dirty="0">
                <a:latin typeface="NikoshBAN" pitchFamily="2" charset="0"/>
                <a:cs typeface="NikoshBAN" pitchFamily="2" charset="0"/>
              </a:rPr>
              <a:t>এ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bn-IN" sz="2800" dirty="0">
                <a:latin typeface="NikoshBAN" pitchFamily="2" charset="0"/>
                <a:cs typeface="NikoshBAN" pitchFamily="2" charset="0"/>
              </a:rPr>
              <a:t>এইচ</a:t>
            </a:r>
            <a:r>
              <a:rPr lang="en-US" sz="2800" dirty="0">
                <a:latin typeface="NikoshBAN" pitchFamily="2" charset="0"/>
                <a:cs typeface="NikoshBAN" pitchFamily="2" charset="0"/>
              </a:rPr>
              <a:t>.</a:t>
            </a:r>
            <a:r>
              <a:rPr lang="bn-IN" sz="2800" dirty="0">
                <a:latin typeface="NikoshBAN" pitchFamily="2" charset="0"/>
                <a:cs typeface="NikoshBAN" pitchFamily="2" charset="0"/>
              </a:rPr>
              <a:t>এম কামরুজ্জামান</a:t>
            </a:r>
            <a:endParaRPr lang="en-US" sz="2800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27" name="Picture 26">
            <a:extLst>
              <a:ext uri="{FF2B5EF4-FFF2-40B4-BE49-F238E27FC236}">
                <a16:creationId xmlns:a16="http://schemas.microsoft.com/office/drawing/2014/main" id="{2E4FCEEB-946D-40CB-A409-531D3B6DDA9E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5000" b="2789"/>
          <a:stretch/>
        </p:blipFill>
        <p:spPr>
          <a:xfrm>
            <a:off x="676275" y="4419601"/>
            <a:ext cx="2286000" cy="1838980"/>
          </a:xfrm>
          <a:prstGeom prst="rect">
            <a:avLst/>
          </a:prstGeom>
          <a:ln w="88900" cap="sq" cmpd="thickThin">
            <a:solidFill>
              <a:srgbClr val="0070C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pic>
        <p:nvPicPr>
          <p:cNvPr id="28" name="Picture 27">
            <a:extLst>
              <a:ext uri="{FF2B5EF4-FFF2-40B4-BE49-F238E27FC236}">
                <a16:creationId xmlns:a16="http://schemas.microsoft.com/office/drawing/2014/main" id="{1A05EBA5-4298-4890-A38D-C696A97FF203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6667" b="6809"/>
          <a:stretch/>
        </p:blipFill>
        <p:spPr>
          <a:xfrm>
            <a:off x="609599" y="1295400"/>
            <a:ext cx="2133601" cy="1737956"/>
          </a:xfrm>
          <a:prstGeom prst="rect">
            <a:avLst/>
          </a:prstGeom>
          <a:ln w="88900" cap="sq" cmpd="thickThin">
            <a:solidFill>
              <a:srgbClr val="0070C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sp>
        <p:nvSpPr>
          <p:cNvPr id="29" name="TextBox 28">
            <a:extLst>
              <a:ext uri="{FF2B5EF4-FFF2-40B4-BE49-F238E27FC236}">
                <a16:creationId xmlns:a16="http://schemas.microsoft.com/office/drawing/2014/main" id="{CB23FFE6-90B3-4DE2-983D-61667067D637}"/>
              </a:ext>
            </a:extLst>
          </p:cNvPr>
          <p:cNvSpPr txBox="1"/>
          <p:nvPr/>
        </p:nvSpPr>
        <p:spPr>
          <a:xfrm>
            <a:off x="266374" y="3276600"/>
            <a:ext cx="2705426" cy="52322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wrap="square" rtlCol="0">
            <a:spAutoFit/>
          </a:bodyPr>
          <a:lstStyle/>
          <a:p>
            <a:pPr algn="ctr"/>
            <a:r>
              <a:rPr lang="bn-IN" sz="2800" dirty="0">
                <a:latin typeface="NikoshBAN" pitchFamily="2" charset="0"/>
                <a:cs typeface="NikoshBAN" pitchFamily="2" charset="0"/>
              </a:rPr>
              <a:t> সৈয়দ নজরুল ইসলাম</a:t>
            </a:r>
            <a:endParaRPr lang="en-US" sz="2800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727922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8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4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6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4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6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2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4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 animBg="1"/>
      <p:bldP spid="11" grpId="0" animBg="1"/>
      <p:bldP spid="12" grpId="0" animBg="1"/>
      <p:bldP spid="18" grpId="0" animBg="1"/>
      <p:bldP spid="22" grpId="0" animBg="1"/>
      <p:bldP spid="23" grpId="0" animBg="1"/>
      <p:bldP spid="25" grpId="0" animBg="1"/>
      <p:bldP spid="26" grpId="0" animBg="1"/>
      <p:bldP spid="29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9D08AC1A-52FA-4A4B-8307-2CCE29BA8B72}"/>
              </a:ext>
            </a:extLst>
          </p:cNvPr>
          <p:cNvGrpSpPr/>
          <p:nvPr/>
        </p:nvGrpSpPr>
        <p:grpSpPr>
          <a:xfrm>
            <a:off x="152398" y="1691045"/>
            <a:ext cx="8686802" cy="5090755"/>
            <a:chOff x="26096" y="76200"/>
            <a:chExt cx="8813104" cy="6172200"/>
          </a:xfrm>
        </p:grpSpPr>
        <p:pic>
          <p:nvPicPr>
            <p:cNvPr id="1026" name="Picture 2"/>
            <p:cNvPicPr>
              <a:picLocks noChangeAspect="1" noChangeArrowheads="1"/>
            </p:cNvPicPr>
            <p:nvPr/>
          </p:nvPicPr>
          <p:blipFill rotWithShape="1">
            <a:blip r:embed="rId2"/>
            <a:srcRect l="11663" t="8931" r="11663" b="11038"/>
            <a:stretch/>
          </p:blipFill>
          <p:spPr bwMode="auto">
            <a:xfrm>
              <a:off x="4572000" y="152400"/>
              <a:ext cx="4267200" cy="6096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pic>
          <p:nvPicPr>
            <p:cNvPr id="1027" name="Picture 3"/>
            <p:cNvPicPr>
              <a:picLocks noChangeAspect="1" noChangeArrowheads="1"/>
            </p:cNvPicPr>
            <p:nvPr/>
          </p:nvPicPr>
          <p:blipFill rotWithShape="1">
            <a:blip r:embed="rId3"/>
            <a:srcRect r="2200"/>
            <a:stretch/>
          </p:blipFill>
          <p:spPr bwMode="auto">
            <a:xfrm>
              <a:off x="26096" y="76200"/>
              <a:ext cx="4545904" cy="6096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</p:grpSp>
      <p:sp>
        <p:nvSpPr>
          <p:cNvPr id="5" name="TextBox 4">
            <a:extLst>
              <a:ext uri="{FF2B5EF4-FFF2-40B4-BE49-F238E27FC236}">
                <a16:creationId xmlns:a16="http://schemas.microsoft.com/office/drawing/2014/main" id="{0421D39A-F83B-4398-98F8-8F99AAEA0BBC}"/>
              </a:ext>
            </a:extLst>
          </p:cNvPr>
          <p:cNvSpPr txBox="1"/>
          <p:nvPr/>
        </p:nvSpPr>
        <p:spPr>
          <a:xfrm>
            <a:off x="609600" y="76200"/>
            <a:ext cx="8077200" cy="769441"/>
          </a:xfrm>
          <a:prstGeom prst="rect">
            <a:avLst/>
          </a:prstGeom>
          <a:ln w="38100"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4400" i="1" dirty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পাঠ্য বইয়ের সাথে সমন্বয়</a:t>
            </a:r>
            <a:endParaRPr lang="en-US" sz="4400" i="1" dirty="0">
              <a:solidFill>
                <a:srgbClr val="00206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BB390EE-99B6-497E-987C-5E44DC74A90B}"/>
              </a:ext>
            </a:extLst>
          </p:cNvPr>
          <p:cNvSpPr txBox="1"/>
          <p:nvPr/>
        </p:nvSpPr>
        <p:spPr>
          <a:xfrm>
            <a:off x="228600" y="914400"/>
            <a:ext cx="8686801" cy="70788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4000" dirty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পাঠ্য বইয়ের ২</a:t>
            </a:r>
            <a:r>
              <a:rPr lang="en-US" sz="4000" dirty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4000" dirty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নং পৃষ্ঠা খুলো এবং নিরবে</a:t>
            </a:r>
            <a:r>
              <a:rPr lang="en-US" sz="4000" dirty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4000" dirty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পড়।</a:t>
            </a:r>
            <a:endParaRPr lang="en-US" sz="4000" dirty="0">
              <a:solidFill>
                <a:srgbClr val="00B05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819400" y="152400"/>
            <a:ext cx="4038600" cy="923330"/>
          </a:xfrm>
          <a:prstGeom prst="rect">
            <a:avLst/>
          </a:prstGeom>
          <a:blipFill>
            <a:blip r:embed="rId2" cstate="print"/>
            <a:tile tx="0" ty="0" sx="100000" sy="100000" flip="none" algn="tl"/>
          </a:blipFill>
          <a:effectLst>
            <a:innerShdw blurRad="63500" dist="50800" dir="16200000">
              <a:prstClr val="black">
                <a:alpha val="50000"/>
              </a:prstClr>
            </a:inn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bn-BD" sz="54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NikoshBAN" pitchFamily="2" charset="0"/>
                <a:cs typeface="NikoshBAN" pitchFamily="2" charset="0"/>
              </a:rPr>
              <a:t>দলীয় কাজ</a:t>
            </a:r>
            <a:endParaRPr lang="en-US" sz="5400" b="1" dirty="0">
              <a:ln w="9525">
                <a:solidFill>
                  <a:schemeClr val="bg1"/>
                </a:solidFill>
                <a:prstDash val="solid"/>
              </a:ln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09600" y="1371600"/>
            <a:ext cx="8229600" cy="1323439"/>
          </a:xfrm>
          <a:prstGeom prst="rect">
            <a:avLst/>
          </a:prstGeom>
          <a:solidFill>
            <a:srgbClr val="CCFFFF"/>
          </a:solidFill>
          <a:effectLst>
            <a:innerShdw blurRad="63500" dist="50800" dir="5400000">
              <a:prstClr val="black">
                <a:alpha val="50000"/>
              </a:prstClr>
            </a:innerShdw>
          </a:effectLst>
        </p:spPr>
        <p:txBody>
          <a:bodyPr wrap="square" rtlCol="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r>
              <a:rPr lang="bn-BD" sz="4000" b="1" dirty="0">
                <a:ln/>
                <a:solidFill>
                  <a:schemeClr val="accent4"/>
                </a:solidFill>
                <a:latin typeface="NikoshBAN" pitchFamily="2" charset="0"/>
                <a:cs typeface="NikoshBAN" pitchFamily="2" charset="0"/>
              </a:rPr>
              <a:t>১৯৪৭ থেকে ১৯৭১ সাল পর্যন্ত পাকিস্তান শাসনামলের ঘটনাপঞ্জী তৈরী কর?</a:t>
            </a:r>
            <a:endParaRPr lang="en-US" sz="4000" b="1" dirty="0">
              <a:ln/>
              <a:solidFill>
                <a:schemeClr val="accent4"/>
              </a:solidFill>
              <a:latin typeface="NikoshBAN" pitchFamily="2" charset="0"/>
              <a:cs typeface="NikoshBAN" pitchFamily="2" charset="0"/>
            </a:endParaRPr>
          </a:p>
        </p:txBody>
      </p:sp>
      <p:cxnSp>
        <p:nvCxnSpPr>
          <p:cNvPr id="11" name="Elbow Connector 10"/>
          <p:cNvCxnSpPr/>
          <p:nvPr/>
        </p:nvCxnSpPr>
        <p:spPr>
          <a:xfrm flipV="1">
            <a:off x="2057400" y="3886200"/>
            <a:ext cx="838200" cy="609600"/>
          </a:xfrm>
          <a:prstGeom prst="bentConnector3">
            <a:avLst>
              <a:gd name="adj1" fmla="val 50000"/>
            </a:avLst>
          </a:prstGeom>
          <a:ln w="38100">
            <a:solidFill>
              <a:srgbClr val="002060"/>
            </a:solidFill>
            <a:headEnd type="oval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Elbow Connector 12"/>
          <p:cNvCxnSpPr/>
          <p:nvPr/>
        </p:nvCxnSpPr>
        <p:spPr>
          <a:xfrm>
            <a:off x="3429000" y="4038600"/>
            <a:ext cx="1066800" cy="609600"/>
          </a:xfrm>
          <a:prstGeom prst="bentConnector3">
            <a:avLst>
              <a:gd name="adj1" fmla="val 50000"/>
            </a:avLst>
          </a:prstGeom>
          <a:ln w="38100">
            <a:solidFill>
              <a:srgbClr val="3CC24C"/>
            </a:solidFill>
            <a:headEnd type="oval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Elbow Connector 14"/>
          <p:cNvCxnSpPr/>
          <p:nvPr/>
        </p:nvCxnSpPr>
        <p:spPr>
          <a:xfrm flipV="1">
            <a:off x="5181600" y="4038600"/>
            <a:ext cx="838200" cy="609600"/>
          </a:xfrm>
          <a:prstGeom prst="bentConnector3">
            <a:avLst>
              <a:gd name="adj1" fmla="val 50000"/>
            </a:avLst>
          </a:prstGeom>
          <a:ln w="38100">
            <a:solidFill>
              <a:schemeClr val="accent2">
                <a:lumMod val="50000"/>
              </a:schemeClr>
            </a:solidFill>
            <a:headEnd type="oval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Elbow Connector 16"/>
          <p:cNvCxnSpPr/>
          <p:nvPr/>
        </p:nvCxnSpPr>
        <p:spPr>
          <a:xfrm>
            <a:off x="6629400" y="4038600"/>
            <a:ext cx="838200" cy="685800"/>
          </a:xfrm>
          <a:prstGeom prst="bentConnector3">
            <a:avLst>
              <a:gd name="adj1" fmla="val 50000"/>
            </a:avLst>
          </a:prstGeom>
          <a:ln w="38100">
            <a:solidFill>
              <a:srgbClr val="7030A0"/>
            </a:solidFill>
            <a:headEnd type="oval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Elbow Connector 22"/>
          <p:cNvCxnSpPr/>
          <p:nvPr/>
        </p:nvCxnSpPr>
        <p:spPr>
          <a:xfrm rot="5400000" flipH="1" flipV="1">
            <a:off x="7810500" y="4076700"/>
            <a:ext cx="762000" cy="533400"/>
          </a:xfrm>
          <a:prstGeom prst="bentConnector3">
            <a:avLst>
              <a:gd name="adj1" fmla="val 50000"/>
            </a:avLst>
          </a:prstGeom>
          <a:ln w="38100">
            <a:solidFill>
              <a:srgbClr val="FF0066"/>
            </a:solidFill>
            <a:headEnd type="oval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1219200" y="4114800"/>
            <a:ext cx="609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200" dirty="0">
                <a:latin typeface="NikoshBAN" pitchFamily="2" charset="0"/>
                <a:cs typeface="NikoshBAN" pitchFamily="2" charset="0"/>
              </a:rPr>
              <a:t>৪৭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2971800" y="3377625"/>
            <a:ext cx="609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200" dirty="0">
                <a:latin typeface="NikoshBAN" pitchFamily="2" charset="0"/>
                <a:cs typeface="NikoshBAN" pitchFamily="2" charset="0"/>
              </a:rPr>
              <a:t>৫২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4495800" y="4368225"/>
            <a:ext cx="609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200" dirty="0">
                <a:latin typeface="NikoshBAN" pitchFamily="2" charset="0"/>
                <a:cs typeface="NikoshBAN" pitchFamily="2" charset="0"/>
              </a:rPr>
              <a:t>৬৬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6019800" y="3682425"/>
            <a:ext cx="609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200" dirty="0">
                <a:latin typeface="NikoshBAN" pitchFamily="2" charset="0"/>
                <a:cs typeface="NikoshBAN" pitchFamily="2" charset="0"/>
              </a:rPr>
              <a:t>৬৯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7391400" y="4547175"/>
            <a:ext cx="609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200" dirty="0">
                <a:latin typeface="NikoshBAN" pitchFamily="2" charset="0"/>
                <a:cs typeface="NikoshBAN" pitchFamily="2" charset="0"/>
              </a:rPr>
              <a:t>৭০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8077200" y="3276600"/>
            <a:ext cx="609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200" dirty="0">
                <a:latin typeface="NikoshBAN" pitchFamily="2" charset="0"/>
                <a:cs typeface="NikoshBAN" pitchFamily="2" charset="0"/>
              </a:rPr>
              <a:t>৭১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-1524000" y="4495800"/>
            <a:ext cx="1524000" cy="584775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effectLst>
            <a:innerShdw blurRad="63500" dist="50800" dir="16200000">
              <a:prstClr val="black">
                <a:alpha val="50000"/>
              </a:prstClr>
            </a:inn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bn-BD" sz="3200" dirty="0">
                <a:solidFill>
                  <a:schemeClr val="accent6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দেশ ভাগ</a:t>
            </a:r>
            <a:endParaRPr lang="en-US" sz="3200" dirty="0">
              <a:solidFill>
                <a:schemeClr val="accent6">
                  <a:lumMod val="75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-2133600" y="2895600"/>
            <a:ext cx="2057400" cy="584775"/>
          </a:xfrm>
          <a:prstGeom prst="rect">
            <a:avLst/>
          </a:prstGeom>
          <a:solidFill>
            <a:srgbClr val="92D050"/>
          </a:solidFill>
          <a:effectLst>
            <a:innerShdw blurRad="63500" dist="50800" dir="16200000">
              <a:prstClr val="black">
                <a:alpha val="50000"/>
              </a:prstClr>
            </a:innerShdw>
          </a:effectLst>
        </p:spPr>
        <p:txBody>
          <a:bodyPr wrap="square" rtlCol="0">
            <a:spAutoFit/>
          </a:bodyPr>
          <a:lstStyle/>
          <a:p>
            <a:r>
              <a:rPr lang="bn-BD" sz="3200" dirty="0">
                <a:latin typeface="NikoshBAN" pitchFamily="2" charset="0"/>
                <a:cs typeface="NikoshBAN" pitchFamily="2" charset="0"/>
              </a:rPr>
              <a:t>ভাষা আন্দোলন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-1752600" y="5334000"/>
            <a:ext cx="1524000" cy="584775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effectLst>
            <a:innerShdw blurRad="63500" dist="50800" dir="16200000">
              <a:prstClr val="black">
                <a:alpha val="50000"/>
              </a:prstClr>
            </a:inn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bn-BD" sz="3200" dirty="0">
                <a:latin typeface="NikoshBAN" pitchFamily="2" charset="0"/>
                <a:cs typeface="NikoshBAN" pitchFamily="2" charset="0"/>
              </a:rPr>
              <a:t>ছয় দফা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9372600" y="2362200"/>
            <a:ext cx="1905000" cy="584775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effectLst>
            <a:innerShdw blurRad="63500" dist="50800" dir="16200000">
              <a:prstClr val="black">
                <a:alpha val="50000"/>
              </a:prstClr>
            </a:inn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bn-BD" sz="3200" dirty="0">
                <a:latin typeface="NikoshBAN" pitchFamily="2" charset="0"/>
                <a:cs typeface="NikoshBAN" pitchFamily="2" charset="0"/>
              </a:rPr>
              <a:t>গণ অভ্যুত্থান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9372600" y="5282625"/>
            <a:ext cx="1295400" cy="584775"/>
          </a:xfrm>
          <a:prstGeom prst="rect">
            <a:avLst/>
          </a:prstGeom>
          <a:solidFill>
            <a:schemeClr val="bg2">
              <a:lumMod val="75000"/>
            </a:schemeClr>
          </a:solidFill>
          <a:effectLst>
            <a:innerShdw blurRad="63500" dist="50800" dir="16200000">
              <a:prstClr val="black">
                <a:alpha val="50000"/>
              </a:prstClr>
            </a:inn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bn-BD" sz="3200" dirty="0">
                <a:latin typeface="NikoshBAN" pitchFamily="2" charset="0"/>
                <a:cs typeface="NikoshBAN" pitchFamily="2" charset="0"/>
              </a:rPr>
              <a:t>নির্বাচন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9448800" y="3124200"/>
            <a:ext cx="1295400" cy="584775"/>
          </a:xfrm>
          <a:prstGeom prst="rect">
            <a:avLst/>
          </a:prstGeom>
          <a:solidFill>
            <a:srgbClr val="FFC000"/>
          </a:solidFill>
          <a:effectLst>
            <a:innerShdw blurRad="63500" dist="50800" dir="16200000">
              <a:prstClr val="black">
                <a:alpha val="50000"/>
              </a:prstClr>
            </a:innerShdw>
          </a:effectLst>
        </p:spPr>
        <p:txBody>
          <a:bodyPr wrap="square" rtlCol="0">
            <a:spAutoFit/>
          </a:bodyPr>
          <a:lstStyle/>
          <a:p>
            <a:r>
              <a:rPr lang="bn-BD" sz="3200" dirty="0">
                <a:latin typeface="NikoshBAN" pitchFamily="2" charset="0"/>
                <a:cs typeface="NikoshBAN" pitchFamily="2" charset="0"/>
              </a:rPr>
              <a:t>মুক্তিযুদ্ধ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436694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5" dur="80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6" dur="80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" dur="80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0.01296 L 0.25 0.01296 " pathEditMode="relative" rAng="0" ptsTypes="AA">
                                      <p:cBhvr>
                                        <p:cTn id="21" dur="2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5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7083 -0.00925 L 0.45416 -0.00925 " pathEditMode="relative" rAng="0" ptsTypes="AA">
                                      <p:cBhvr>
                                        <p:cTn id="25" dur="2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2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3.7037E-7 L 0.64166 -0.02037 " pathEditMode="relative" rAng="0" ptsTypes="AA">
                                      <p:cBhvr>
                                        <p:cTn id="29" dur="2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21" y="-1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5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0417 0.01296 L -0.44584 0.06852 " pathEditMode="relative" rAng="0" ptsTypes="AA">
                                      <p:cBhvr>
                                        <p:cTn id="33" dur="2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71" y="2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5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-0.25 0  E" pathEditMode="relative" ptsTypes="">
                                      <p:cBhvr>
                                        <p:cTn id="37" dur="2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5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59 0.03148 L -0.19827 -0.05556 " pathEditMode="relative" rAng="0" ptsTypes="AA">
                                      <p:cBhvr>
                                        <p:cTn id="41" dur="2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208" y="-435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7" grpId="0" animBg="1"/>
      <p:bldP spid="34" grpId="0" animBg="1"/>
      <p:bldP spid="35" grpId="0" animBg="1"/>
      <p:bldP spid="36" grpId="0" animBg="1"/>
      <p:bldP spid="37" grpId="0" animBg="1"/>
      <p:bldP spid="38" grpId="0" animBg="1"/>
      <p:bldP spid="39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38200" y="1578114"/>
            <a:ext cx="7696200" cy="707886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effectLst>
            <a:innerShdw blurRad="114300">
              <a:prstClr val="black"/>
            </a:inn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bn-BD" sz="4000" dirty="0">
                <a:latin typeface="NikoshBAN" pitchFamily="2" charset="0"/>
                <a:cs typeface="NikoshBAN" pitchFamily="2" charset="0"/>
              </a:rPr>
              <a:t>নিচের প্রশ্নের উত্তর খাতায় লেখ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914400" y="2797314"/>
            <a:ext cx="7620000" cy="707886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r>
              <a:rPr lang="bn-BD" sz="4000" b="1" dirty="0">
                <a:ln/>
                <a:solidFill>
                  <a:sysClr val="windowText" lastClr="000000"/>
                </a:solidFill>
                <a:latin typeface="NikoshBAN" pitchFamily="2" charset="0"/>
                <a:cs typeface="NikoshBAN" pitchFamily="2" charset="0"/>
              </a:rPr>
              <a:t>১। মুজিব নগর সরকার কত তারিখে গঠিত হয়?</a:t>
            </a:r>
            <a:endParaRPr lang="en-US" sz="4000" b="1" dirty="0">
              <a:ln/>
              <a:solidFill>
                <a:sysClr val="windowText" lastClr="00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914400" y="4092714"/>
            <a:ext cx="7620000" cy="707886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bn-BD" sz="40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itchFamily="2" charset="0"/>
                <a:cs typeface="NikoshBAN" pitchFamily="2" charset="0"/>
              </a:rPr>
              <a:t>২। মুজিব নগর সরকার কত তারিখে শপথ নেন?</a:t>
            </a:r>
            <a:endParaRPr lang="en-US" sz="40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914400" y="5311914"/>
            <a:ext cx="7543800" cy="70788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bn-BD" sz="40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itchFamily="2" charset="0"/>
                <a:cs typeface="NikoshBAN" pitchFamily="2" charset="0"/>
              </a:rPr>
              <a:t>৩। মুজিবনগর সরকার কোথায় শপথ নেন? </a:t>
            </a:r>
            <a:endParaRPr lang="en-US" sz="40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47525ED-67C1-4C83-B751-BD0247CD48B5}"/>
              </a:ext>
            </a:extLst>
          </p:cNvPr>
          <p:cNvSpPr txBox="1"/>
          <p:nvPr/>
        </p:nvSpPr>
        <p:spPr>
          <a:xfrm>
            <a:off x="2819400" y="295870"/>
            <a:ext cx="4038600" cy="923330"/>
          </a:xfrm>
          <a:prstGeom prst="rect">
            <a:avLst/>
          </a:prstGeom>
          <a:solidFill>
            <a:srgbClr val="BDFDFF"/>
          </a:solidFill>
          <a:effectLst>
            <a:innerShdw blurRad="63500" dist="50800" dir="16200000">
              <a:prstClr val="black">
                <a:alpha val="50000"/>
              </a:prstClr>
            </a:inn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bn-BD" sz="54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NikoshBAN" pitchFamily="2" charset="0"/>
                <a:cs typeface="NikoshBAN" pitchFamily="2" charset="0"/>
              </a:rPr>
              <a:t>একক কাজ</a:t>
            </a:r>
            <a:endParaRPr lang="en-US" sz="5400" b="1" dirty="0">
              <a:ln w="9525">
                <a:solidFill>
                  <a:schemeClr val="bg1"/>
                </a:solidFill>
                <a:prstDash val="solid"/>
              </a:ln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78847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3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3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3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3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6" grpId="0" animBg="1"/>
      <p:bldP spid="10" grpId="0" animBg="1"/>
      <p:bldP spid="7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 rot="16200000">
            <a:off x="-1665356" y="3234036"/>
            <a:ext cx="4343400" cy="923330"/>
          </a:xfrm>
          <a:prstGeom prst="rect">
            <a:avLst/>
          </a:prstGeom>
          <a:blipFill>
            <a:blip r:embed="rId2" cstate="print"/>
            <a:tile tx="0" ty="0" sx="100000" sy="100000" flip="none" algn="tl"/>
          </a:blip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wrap="square" rtlCol="0">
            <a:spAutoFit/>
          </a:bodyPr>
          <a:lstStyle/>
          <a:p>
            <a:pPr algn="ctr"/>
            <a:r>
              <a:rPr lang="bn-BD" sz="54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NikoshBAN" pitchFamily="2" charset="0"/>
                <a:cs typeface="NikoshBAN" pitchFamily="2" charset="0"/>
              </a:rPr>
              <a:t>মূল্যায়ন</a:t>
            </a:r>
            <a:endParaRPr lang="en-US" sz="54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971800" y="381000"/>
            <a:ext cx="3352800" cy="707886"/>
          </a:xfrm>
          <a:prstGeom prst="rect">
            <a:avLst/>
          </a:prstGeom>
          <a:solidFill>
            <a:schemeClr val="bg1">
              <a:lumMod val="95000"/>
            </a:schemeClr>
          </a:solidFill>
          <a:effectLst>
            <a:innerShdw blurRad="63500" dist="50800" dir="16200000">
              <a:prstClr val="black">
                <a:alpha val="50000"/>
              </a:prstClr>
            </a:innerShdw>
          </a:effectLst>
        </p:spPr>
        <p:txBody>
          <a:bodyPr wrap="square" rtlCol="0">
            <a:spAutoFit/>
          </a:bodyPr>
          <a:lstStyle/>
          <a:p>
            <a:r>
              <a:rPr lang="bn-BD" sz="4000" b="1" dirty="0">
                <a:latin typeface="NikoshBAN" pitchFamily="2" charset="0"/>
                <a:cs typeface="NikoshBAN" pitchFamily="2" charset="0"/>
              </a:rPr>
              <a:t>শূণ্যস্থাণ পূরণ করঃ</a:t>
            </a:r>
            <a:endParaRPr lang="en-US" sz="4000" b="1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371600" y="1828800"/>
            <a:ext cx="708660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000" dirty="0">
                <a:latin typeface="NikoshBAN" pitchFamily="2" charset="0"/>
                <a:cs typeface="NikoshBAN" pitchFamily="2" charset="0"/>
              </a:rPr>
              <a:t>১)ভাষা আন্দোলন হয়           সালে।</a:t>
            </a:r>
          </a:p>
          <a:p>
            <a:r>
              <a:rPr lang="bn-BD" sz="4000" dirty="0">
                <a:latin typeface="NikoshBAN" pitchFamily="2" charset="0"/>
                <a:cs typeface="NikoshBAN" pitchFamily="2" charset="0"/>
              </a:rPr>
              <a:t>২)১৯৬৯ সালে সংঘঠিত হয়েছিল            ।</a:t>
            </a:r>
          </a:p>
          <a:p>
            <a:r>
              <a:rPr lang="bn-BD" sz="4000" dirty="0">
                <a:latin typeface="NikoshBAN" pitchFamily="2" charset="0"/>
                <a:cs typeface="NikoshBAN" pitchFamily="2" charset="0"/>
              </a:rPr>
              <a:t>৩)মুজিবনগর সরকার গঠিত হয় ১৯৭১ সালের</a:t>
            </a:r>
          </a:p>
          <a:p>
            <a:r>
              <a:rPr lang="bn-BD" sz="4000" dirty="0">
                <a:latin typeface="NikoshBAN" pitchFamily="2" charset="0"/>
                <a:cs typeface="NikoshBAN" pitchFamily="2" charset="0"/>
              </a:rPr>
              <a:t>            এপ্রিল ।</a:t>
            </a:r>
          </a:p>
          <a:p>
            <a:r>
              <a:rPr lang="bn-BD" sz="4000" dirty="0">
                <a:latin typeface="NikoshBAN" pitchFamily="2" charset="0"/>
                <a:cs typeface="NikoshBAN" pitchFamily="2" charset="0"/>
              </a:rPr>
              <a:t>৪)মুজিবনগর সরকার শপথ গ্রহণ করেন ১৯৭১</a:t>
            </a:r>
          </a:p>
          <a:p>
            <a:r>
              <a:rPr lang="bn-BD" sz="4000" dirty="0">
                <a:latin typeface="NikoshBAN" pitchFamily="2" charset="0"/>
                <a:cs typeface="NikoshBAN" pitchFamily="2" charset="0"/>
              </a:rPr>
              <a:t>সালের          এপ্রিল।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4800600" y="2209800"/>
            <a:ext cx="990600" cy="0"/>
          </a:xfrm>
          <a:prstGeom prst="line">
            <a:avLst/>
          </a:prstGeom>
          <a:ln>
            <a:solidFill>
              <a:srgbClr val="FF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6553200" y="2819400"/>
            <a:ext cx="990600" cy="0"/>
          </a:xfrm>
          <a:prstGeom prst="line">
            <a:avLst/>
          </a:prstGeom>
          <a:ln>
            <a:solidFill>
              <a:srgbClr val="FF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1752600" y="4038600"/>
            <a:ext cx="914400" cy="0"/>
          </a:xfrm>
          <a:prstGeom prst="line">
            <a:avLst/>
          </a:prstGeom>
          <a:ln>
            <a:solidFill>
              <a:srgbClr val="FF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2590800" y="5334000"/>
            <a:ext cx="914400" cy="0"/>
          </a:xfrm>
          <a:prstGeom prst="line">
            <a:avLst/>
          </a:prstGeom>
          <a:ln>
            <a:solidFill>
              <a:srgbClr val="FF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9220200" y="1447800"/>
            <a:ext cx="1143000" cy="707886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bn-BD" sz="4000" dirty="0">
                <a:latin typeface="NikoshBAN" pitchFamily="2" charset="0"/>
                <a:cs typeface="NikoshBAN" pitchFamily="2" charset="0"/>
              </a:rPr>
              <a:t>১৯৫২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9144000" y="2438400"/>
            <a:ext cx="1828800" cy="584775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bn-BD" sz="3200" dirty="0">
                <a:latin typeface="NikoshBAN" pitchFamily="2" charset="0"/>
                <a:cs typeface="NikoshBAN" pitchFamily="2" charset="0"/>
              </a:rPr>
              <a:t>গণ অভ্যূত্থান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-1447800" y="3429001"/>
            <a:ext cx="609600" cy="646331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bn-BD" sz="3600" dirty="0">
                <a:latin typeface="NikoshBAN" pitchFamily="2" charset="0"/>
                <a:cs typeface="NikoshBAN" pitchFamily="2" charset="0"/>
              </a:rPr>
              <a:t>১০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-1447800" y="4800600"/>
            <a:ext cx="769442" cy="707886"/>
          </a:xfrm>
          <a:prstGeom prst="rect">
            <a:avLst/>
          </a:prstGeom>
          <a:solidFill>
            <a:srgbClr val="BDFDFF"/>
          </a:solidFill>
        </p:spPr>
        <p:txBody>
          <a:bodyPr wrap="square" rtlCol="0">
            <a:spAutoFit/>
          </a:bodyPr>
          <a:lstStyle/>
          <a:p>
            <a:pPr algn="ctr"/>
            <a:r>
              <a:rPr lang="bn-BD" sz="4000" dirty="0">
                <a:latin typeface="NikoshBAN" pitchFamily="2" charset="0"/>
                <a:cs typeface="NikoshBAN" pitchFamily="2" charset="0"/>
              </a:rPr>
              <a:t>১৭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07641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5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7916 -0.01829 L -0.50416 -0.0294 " pathEditMode="relative" rAng="0" ptsTypes="AA">
                                      <p:cBhvr>
                                        <p:cTn id="12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1250" y="-55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5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625 0.0044 L -0.22917 -0.03148 " pathEditMode="relative" rAng="0" ptsTypes="AA">
                                      <p:cBhvr>
                                        <p:cTn id="16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4583" y="-180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.01968 L 0.33333 0.0419 " pathEditMode="relative" rAng="0" ptsTypes="AA">
                                      <p:cBhvr>
                                        <p:cTn id="20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700" y="11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3334 -3.7037E-7 L 0.43334 -0.01829 " pathEditMode="relative" rAng="0" ptsTypes="AA">
                                      <p:cBhvr>
                                        <p:cTn id="24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0000" y="-92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18" grpId="0" animBg="1"/>
      <p:bldP spid="19" grpId="0" animBg="1"/>
      <p:bldP spid="20" grpId="0" animBg="1"/>
      <p:bldP spid="21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322456" y="304800"/>
            <a:ext cx="6297544" cy="707886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effectLst>
            <a:innerShdw blurRad="63500" dist="50800" dir="16200000">
              <a:prstClr val="black">
                <a:alpha val="50000"/>
              </a:prstClr>
            </a:innerShdw>
          </a:effectLst>
        </p:spPr>
        <p:txBody>
          <a:bodyPr wrap="square" rtlCol="0">
            <a:prstTxWarp prst="textWave1">
              <a:avLst/>
            </a:prstTxWarp>
            <a:spAutoFit/>
          </a:bodyPr>
          <a:lstStyle/>
          <a:p>
            <a:pPr algn="ctr"/>
            <a:r>
              <a:rPr lang="bn-BD" sz="4000" dirty="0">
                <a:latin typeface="NikoshBAN" pitchFamily="2" charset="0"/>
                <a:cs typeface="NikoshBAN" pitchFamily="2" charset="0"/>
              </a:rPr>
              <a:t>বাড়ীর কাজ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04800" y="5845314"/>
            <a:ext cx="8610600" cy="707886"/>
          </a:xfrm>
          <a:prstGeom prst="rect">
            <a:avLst/>
          </a:prstGeom>
          <a:solidFill>
            <a:srgbClr val="BDFDFF"/>
          </a:solidFill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square" rtlCol="0">
            <a:spAutoFit/>
          </a:bodyPr>
          <a:lstStyle/>
          <a:p>
            <a:pPr algn="ctr"/>
            <a:r>
              <a:rPr lang="bn-BD" sz="4000" dirty="0">
                <a:latin typeface="NikoshBAN" pitchFamily="2" charset="0"/>
                <a:cs typeface="NikoshBAN" pitchFamily="2" charset="0"/>
              </a:rPr>
              <a:t> মুজিবনগর সরকারের ৩টি কাজ লিখে আনবে?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D69EE218-C9A9-4682-9004-D0917AA6412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" y="1143000"/>
            <a:ext cx="8610600" cy="4572000"/>
          </a:xfrm>
          <a:prstGeom prst="rect">
            <a:avLst/>
          </a:prstGeom>
          <a:ln w="38100" cap="sq">
            <a:solidFill>
              <a:srgbClr val="0070C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41845539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6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Scale>
                                      <p:cBhvr>
                                        <p:cTn id="6" dur="1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80000" y="100000"/>
                                    </p:animScale>
                                    <p:anim by="(#ppt_w*0.10)" calcmode="lin" valueType="num">
                                      <p:cBhvr>
                                        <p:cTn id="7" dur="1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by="(-#ppt_w*0.10)" calcmode="lin" valueType="num">
                                      <p:cBhvr>
                                        <p:cTn id="8" dur="1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-480000">
                                      <p:cBhvr>
                                        <p:cTn id="9" dur="1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>
            <a:extLst>
              <a:ext uri="{FF2B5EF4-FFF2-40B4-BE49-F238E27FC236}">
                <a16:creationId xmlns:a16="http://schemas.microsoft.com/office/drawing/2014/main" id="{FC972E2F-28E6-4DBC-9B65-AE7553D91CDB}"/>
              </a:ext>
            </a:extLst>
          </p:cNvPr>
          <p:cNvGrpSpPr/>
          <p:nvPr/>
        </p:nvGrpSpPr>
        <p:grpSpPr>
          <a:xfrm>
            <a:off x="304800" y="304800"/>
            <a:ext cx="8534400" cy="6249194"/>
            <a:chOff x="304800" y="304800"/>
            <a:chExt cx="8534400" cy="6249194"/>
          </a:xfrm>
        </p:grpSpPr>
        <p:sp>
          <p:nvSpPr>
            <p:cNvPr id="3" name="Rectangle 2">
              <a:extLst>
                <a:ext uri="{FF2B5EF4-FFF2-40B4-BE49-F238E27FC236}">
                  <a16:creationId xmlns:a16="http://schemas.microsoft.com/office/drawing/2014/main" id="{D5438F13-2450-4CF6-96EF-C31A42C15912}"/>
                </a:ext>
              </a:extLst>
            </p:cNvPr>
            <p:cNvSpPr/>
            <p:nvPr/>
          </p:nvSpPr>
          <p:spPr>
            <a:xfrm>
              <a:off x="3356492" y="1045246"/>
              <a:ext cx="2345032" cy="794640"/>
            </a:xfrm>
            <a:prstGeom prst="rect">
              <a:avLst/>
            </a:prstGeom>
            <a:solidFill>
              <a:srgbClr val="FF99FF"/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txBody>
            <a:bodyPr wrap="square">
              <a:prstTxWarp prst="textChevron">
                <a:avLst/>
              </a:prstTxWarp>
              <a:spAutoFit/>
            </a:bodyPr>
            <a:lstStyle/>
            <a:p>
              <a:pPr algn="ctr"/>
              <a:r>
                <a:rPr lang="bn-IN" sz="4500" dirty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NikoshBAN" pitchFamily="2" charset="0"/>
                  <a:cs typeface="NikoshBAN" pitchFamily="2" charset="0"/>
                </a:rPr>
                <a:t>পরিচিতি</a:t>
              </a:r>
              <a:endParaRPr lang="en-GB" sz="45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endParaRPr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6B2818DB-C554-4694-840C-941C27598CFE}"/>
                </a:ext>
              </a:extLst>
            </p:cNvPr>
            <p:cNvSpPr/>
            <p:nvPr/>
          </p:nvSpPr>
          <p:spPr>
            <a:xfrm>
              <a:off x="304800" y="3445450"/>
              <a:ext cx="3838940" cy="310854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wrap="square">
              <a:spAutoFit/>
              <a:scene3d>
                <a:camera prst="orthographicFront"/>
                <a:lightRig rig="soft" dir="t">
                  <a:rot lat="0" lon="0" rev="15600000"/>
                </a:lightRig>
              </a:scene3d>
              <a:sp3d extrusionH="57150" prstMaterial="softEdge">
                <a:bevelT w="25400" h="38100"/>
              </a:sp3d>
            </a:bodyPr>
            <a:lstStyle/>
            <a:p>
              <a:r>
                <a:rPr lang="en-US" sz="3200" b="1" i="1" dirty="0" err="1">
                  <a:ln/>
                  <a:solidFill>
                    <a:schemeClr val="tx1"/>
                  </a:solidFill>
                  <a:latin typeface="NikoshBAN" pitchFamily="2" charset="0"/>
                  <a:cs typeface="NikoshBAN" pitchFamily="2" charset="0"/>
                </a:rPr>
                <a:t>মোঃ</a:t>
              </a:r>
              <a:r>
                <a:rPr lang="en-US" sz="3200" b="1" i="1" dirty="0">
                  <a:ln/>
                  <a:solidFill>
                    <a:schemeClr val="tx1"/>
                  </a:solidFill>
                  <a:latin typeface="NikoshBAN" pitchFamily="2" charset="0"/>
                  <a:cs typeface="NikoshBAN" pitchFamily="2" charset="0"/>
                </a:rPr>
                <a:t> </a:t>
              </a:r>
              <a:r>
                <a:rPr lang="en-US" sz="3200" b="1" i="1" dirty="0" err="1">
                  <a:ln/>
                  <a:solidFill>
                    <a:schemeClr val="tx1"/>
                  </a:solidFill>
                  <a:latin typeface="NikoshBAN" pitchFamily="2" charset="0"/>
                  <a:cs typeface="NikoshBAN" pitchFamily="2" charset="0"/>
                </a:rPr>
                <a:t>মিজানুর</a:t>
              </a:r>
              <a:r>
                <a:rPr lang="en-US" sz="3200" b="1" i="1" dirty="0">
                  <a:ln/>
                  <a:solidFill>
                    <a:schemeClr val="tx1"/>
                  </a:solidFill>
                  <a:latin typeface="NikoshBAN" pitchFamily="2" charset="0"/>
                  <a:cs typeface="NikoshBAN" pitchFamily="2" charset="0"/>
                </a:rPr>
                <a:t> </a:t>
              </a:r>
              <a:r>
                <a:rPr lang="en-US" sz="3200" b="1" i="1" dirty="0" err="1">
                  <a:ln/>
                  <a:solidFill>
                    <a:schemeClr val="tx1"/>
                  </a:solidFill>
                  <a:latin typeface="NikoshBAN" pitchFamily="2" charset="0"/>
                  <a:cs typeface="NikoshBAN" pitchFamily="2" charset="0"/>
                </a:rPr>
                <a:t>রহমান</a:t>
              </a:r>
              <a:endParaRPr lang="en-US" sz="3200" b="1" i="1" dirty="0">
                <a:ln/>
                <a:solidFill>
                  <a:schemeClr val="tx1"/>
                </a:solidFill>
                <a:latin typeface="NikoshBAN" pitchFamily="2" charset="0"/>
                <a:cs typeface="NikoshBAN" pitchFamily="2" charset="0"/>
              </a:endParaRPr>
            </a:p>
            <a:p>
              <a:r>
                <a:rPr lang="en-US" sz="3200" b="1" i="1" dirty="0" err="1">
                  <a:ln/>
                  <a:solidFill>
                    <a:schemeClr val="tx1"/>
                  </a:solidFill>
                  <a:latin typeface="NikoshBAN" pitchFamily="2" charset="0"/>
                  <a:cs typeface="NikoshBAN" pitchFamily="2" charset="0"/>
                </a:rPr>
                <a:t>সহকারি</a:t>
              </a:r>
              <a:r>
                <a:rPr lang="en-US" sz="3200" b="1" i="1" dirty="0">
                  <a:ln/>
                  <a:solidFill>
                    <a:schemeClr val="tx1"/>
                  </a:solidFill>
                  <a:latin typeface="NikoshBAN" pitchFamily="2" charset="0"/>
                  <a:cs typeface="NikoshBAN" pitchFamily="2" charset="0"/>
                </a:rPr>
                <a:t> </a:t>
              </a:r>
              <a:r>
                <a:rPr lang="en-US" sz="3200" b="1" i="1" dirty="0" err="1">
                  <a:ln/>
                  <a:solidFill>
                    <a:schemeClr val="tx1"/>
                  </a:solidFill>
                  <a:latin typeface="NikoshBAN" pitchFamily="2" charset="0"/>
                  <a:cs typeface="NikoshBAN" pitchFamily="2" charset="0"/>
                </a:rPr>
                <a:t>শিক্ষক</a:t>
              </a:r>
              <a:endParaRPr lang="en-US" sz="3200" b="1" i="1" dirty="0">
                <a:ln/>
                <a:solidFill>
                  <a:schemeClr val="tx1"/>
                </a:solidFill>
                <a:latin typeface="NikoshBAN" pitchFamily="2" charset="0"/>
                <a:cs typeface="NikoshBAN" pitchFamily="2" charset="0"/>
              </a:endParaRPr>
            </a:p>
            <a:p>
              <a:r>
                <a:rPr lang="en-US" sz="3200" b="1" i="1" dirty="0" err="1">
                  <a:ln/>
                  <a:solidFill>
                    <a:schemeClr val="tx1"/>
                  </a:solidFill>
                  <a:latin typeface="NikoshBAN" pitchFamily="2" charset="0"/>
                  <a:cs typeface="NikoshBAN" pitchFamily="2" charset="0"/>
                </a:rPr>
                <a:t>দত্তগ্রাম</a:t>
              </a:r>
              <a:r>
                <a:rPr lang="en-US" sz="3200" b="1" i="1" dirty="0">
                  <a:ln/>
                  <a:solidFill>
                    <a:schemeClr val="tx1"/>
                  </a:solidFill>
                  <a:latin typeface="NikoshBAN" pitchFamily="2" charset="0"/>
                  <a:cs typeface="NikoshBAN" pitchFamily="2" charset="0"/>
                </a:rPr>
                <a:t> </a:t>
              </a:r>
              <a:r>
                <a:rPr lang="en-US" sz="3200" b="1" i="1" dirty="0" err="1">
                  <a:ln/>
                  <a:solidFill>
                    <a:schemeClr val="tx1"/>
                  </a:solidFill>
                  <a:latin typeface="NikoshBAN" pitchFamily="2" charset="0"/>
                  <a:cs typeface="NikoshBAN" pitchFamily="2" charset="0"/>
                </a:rPr>
                <a:t>সরকারি</a:t>
              </a:r>
              <a:r>
                <a:rPr lang="en-US" sz="3200" b="1" i="1" dirty="0">
                  <a:ln/>
                  <a:solidFill>
                    <a:schemeClr val="tx1"/>
                  </a:solidFill>
                  <a:latin typeface="NikoshBAN" pitchFamily="2" charset="0"/>
                  <a:cs typeface="NikoshBAN" pitchFamily="2" charset="0"/>
                </a:rPr>
                <a:t> </a:t>
              </a:r>
              <a:r>
                <a:rPr lang="en-US" sz="3200" b="1" i="1" dirty="0" err="1">
                  <a:ln/>
                  <a:solidFill>
                    <a:schemeClr val="tx1"/>
                  </a:solidFill>
                  <a:latin typeface="NikoshBAN" pitchFamily="2" charset="0"/>
                  <a:cs typeface="NikoshBAN" pitchFamily="2" charset="0"/>
                </a:rPr>
                <a:t>প্রাথমিক</a:t>
              </a:r>
              <a:r>
                <a:rPr lang="bn-BD" sz="3200" b="1" i="1" dirty="0">
                  <a:ln/>
                  <a:solidFill>
                    <a:schemeClr val="tx1"/>
                  </a:solidFill>
                  <a:latin typeface="NikoshBAN" pitchFamily="2" charset="0"/>
                  <a:cs typeface="NikoshBAN" pitchFamily="2" charset="0"/>
                </a:rPr>
                <a:t> </a:t>
              </a:r>
              <a:r>
                <a:rPr lang="en-US" sz="3200" b="1" i="1" dirty="0" err="1">
                  <a:ln/>
                  <a:solidFill>
                    <a:schemeClr val="tx1"/>
                  </a:solidFill>
                  <a:latin typeface="NikoshBAN" pitchFamily="2" charset="0"/>
                  <a:cs typeface="NikoshBAN" pitchFamily="2" charset="0"/>
                </a:rPr>
                <a:t>বিদ্যালয়</a:t>
              </a:r>
              <a:endParaRPr lang="en-US" sz="3200" b="1" i="1" dirty="0">
                <a:ln/>
                <a:solidFill>
                  <a:schemeClr val="tx1"/>
                </a:solidFill>
                <a:latin typeface="NikoshBAN" pitchFamily="2" charset="0"/>
                <a:cs typeface="NikoshBAN" pitchFamily="2" charset="0"/>
              </a:endParaRPr>
            </a:p>
            <a:p>
              <a:r>
                <a:rPr lang="en-US" sz="3200" b="1" i="1" dirty="0" err="1">
                  <a:ln/>
                  <a:solidFill>
                    <a:schemeClr val="tx1"/>
                  </a:solidFill>
                  <a:latin typeface="NikoshBAN" pitchFamily="2" charset="0"/>
                  <a:cs typeface="NikoshBAN" pitchFamily="2" charset="0"/>
                </a:rPr>
                <a:t>কুলাউড়া</a:t>
              </a:r>
              <a:r>
                <a:rPr lang="en-US" sz="3200" b="1" i="1" dirty="0">
                  <a:ln/>
                  <a:solidFill>
                    <a:schemeClr val="tx1"/>
                  </a:solidFill>
                  <a:latin typeface="NikoshBAN" pitchFamily="2" charset="0"/>
                  <a:cs typeface="NikoshBAN" pitchFamily="2" charset="0"/>
                </a:rPr>
                <a:t>,</a:t>
              </a:r>
              <a:r>
                <a:rPr lang="bn-BD" sz="3200" b="1" i="1" dirty="0">
                  <a:ln/>
                  <a:solidFill>
                    <a:schemeClr val="tx1"/>
                  </a:solidFill>
                  <a:latin typeface="NikoshBAN" pitchFamily="2" charset="0"/>
                  <a:cs typeface="NikoshBAN" pitchFamily="2" charset="0"/>
                </a:rPr>
                <a:t> </a:t>
              </a:r>
              <a:r>
                <a:rPr lang="en-US" sz="3200" b="1" i="1" dirty="0" err="1">
                  <a:ln/>
                  <a:solidFill>
                    <a:schemeClr val="tx1"/>
                  </a:solidFill>
                  <a:latin typeface="NikoshBAN" pitchFamily="2" charset="0"/>
                  <a:cs typeface="NikoshBAN" pitchFamily="2" charset="0"/>
                </a:rPr>
                <a:t>মৌলভীবাজার</a:t>
              </a:r>
              <a:r>
                <a:rPr lang="en-US" sz="3200" b="1" i="1" dirty="0">
                  <a:ln/>
                  <a:solidFill>
                    <a:schemeClr val="tx1"/>
                  </a:solidFill>
                  <a:latin typeface="NikoshBAN" pitchFamily="2" charset="0"/>
                  <a:cs typeface="NikoshBAN" pitchFamily="2" charset="0"/>
                </a:rPr>
                <a:t>।</a:t>
              </a:r>
            </a:p>
            <a:p>
              <a:r>
                <a:rPr lang="en-US" b="1" i="1" dirty="0">
                  <a:ln/>
                  <a:solidFill>
                    <a:schemeClr val="tx1"/>
                  </a:solidFill>
                  <a:latin typeface="NikoshBAN" pitchFamily="2" charset="0"/>
                  <a:cs typeface="NikoshBAN" pitchFamily="2" charset="0"/>
                </a:rPr>
                <a:t>E-mail: </a:t>
              </a:r>
              <a:r>
                <a:rPr lang="en-US" b="1" i="1" dirty="0">
                  <a:ln/>
                  <a:solidFill>
                    <a:srgbClr val="7030A0"/>
                  </a:solidFill>
                  <a:latin typeface="NikoshBAN" pitchFamily="2" charset="0"/>
                  <a:cs typeface="NikoshBAN" pitchFamily="2" charset="0"/>
                  <a:hlinkClick r:id="rId2"/>
                </a:rPr>
                <a:t>mizan.mafu@gmail.com</a:t>
              </a:r>
              <a:endParaRPr lang="bn-BD" b="1" i="1" dirty="0">
                <a:ln/>
                <a:solidFill>
                  <a:srgbClr val="7030A0"/>
                </a:solidFill>
                <a:latin typeface="NikoshBAN" pitchFamily="2" charset="0"/>
                <a:cs typeface="NikoshBAN" pitchFamily="2" charset="0"/>
              </a:endParaRPr>
            </a:p>
            <a:p>
              <a:endParaRPr lang="en-US" b="1" i="1" dirty="0">
                <a:ln/>
                <a:solidFill>
                  <a:schemeClr val="tx1"/>
                </a:solidFill>
                <a:latin typeface="NikoshBAN" pitchFamily="2" charset="0"/>
                <a:cs typeface="NikoshBAN" pitchFamily="2" charset="0"/>
              </a:endParaRPr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0E80B235-9F3B-4D98-B7EE-D5B06F570083}"/>
                </a:ext>
              </a:extLst>
            </p:cNvPr>
            <p:cNvSpPr/>
            <p:nvPr/>
          </p:nvSpPr>
          <p:spPr>
            <a:xfrm>
              <a:off x="4571999" y="3368297"/>
              <a:ext cx="4267201" cy="304698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wrap="square">
              <a:spAutoFit/>
              <a:scene3d>
                <a:camera prst="orthographicFront"/>
                <a:lightRig rig="soft" dir="t">
                  <a:rot lat="0" lon="0" rev="15600000"/>
                </a:lightRig>
              </a:scene3d>
              <a:sp3d extrusionH="57150" prstMaterial="softEdge">
                <a:bevelT w="25400" h="38100"/>
              </a:sp3d>
            </a:bodyPr>
            <a:lstStyle/>
            <a:p>
              <a:pPr algn="ctr"/>
              <a:r>
                <a:rPr lang="bn-IN" sz="3200" b="1" i="1" dirty="0">
                  <a:ln/>
                  <a:solidFill>
                    <a:schemeClr val="tx1"/>
                  </a:solidFill>
                  <a:latin typeface="NikoshBAN" pitchFamily="2" charset="0"/>
                  <a:cs typeface="NikoshBAN" pitchFamily="2" charset="0"/>
                </a:rPr>
                <a:t> </a:t>
              </a:r>
              <a:r>
                <a:rPr lang="bn-IN" sz="3200" b="1" dirty="0">
                  <a:solidFill>
                    <a:schemeClr val="tx1"/>
                  </a:solidFill>
                  <a:latin typeface="NikoshBAN" pitchFamily="2" charset="0"/>
                  <a:cs typeface="NikoshBAN" pitchFamily="2" charset="0"/>
                </a:rPr>
                <a:t>শ্রেণ</a:t>
              </a:r>
              <a:r>
                <a:rPr lang="en-US" sz="3200" b="1" dirty="0" err="1">
                  <a:solidFill>
                    <a:schemeClr val="tx1"/>
                  </a:solidFill>
                  <a:latin typeface="NikoshBAN" pitchFamily="2" charset="0"/>
                  <a:cs typeface="NikoshBAN" pitchFamily="2" charset="0"/>
                </a:rPr>
                <a:t>িঃ</a:t>
              </a:r>
              <a:r>
                <a:rPr lang="bn-IN" sz="3200" b="1" dirty="0">
                  <a:solidFill>
                    <a:schemeClr val="tx1"/>
                  </a:solidFill>
                  <a:latin typeface="NikoshBAN" pitchFamily="2" charset="0"/>
                  <a:cs typeface="NikoshBAN" pitchFamily="2" charset="0"/>
                </a:rPr>
                <a:t> পঞ্চম  </a:t>
              </a:r>
            </a:p>
            <a:p>
              <a:pPr algn="ctr"/>
              <a:r>
                <a:rPr lang="bn-IN" sz="3200" b="1" dirty="0">
                  <a:solidFill>
                    <a:schemeClr val="tx1"/>
                  </a:solidFill>
                  <a:latin typeface="NikoshBAN" pitchFamily="2" charset="0"/>
                  <a:cs typeface="NikoshBAN" pitchFamily="2" charset="0"/>
                </a:rPr>
                <a:t>বিষয়ঃ বাংলাদেশ ও বিশ্বপরিচয়</a:t>
              </a:r>
              <a:r>
                <a:rPr lang="bn-BD" sz="3200" b="1" dirty="0">
                  <a:solidFill>
                    <a:schemeClr val="tx1"/>
                  </a:solidFill>
                  <a:latin typeface="NikoshBAN" pitchFamily="2" charset="0"/>
                  <a:cs typeface="NikoshBAN" pitchFamily="2" charset="0"/>
                </a:rPr>
                <a:t> </a:t>
              </a:r>
              <a:r>
                <a:rPr lang="bn-IN" sz="3200" b="1" dirty="0">
                  <a:solidFill>
                    <a:schemeClr val="tx1"/>
                  </a:solidFill>
                  <a:latin typeface="NikoshBAN" pitchFamily="2" charset="0"/>
                  <a:cs typeface="NikoshBAN" pitchFamily="2" charset="0"/>
                </a:rPr>
                <a:t>পাঠের শিরোনামঃমুক্তিযুদ্ধের সূচনা</a:t>
              </a:r>
            </a:p>
            <a:p>
              <a:pPr algn="ctr"/>
              <a:r>
                <a:rPr lang="bn-IN" sz="3200" b="1" dirty="0">
                  <a:solidFill>
                    <a:schemeClr val="tx1"/>
                  </a:solidFill>
                  <a:latin typeface="NikoshBAN" pitchFamily="2" charset="0"/>
                  <a:cs typeface="NikoshBAN" pitchFamily="2" charset="0"/>
                </a:rPr>
                <a:t>সময়ঃ ৩৫ মিনিট  </a:t>
              </a:r>
              <a:r>
                <a:rPr lang="bn-IN" sz="3200" dirty="0">
                  <a:solidFill>
                    <a:srgbClr val="002060"/>
                  </a:solidFill>
                  <a:latin typeface="NikoshBAN" pitchFamily="2" charset="0"/>
                  <a:cs typeface="NikoshBAN" pitchFamily="2" charset="0"/>
                </a:rPr>
                <a:t> </a:t>
              </a:r>
              <a:endParaRPr lang="en-US" sz="3200" dirty="0">
                <a:solidFill>
                  <a:srgbClr val="002060"/>
                </a:solidFill>
                <a:latin typeface="NikoshBAN" pitchFamily="2" charset="0"/>
                <a:cs typeface="NikoshBAN" pitchFamily="2" charset="0"/>
              </a:endParaRPr>
            </a:p>
            <a:p>
              <a:pPr algn="ctr"/>
              <a:r>
                <a:rPr lang="bn-IN" sz="3200" b="1" i="1" dirty="0">
                  <a:ln/>
                  <a:solidFill>
                    <a:schemeClr val="tx1"/>
                  </a:solidFill>
                  <a:latin typeface="NikoshBAN" pitchFamily="2" charset="0"/>
                  <a:cs typeface="NikoshBAN" pitchFamily="2" charset="0"/>
                </a:rPr>
                <a:t>    </a:t>
              </a:r>
              <a:r>
                <a:rPr lang="en-US" sz="3200" b="1" i="1" dirty="0">
                  <a:ln/>
                  <a:solidFill>
                    <a:schemeClr val="tx1"/>
                  </a:solidFill>
                  <a:latin typeface="NikoshBAN" pitchFamily="2" charset="0"/>
                  <a:cs typeface="NikoshBAN" pitchFamily="2" charset="0"/>
                </a:rPr>
                <a:t>  </a:t>
              </a:r>
              <a:r>
                <a:rPr lang="bn-IN" sz="3200" b="1" i="1" dirty="0">
                  <a:ln/>
                  <a:solidFill>
                    <a:schemeClr val="tx1"/>
                  </a:solidFill>
                  <a:latin typeface="NikoshBAN" pitchFamily="2" charset="0"/>
                  <a:cs typeface="NikoshBAN" pitchFamily="2" charset="0"/>
                </a:rPr>
                <a:t>তারিখঃ </a:t>
              </a:r>
              <a:r>
                <a:rPr lang="bn-BD" sz="3200" b="1" i="1" dirty="0">
                  <a:ln/>
                  <a:solidFill>
                    <a:schemeClr val="tx1"/>
                  </a:solidFill>
                  <a:latin typeface="NikoshBAN" pitchFamily="2" charset="0"/>
                  <a:cs typeface="NikoshBAN" pitchFamily="2" charset="0"/>
                </a:rPr>
                <a:t>২৪</a:t>
              </a:r>
              <a:r>
                <a:rPr lang="en-US" sz="3200" b="1" i="1" dirty="0">
                  <a:ln/>
                  <a:solidFill>
                    <a:schemeClr val="tx1"/>
                  </a:solidFill>
                  <a:latin typeface="NikoshBAN" pitchFamily="2" charset="0"/>
                  <a:cs typeface="NikoshBAN" pitchFamily="2" charset="0"/>
                </a:rPr>
                <a:t>/</a:t>
              </a:r>
              <a:r>
                <a:rPr lang="bn-IN" sz="3200" b="1" i="1" dirty="0">
                  <a:ln/>
                  <a:solidFill>
                    <a:schemeClr val="tx1"/>
                  </a:solidFill>
                  <a:latin typeface="NikoshBAN" pitchFamily="2" charset="0"/>
                  <a:cs typeface="NikoshBAN" pitchFamily="2" charset="0"/>
                </a:rPr>
                <a:t>০</a:t>
              </a:r>
              <a:r>
                <a:rPr lang="en-US" sz="3200" b="1" i="1" dirty="0">
                  <a:ln/>
                  <a:solidFill>
                    <a:schemeClr val="tx1"/>
                  </a:solidFill>
                  <a:latin typeface="NikoshBAN" pitchFamily="2" charset="0"/>
                  <a:cs typeface="NikoshBAN" pitchFamily="2" charset="0"/>
                </a:rPr>
                <a:t>5/</a:t>
              </a:r>
              <a:r>
                <a:rPr lang="bn-IN" sz="3200" b="1" i="1" dirty="0">
                  <a:ln/>
                  <a:solidFill>
                    <a:schemeClr val="tx1"/>
                  </a:solidFill>
                  <a:latin typeface="NikoshBAN" pitchFamily="2" charset="0"/>
                  <a:cs typeface="NikoshBAN" pitchFamily="2" charset="0"/>
                </a:rPr>
                <a:t>২০১</a:t>
              </a:r>
              <a:r>
                <a:rPr lang="en-US" sz="3200" b="1" i="1" dirty="0">
                  <a:ln/>
                  <a:solidFill>
                    <a:schemeClr val="tx1"/>
                  </a:solidFill>
                  <a:latin typeface="NikoshBAN" pitchFamily="2" charset="0"/>
                  <a:cs typeface="NikoshBAN" pitchFamily="2" charset="0"/>
                </a:rPr>
                <a:t>9 </a:t>
              </a:r>
              <a:r>
                <a:rPr lang="en-US" sz="3200" b="1" i="1" dirty="0" err="1">
                  <a:ln/>
                  <a:solidFill>
                    <a:schemeClr val="tx1"/>
                  </a:solidFill>
                  <a:latin typeface="NikoshBAN" pitchFamily="2" charset="0"/>
                  <a:cs typeface="NikoshBAN" pitchFamily="2" charset="0"/>
                </a:rPr>
                <a:t>ইং</a:t>
              </a:r>
              <a:endParaRPr lang="en-GB" sz="3200" b="1" i="1" dirty="0">
                <a:ln/>
                <a:solidFill>
                  <a:schemeClr val="tx1"/>
                </a:solidFill>
              </a:endParaRPr>
            </a:p>
          </p:txBody>
        </p:sp>
        <p:pic>
          <p:nvPicPr>
            <p:cNvPr id="6" name="Picture 5">
              <a:extLst>
                <a:ext uri="{FF2B5EF4-FFF2-40B4-BE49-F238E27FC236}">
                  <a16:creationId xmlns:a16="http://schemas.microsoft.com/office/drawing/2014/main" id="{A234AD33-1260-431D-B5D1-C84945F4B313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814540" y="304800"/>
              <a:ext cx="2247167" cy="2409569"/>
            </a:xfrm>
            <a:prstGeom prst="roundRect">
              <a:avLst>
                <a:gd name="adj" fmla="val 8594"/>
              </a:avLst>
            </a:prstGeom>
            <a:solidFill>
              <a:srgbClr val="FFFFFF">
                <a:shade val="85000"/>
              </a:srgbClr>
            </a:solidFill>
            <a:ln>
              <a:noFill/>
            </a:ln>
            <a:effectLst>
              <a:reflection blurRad="12700" stA="38000" endPos="28000" dist="5000" dir="5400000" sy="-100000" algn="bl" rotWithShape="0"/>
            </a:effectLst>
          </p:spPr>
        </p:pic>
        <p:pic>
          <p:nvPicPr>
            <p:cNvPr id="13" name="Picture 3">
              <a:extLst>
                <a:ext uri="{FF2B5EF4-FFF2-40B4-BE49-F238E27FC236}">
                  <a16:creationId xmlns:a16="http://schemas.microsoft.com/office/drawing/2014/main" id="{919C2B4C-10CC-4FE7-BA3E-18C0D0731DD9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4"/>
            <a:srcRect l="5064" t="3157" r="2453"/>
            <a:stretch/>
          </p:blipFill>
          <p:spPr bwMode="auto">
            <a:xfrm>
              <a:off x="5867400" y="417663"/>
              <a:ext cx="2345032" cy="2409569"/>
            </a:xfrm>
            <a:prstGeom prst="roundRect">
              <a:avLst>
                <a:gd name="adj" fmla="val 8594"/>
              </a:avLst>
            </a:prstGeom>
            <a:solidFill>
              <a:srgbClr val="FFFFFF">
                <a:shade val="85000"/>
              </a:srgbClr>
            </a:solidFill>
            <a:ln>
              <a:noFill/>
            </a:ln>
            <a:effectLst>
              <a:reflection blurRad="12700" stA="38000" endPos="28000" dist="5000" dir="5400000" sy="-100000" algn="bl" rotWithShape="0"/>
            </a:effectLst>
          </p:spPr>
        </p:pic>
        <p:sp>
          <p:nvSpPr>
            <p:cNvPr id="2" name="Flowchart: Terminator 1">
              <a:extLst>
                <a:ext uri="{FF2B5EF4-FFF2-40B4-BE49-F238E27FC236}">
                  <a16:creationId xmlns:a16="http://schemas.microsoft.com/office/drawing/2014/main" id="{12DFD163-F591-440F-9C25-8839CAC6B8DB}"/>
                </a:ext>
              </a:extLst>
            </p:cNvPr>
            <p:cNvSpPr/>
            <p:nvPr/>
          </p:nvSpPr>
          <p:spPr>
            <a:xfrm rot="5400000">
              <a:off x="2628502" y="4610499"/>
              <a:ext cx="3734593" cy="152397"/>
            </a:xfrm>
            <a:prstGeom prst="flowChartTerminator">
              <a:avLst/>
            </a:prstGeom>
            <a:solidFill>
              <a:srgbClr val="FF99FF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</p:spTree>
    <p:extLst>
      <p:ext uri="{BB962C8B-B14F-4D97-AF65-F5344CB8AC3E}">
        <p14:creationId xmlns:p14="http://schemas.microsoft.com/office/powerpoint/2010/main" val="35980648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2D801A2D-139F-43A1-840F-1F026C2034FB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383" r="6383"/>
          <a:stretch/>
        </p:blipFill>
        <p:spPr>
          <a:xfrm>
            <a:off x="304800" y="304800"/>
            <a:ext cx="8610600" cy="6324600"/>
          </a:xfrm>
          <a:prstGeom prst="rect">
            <a:avLst/>
          </a:prstGeom>
          <a:ln w="88900" cap="sq" cmpd="thickThin">
            <a:solidFill>
              <a:srgbClr val="0070C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65BEC000-1F6F-4498-B885-8EF699334154}"/>
              </a:ext>
            </a:extLst>
          </p:cNvPr>
          <p:cNvSpPr txBox="1"/>
          <p:nvPr/>
        </p:nvSpPr>
        <p:spPr>
          <a:xfrm>
            <a:off x="6096000" y="3972342"/>
            <a:ext cx="2438400" cy="2123658"/>
          </a:xfrm>
          <a:prstGeom prst="rect">
            <a:avLst/>
          </a:prstGeom>
          <a:solidFill>
            <a:srgbClr val="FF99FF"/>
          </a:solidFill>
          <a:ln w="76200">
            <a:noFill/>
          </a:ln>
          <a:effectLst>
            <a:outerShdw blurRad="127000" dist="38100" dir="2700000" algn="ctr">
              <a:srgbClr val="000000">
                <a:alpha val="45000"/>
              </a:srgbClr>
            </a:outerShdw>
          </a:effectLst>
          <a:scene3d>
            <a:camera prst="perspectiveFront" fov="2700000">
              <a:rot lat="20376000" lon="1938000" rev="20112001"/>
            </a:camera>
            <a:lightRig rig="soft" dir="t">
              <a:rot lat="0" lon="0" rev="0"/>
            </a:lightRig>
          </a:scene3d>
          <a:sp3d prstMaterial="translucentPowder">
            <a:bevelT w="203200" h="50800" prst="softRound"/>
          </a:sp3d>
        </p:spPr>
        <p:txBody>
          <a:bodyPr wrap="square" rtlCol="0">
            <a:spAutoFit/>
          </a:bodyPr>
          <a:lstStyle/>
          <a:p>
            <a:r>
              <a:rPr lang="bn-IN" sz="66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NikoshBAN" pitchFamily="2" charset="0"/>
                <a:cs typeface="NikoshBAN" pitchFamily="2" charset="0"/>
              </a:rPr>
              <a:t>সবাইকে ধন্যবাদ</a:t>
            </a:r>
            <a:endParaRPr lang="en-US" sz="6600" b="1" dirty="0">
              <a:ln w="9525">
                <a:solidFill>
                  <a:schemeClr val="bg1"/>
                </a:solidFill>
                <a:prstDash val="solid"/>
              </a:ln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525377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>
            <a:extLst>
              <a:ext uri="{FF2B5EF4-FFF2-40B4-BE49-F238E27FC236}">
                <a16:creationId xmlns:a16="http://schemas.microsoft.com/office/drawing/2014/main" id="{AB5536F8-3FEF-45F6-BB90-5721CDA0726A}"/>
              </a:ext>
            </a:extLst>
          </p:cNvPr>
          <p:cNvGrpSpPr/>
          <p:nvPr/>
        </p:nvGrpSpPr>
        <p:grpSpPr>
          <a:xfrm>
            <a:off x="304800" y="381000"/>
            <a:ext cx="8458200" cy="6172199"/>
            <a:chOff x="838200" y="228600"/>
            <a:chExt cx="7919951" cy="5753146"/>
          </a:xfrm>
        </p:grpSpPr>
        <p:sp>
          <p:nvSpPr>
            <p:cNvPr id="2" name="TextBox 1"/>
            <p:cNvSpPr txBox="1"/>
            <p:nvPr/>
          </p:nvSpPr>
          <p:spPr>
            <a:xfrm>
              <a:off x="2971800" y="228600"/>
              <a:ext cx="3048000" cy="685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txBody>
            <a:bodyPr wrap="square" rtlCol="0">
              <a:prstTxWarp prst="textPlain">
                <a:avLst/>
              </a:prstTxWarp>
              <a:spAutoFit/>
            </a:bodyPr>
            <a:lstStyle/>
            <a:p>
              <a:pPr algn="ctr"/>
              <a:r>
                <a:rPr lang="bn-BD" sz="5400" dirty="0">
                  <a:latin typeface="NikoshBAN" pitchFamily="2" charset="0"/>
                  <a:cs typeface="NikoshBAN" pitchFamily="2" charset="0"/>
                </a:rPr>
                <a:t>শিখনফল</a:t>
              </a:r>
              <a:endParaRPr lang="en-US" sz="5400" dirty="0">
                <a:latin typeface="NikoshBAN" pitchFamily="2" charset="0"/>
                <a:cs typeface="NikoshBAN" pitchFamily="2" charset="0"/>
              </a:endParaRPr>
            </a:p>
          </p:txBody>
        </p:sp>
        <p:sp>
          <p:nvSpPr>
            <p:cNvPr id="3" name="TextBox 2"/>
            <p:cNvSpPr txBox="1"/>
            <p:nvPr/>
          </p:nvSpPr>
          <p:spPr>
            <a:xfrm>
              <a:off x="909551" y="4633408"/>
              <a:ext cx="7848600" cy="1348338"/>
            </a:xfrm>
            <a:prstGeom prst="rect">
              <a:avLst/>
            </a:prstGeom>
            <a:blipFill>
              <a:blip r:embed="rId2" cstate="print"/>
              <a:tile tx="0" ty="0" sx="100000" sy="100000" flip="none" algn="tl"/>
            </a:blipFill>
          </p:spPr>
          <p:txBody>
            <a:bodyPr wrap="square" rtlCol="0">
              <a:spAutoFit/>
            </a:bodyPr>
            <a:lstStyle/>
            <a:p>
              <a:r>
                <a:rPr lang="bn-BD" sz="4400" dirty="0">
                  <a:latin typeface="Times New Roman" pitchFamily="18" charset="0"/>
                  <a:cs typeface="NikoshBAN" pitchFamily="2" charset="0"/>
                </a:rPr>
                <a:t>১৪.১.১ মুজিব নগর সরকা</a:t>
              </a:r>
              <a:r>
                <a:rPr lang="en-US" sz="4400" dirty="0">
                  <a:latin typeface="Times New Roman" pitchFamily="18" charset="0"/>
                  <a:cs typeface="NikoshBAN" pitchFamily="2" charset="0"/>
                </a:rPr>
                <a:t>র</a:t>
              </a:r>
              <a:r>
                <a:rPr lang="bn-BD" sz="4400" dirty="0">
                  <a:latin typeface="Times New Roman" pitchFamily="18" charset="0"/>
                  <a:cs typeface="NikoshBAN" pitchFamily="2" charset="0"/>
                </a:rPr>
                <a:t> কোথায়,কখন এবং কেন গঠিত হয়েছিল তা বর্ণনা করতে পারবে।</a:t>
              </a:r>
              <a:endParaRPr lang="en-US" sz="4400" dirty="0">
                <a:latin typeface="Times New Roman" pitchFamily="18" charset="0"/>
                <a:cs typeface="Times New Roman" pitchFamily="18" charset="0"/>
              </a:endParaRPr>
            </a:p>
          </p:txBody>
        </p:sp>
        <p:pic>
          <p:nvPicPr>
            <p:cNvPr id="5" name="Picture 4">
              <a:extLst>
                <a:ext uri="{FF2B5EF4-FFF2-40B4-BE49-F238E27FC236}">
                  <a16:creationId xmlns:a16="http://schemas.microsoft.com/office/drawing/2014/main" id="{A9636658-5DA1-4743-9C1E-268FDCCEA10F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38200" y="914399"/>
              <a:ext cx="7919951" cy="3719008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3607871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B0892E37-1093-44FA-9028-2FDBA86A9F02}"/>
              </a:ext>
            </a:extLst>
          </p:cNvPr>
          <p:cNvSpPr/>
          <p:nvPr/>
        </p:nvSpPr>
        <p:spPr>
          <a:xfrm>
            <a:off x="2988072" y="76200"/>
            <a:ext cx="3167855" cy="52322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effectLst>
            <a:innerShdw blurRad="63500" dist="50800" dir="16200000">
              <a:prstClr val="black">
                <a:alpha val="50000"/>
              </a:prstClr>
            </a:innerShdw>
          </a:effectLst>
        </p:spPr>
        <p:txBody>
          <a:bodyPr wrap="none">
            <a:spAutoFit/>
          </a:bodyPr>
          <a:lstStyle/>
          <a:p>
            <a:pPr algn="ctr"/>
            <a:r>
              <a:rPr lang="bn-IN" sz="2800" dirty="0">
                <a:latin typeface="NikoshBAN" panose="02000000000000000000" pitchFamily="2" charset="0"/>
                <a:cs typeface="NikoshBAN" panose="02000000000000000000" pitchFamily="2" charset="0"/>
              </a:rPr>
              <a:t>এসো আমরা কিছু ছবি দেখি</a:t>
            </a:r>
            <a:endParaRPr lang="en-US" sz="2800" dirty="0" err="1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E8820038-620C-4279-A6D4-34DBF87F228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55564" y="689630"/>
            <a:ext cx="2670191" cy="2354540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57904AA3-A0E7-4CD9-9332-F0CF90504AE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5927" y="689630"/>
            <a:ext cx="2701541" cy="2354540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13311031-3D21-4B4F-8AEC-8117082B4F5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6532" y="3429000"/>
            <a:ext cx="2532867" cy="3276600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92BB5223-5040-4F2A-B1FE-CACF2B67F3CC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535" t="29070" r="8998"/>
          <a:stretch/>
        </p:blipFill>
        <p:spPr>
          <a:xfrm>
            <a:off x="2988071" y="3429000"/>
            <a:ext cx="2886867" cy="3276599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076B31E8-BF41-4AAD-AEA5-176B39D04B9D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74939" y="3429000"/>
            <a:ext cx="3167855" cy="3276599"/>
          </a:xfrm>
          <a:prstGeom prst="rect">
            <a:avLst/>
          </a:prstGeom>
        </p:spPr>
      </p:pic>
      <p:grpSp>
        <p:nvGrpSpPr>
          <p:cNvPr id="15" name="Group 14">
            <a:extLst>
              <a:ext uri="{FF2B5EF4-FFF2-40B4-BE49-F238E27FC236}">
                <a16:creationId xmlns:a16="http://schemas.microsoft.com/office/drawing/2014/main" id="{EAF75A40-AB32-4BF3-9411-CC40A2F23243}"/>
              </a:ext>
            </a:extLst>
          </p:cNvPr>
          <p:cNvGrpSpPr/>
          <p:nvPr/>
        </p:nvGrpSpPr>
        <p:grpSpPr>
          <a:xfrm>
            <a:off x="286532" y="599420"/>
            <a:ext cx="2931715" cy="2514600"/>
            <a:chOff x="381000" y="457200"/>
            <a:chExt cx="8610600" cy="5486400"/>
          </a:xfrm>
        </p:grpSpPr>
        <p:pic>
          <p:nvPicPr>
            <p:cNvPr id="16" name="Picture 15" descr="index.jpg">
              <a:extLst>
                <a:ext uri="{FF2B5EF4-FFF2-40B4-BE49-F238E27FC236}">
                  <a16:creationId xmlns:a16="http://schemas.microsoft.com/office/drawing/2014/main" id="{E94AAF8A-67F0-42CB-A3D9-DCA74623D99A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7"/>
            <a:srcRect t="1369"/>
            <a:stretch/>
          </p:blipFill>
          <p:spPr>
            <a:xfrm>
              <a:off x="381000" y="457200"/>
              <a:ext cx="4191000" cy="5486400"/>
            </a:xfrm>
            <a:prstGeom prst="rect">
              <a:avLst/>
            </a:prstGeom>
            <a:ln>
              <a:noFill/>
            </a:ln>
            <a:effectLst>
              <a:softEdge rad="112500"/>
            </a:effectLst>
          </p:spPr>
        </p:pic>
        <p:pic>
          <p:nvPicPr>
            <p:cNvPr id="17" name="Picture 16">
              <a:extLst>
                <a:ext uri="{FF2B5EF4-FFF2-40B4-BE49-F238E27FC236}">
                  <a16:creationId xmlns:a16="http://schemas.microsoft.com/office/drawing/2014/main" id="{4ED50955-0AC1-42FB-8A82-A3C6493C6162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572000" y="457200"/>
              <a:ext cx="4419600" cy="5334000"/>
            </a:xfrm>
            <a:prstGeom prst="rect">
              <a:avLst/>
            </a:prstGeom>
            <a:ln>
              <a:noFill/>
            </a:ln>
            <a:effectLst>
              <a:softEdge rad="112500"/>
            </a:effectLst>
          </p:spPr>
        </p:pic>
      </p:grpSp>
    </p:spTree>
    <p:extLst>
      <p:ext uri="{BB962C8B-B14F-4D97-AF65-F5344CB8AC3E}">
        <p14:creationId xmlns:p14="http://schemas.microsoft.com/office/powerpoint/2010/main" val="13936779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5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828800" y="259140"/>
            <a:ext cx="4876800" cy="1015663"/>
          </a:xfrm>
          <a:prstGeom prst="rect">
            <a:avLst/>
          </a:prstGeom>
          <a:ln w="38100"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6000" b="1" i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পাঠ ঘোষণা</a:t>
            </a:r>
            <a:endParaRPr lang="en-US" sz="6000" b="1" i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Scroll: Horizontal 2">
            <a:extLst>
              <a:ext uri="{FF2B5EF4-FFF2-40B4-BE49-F238E27FC236}">
                <a16:creationId xmlns:a16="http://schemas.microsoft.com/office/drawing/2014/main" id="{861C8892-13CB-402C-88B6-9BA222651701}"/>
              </a:ext>
            </a:extLst>
          </p:cNvPr>
          <p:cNvSpPr/>
          <p:nvPr/>
        </p:nvSpPr>
        <p:spPr>
          <a:xfrm>
            <a:off x="685800" y="2133600"/>
            <a:ext cx="7924800" cy="4465260"/>
          </a:xfrm>
          <a:prstGeom prst="horizontalScroll">
            <a:avLst/>
          </a:prstGeom>
          <a:solidFill>
            <a:schemeClr val="accent2">
              <a:lumMod val="40000"/>
              <a:lumOff val="60000"/>
            </a:schemeClr>
          </a:solidFill>
          <a:scene3d>
            <a:camera prst="perspectiveRigh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bn-BD" sz="5400" b="1" dirty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পাঠঃ </a:t>
            </a:r>
            <a:r>
              <a:rPr lang="en-US" sz="5400" b="1" dirty="0" err="1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আমাদের</a:t>
            </a:r>
            <a:r>
              <a:rPr lang="en-US" sz="5400" b="1" dirty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bn-IN" sz="5400" b="1" dirty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মুক্তিযুদ্ধ</a:t>
            </a:r>
            <a:r>
              <a:rPr lang="en-US" sz="5400" b="1" dirty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।</a:t>
            </a:r>
            <a:endParaRPr lang="bn-BD" sz="5400" b="1" dirty="0">
              <a:ln w="1905"/>
              <a:solidFill>
                <a:srgbClr val="00206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bn-BD" sz="5400" b="1" dirty="0">
                <a:ln w="1905"/>
                <a:solidFill>
                  <a:schemeClr val="tx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পাঠ্যাংশঃ</a:t>
            </a:r>
            <a:r>
              <a:rPr lang="en-US" sz="5400" b="1" dirty="0">
                <a:ln w="1905"/>
                <a:solidFill>
                  <a:schemeClr val="tx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bn-IN" sz="5400" b="1" dirty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মুক্তিযুদ্ধের সূচনা</a:t>
            </a:r>
            <a:r>
              <a:rPr lang="bn-IN" sz="5400" dirty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endParaRPr lang="en-US" sz="5400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  <a:p>
            <a:pPr lvl="0"/>
            <a:r>
              <a:rPr lang="bn-BD" sz="5400" b="1" dirty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১৯৭১ সালের</a:t>
            </a:r>
            <a:r>
              <a:rPr lang="en-US" sz="5400" b="1" dirty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…….</a:t>
            </a:r>
            <a:r>
              <a:rPr lang="bn-BD" sz="5400" b="1" dirty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ঝাপিয়ে পড়েন</a:t>
            </a:r>
            <a:r>
              <a:rPr lang="en-US" sz="5400" b="1" dirty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।</a:t>
            </a:r>
          </a:p>
        </p:txBody>
      </p:sp>
    </p:spTree>
    <p:extLst>
      <p:ext uri="{BB962C8B-B14F-4D97-AF65-F5344CB8AC3E}">
        <p14:creationId xmlns:p14="http://schemas.microsoft.com/office/powerpoint/2010/main" val="23535131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2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1371600" y="304800"/>
            <a:ext cx="6781800" cy="769441"/>
          </a:xfrm>
          <a:prstGeom prst="rect">
            <a:avLst/>
          </a:prstGeom>
          <a:blipFill>
            <a:blip r:embed="rId2" cstate="print"/>
            <a:tile tx="0" ty="0" sx="100000" sy="100000" flip="none" algn="tl"/>
          </a:blip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44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NikoshBAN" pitchFamily="2" charset="0"/>
                <a:cs typeface="NikoshBAN" pitchFamily="2" charset="0"/>
              </a:rPr>
              <a:t>এসো কিছু মানচিত্রের ছবি দেখি</a:t>
            </a:r>
            <a:endParaRPr lang="en-US" sz="44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NikoshBAN" pitchFamily="2" charset="0"/>
              <a:cs typeface="NikoshBAN" pitchFamily="2" charset="0"/>
            </a:endParaRPr>
          </a:p>
        </p:txBody>
      </p:sp>
      <p:grpSp>
        <p:nvGrpSpPr>
          <p:cNvPr id="17" name="Group 16"/>
          <p:cNvGrpSpPr/>
          <p:nvPr/>
        </p:nvGrpSpPr>
        <p:grpSpPr>
          <a:xfrm>
            <a:off x="914400" y="1167825"/>
            <a:ext cx="4800600" cy="4394775"/>
            <a:chOff x="914400" y="990600"/>
            <a:chExt cx="4800600" cy="4394775"/>
          </a:xfrm>
        </p:grpSpPr>
        <p:pic>
          <p:nvPicPr>
            <p:cNvPr id="3" name="Picture 2" descr="map2.jp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914400" y="990600"/>
              <a:ext cx="4800600" cy="3733800"/>
            </a:xfrm>
            <a:prstGeom prst="rect">
              <a:avLst/>
            </a:prstGeom>
          </p:spPr>
        </p:pic>
        <p:sp>
          <p:nvSpPr>
            <p:cNvPr id="14" name="TextBox 13"/>
            <p:cNvSpPr txBox="1"/>
            <p:nvPr/>
          </p:nvSpPr>
          <p:spPr>
            <a:xfrm>
              <a:off x="990600" y="4800600"/>
              <a:ext cx="20574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bn-BD" sz="3200" dirty="0">
                  <a:latin typeface="NikoshBAN" pitchFamily="2" charset="0"/>
                  <a:cs typeface="NikoshBAN" pitchFamily="2" charset="0"/>
                </a:rPr>
                <a:t>১৯৪৭ এর পূর্বে</a:t>
              </a:r>
              <a:endParaRPr lang="en-US" sz="3200" dirty="0">
                <a:latin typeface="NikoshBAN" pitchFamily="2" charset="0"/>
                <a:cs typeface="NikoshBAN" pitchFamily="2" charset="0"/>
              </a:endParaRPr>
            </a:p>
          </p:txBody>
        </p:sp>
      </p:grpSp>
      <p:grpSp>
        <p:nvGrpSpPr>
          <p:cNvPr id="18" name="Group 17"/>
          <p:cNvGrpSpPr/>
          <p:nvPr/>
        </p:nvGrpSpPr>
        <p:grpSpPr>
          <a:xfrm>
            <a:off x="4800600" y="1320225"/>
            <a:ext cx="4122694" cy="4318575"/>
            <a:chOff x="4800600" y="914400"/>
            <a:chExt cx="4122694" cy="4318575"/>
          </a:xfrm>
        </p:grpSpPr>
        <p:pic>
          <p:nvPicPr>
            <p:cNvPr id="4" name="Picture 3" descr="map3.jp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4800600" y="914400"/>
              <a:ext cx="4122694" cy="3733800"/>
            </a:xfrm>
            <a:prstGeom prst="rect">
              <a:avLst/>
            </a:prstGeom>
          </p:spPr>
        </p:pic>
        <p:sp>
          <p:nvSpPr>
            <p:cNvPr id="16" name="TextBox 15"/>
            <p:cNvSpPr txBox="1"/>
            <p:nvPr/>
          </p:nvSpPr>
          <p:spPr>
            <a:xfrm>
              <a:off x="6858000" y="4648200"/>
              <a:ext cx="20574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bn-BD" sz="3200" dirty="0">
                  <a:latin typeface="NikoshBAN" pitchFamily="2" charset="0"/>
                  <a:cs typeface="NikoshBAN" pitchFamily="2" charset="0"/>
                </a:rPr>
                <a:t>১৯৪৭ এর পর</a:t>
              </a:r>
              <a:endParaRPr lang="en-US" sz="3200" dirty="0">
                <a:latin typeface="NikoshBAN" pitchFamily="2" charset="0"/>
                <a:cs typeface="NikoshBAN" pitchFamily="2" charset="0"/>
              </a:endParaRPr>
            </a:p>
          </p:txBody>
        </p:sp>
      </p:grpSp>
      <p:grpSp>
        <p:nvGrpSpPr>
          <p:cNvPr id="21" name="Group 20"/>
          <p:cNvGrpSpPr/>
          <p:nvPr/>
        </p:nvGrpSpPr>
        <p:grpSpPr>
          <a:xfrm>
            <a:off x="1437000" y="1795439"/>
            <a:ext cx="6076007" cy="4757761"/>
            <a:chOff x="-208607" y="2193119"/>
            <a:chExt cx="6076007" cy="4757761"/>
          </a:xfrm>
        </p:grpSpPr>
        <p:pic>
          <p:nvPicPr>
            <p:cNvPr id="13" name="Picture 12" descr="flag1.png"/>
            <p:cNvPicPr>
              <a:picLocks noChangeAspect="1"/>
            </p:cNvPicPr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52400" y="2193119"/>
              <a:ext cx="3810000" cy="4757761"/>
            </a:xfrm>
            <a:prstGeom prst="rect">
              <a:avLst/>
            </a:prstGeom>
          </p:spPr>
        </p:pic>
        <p:sp>
          <p:nvSpPr>
            <p:cNvPr id="15" name="TextBox 14"/>
            <p:cNvSpPr txBox="1"/>
            <p:nvPr/>
          </p:nvSpPr>
          <p:spPr>
            <a:xfrm>
              <a:off x="3810000" y="5943600"/>
              <a:ext cx="2057400" cy="584775"/>
            </a:xfrm>
            <a:prstGeom prst="rect">
              <a:avLst/>
            </a:prstGeom>
            <a:solidFill>
              <a:srgbClr val="92D050"/>
            </a:solidFill>
          </p:spPr>
          <p:txBody>
            <a:bodyPr wrap="square" rtlCol="0">
              <a:spAutoFit/>
            </a:bodyPr>
            <a:lstStyle/>
            <a:p>
              <a:r>
                <a:rPr lang="bn-BD" sz="3200" b="1" dirty="0">
                  <a:latin typeface="NikoshBAN" pitchFamily="2" charset="0"/>
                  <a:cs typeface="NikoshBAN" pitchFamily="2" charset="0"/>
                </a:rPr>
                <a:t>১৯৭১ এর পর</a:t>
              </a:r>
              <a:endParaRPr lang="en-US" sz="3200" b="1" dirty="0">
                <a:latin typeface="NikoshBAN" pitchFamily="2" charset="0"/>
                <a:cs typeface="NikoshBAN" pitchFamily="2" charset="0"/>
              </a:endParaRPr>
            </a:p>
          </p:txBody>
        </p:sp>
        <p:pic>
          <p:nvPicPr>
            <p:cNvPr id="20" name="Picture 19" descr="flag5.jpg"/>
            <p:cNvPicPr>
              <a:picLocks noChangeAspect="1"/>
            </p:cNvPicPr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-208607" y="5579280"/>
              <a:ext cx="4049400" cy="129540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0154543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2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ক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" y="990600"/>
            <a:ext cx="4191000" cy="2438400"/>
          </a:xfrm>
          <a:prstGeom prst="rect">
            <a:avLst/>
          </a:prstGeom>
          <a:ln w="88900" cap="sq" cmpd="thickThin">
            <a:solidFill>
              <a:srgbClr val="92D05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pic>
        <p:nvPicPr>
          <p:cNvPr id="3" name="Picture 2" descr="কপ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24400" y="990600"/>
            <a:ext cx="4191000" cy="2438400"/>
          </a:xfrm>
          <a:prstGeom prst="rect">
            <a:avLst/>
          </a:prstGeom>
          <a:ln w="88900" cap="sq" cmpd="thickThin">
            <a:solidFill>
              <a:srgbClr val="92D05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pic>
        <p:nvPicPr>
          <p:cNvPr id="4" name="Picture 3" descr="index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8601" y="3733800"/>
            <a:ext cx="4190999" cy="2209799"/>
          </a:xfrm>
          <a:prstGeom prst="rect">
            <a:avLst/>
          </a:prstGeom>
          <a:ln w="88900" cap="sq" cmpd="thickThin">
            <a:solidFill>
              <a:srgbClr val="92D05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pic>
        <p:nvPicPr>
          <p:cNvPr id="8" name="Picture 7" descr="pro6.jpg">
            <a:extLst>
              <a:ext uri="{FF2B5EF4-FFF2-40B4-BE49-F238E27FC236}">
                <a16:creationId xmlns:a16="http://schemas.microsoft.com/office/drawing/2014/main" id="{5177C3D3-248D-46D8-BFD1-A5DAFDBD6B61}"/>
              </a:ext>
            </a:extLst>
          </p:cNvPr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4724399" y="3733800"/>
            <a:ext cx="4190999" cy="2209800"/>
          </a:xfrm>
          <a:prstGeom prst="rect">
            <a:avLst/>
          </a:prstGeom>
          <a:ln w="88900" cap="sq" cmpd="thickThin">
            <a:solidFill>
              <a:srgbClr val="92D05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45E94E58-32BD-4C12-B7C3-C2C37541024A}"/>
              </a:ext>
            </a:extLst>
          </p:cNvPr>
          <p:cNvSpPr txBox="1"/>
          <p:nvPr/>
        </p:nvSpPr>
        <p:spPr>
          <a:xfrm>
            <a:off x="1981200" y="6096000"/>
            <a:ext cx="5181600" cy="707886"/>
          </a:xfrm>
          <a:prstGeom prst="rect">
            <a:avLst/>
          </a:prstGeom>
          <a:solidFill>
            <a:srgbClr val="92D05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rtlCol="0">
            <a:spAutoFit/>
          </a:bodyPr>
          <a:lstStyle/>
          <a:p>
            <a:pPr algn="ctr"/>
            <a:r>
              <a:rPr lang="bn-BD" sz="4000" b="1" dirty="0">
                <a:latin typeface="NikoshBAN" pitchFamily="2" charset="0"/>
                <a:cs typeface="NikoshBAN" pitchFamily="2" charset="0"/>
              </a:rPr>
              <a:t>১৯৫২ সালের ভাষা আন্দোলন</a:t>
            </a:r>
            <a:endParaRPr lang="en-US" sz="4000" b="1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B1C2436-9210-4D85-8CC4-651CC070D1AB}"/>
              </a:ext>
            </a:extLst>
          </p:cNvPr>
          <p:cNvSpPr txBox="1"/>
          <p:nvPr/>
        </p:nvSpPr>
        <p:spPr>
          <a:xfrm>
            <a:off x="1219200" y="115669"/>
            <a:ext cx="6553200" cy="707886"/>
          </a:xfrm>
          <a:prstGeom prst="rect">
            <a:avLst/>
          </a:prstGeom>
          <a:blipFill>
            <a:blip r:embed="rId6" cstate="print"/>
            <a:tile tx="0" ty="0" sx="100000" sy="100000" flip="none" algn="tl"/>
          </a:blip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wrap="square" rtlCol="0">
            <a:spAutoFit/>
          </a:bodyPr>
          <a:lstStyle/>
          <a:p>
            <a:pPr algn="ctr"/>
            <a:r>
              <a:rPr lang="bn-BD" sz="4000" dirty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বিভিন্ন আন্দোলনের ঘটনাগুলো লক্ষ কর </a:t>
            </a:r>
            <a:endParaRPr lang="en-US" sz="4000" dirty="0">
              <a:solidFill>
                <a:srgbClr val="7030A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2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3400" y="457201"/>
            <a:ext cx="3886200" cy="5181599"/>
          </a:xfrm>
          <a:prstGeom prst="rect">
            <a:avLst/>
          </a:prstGeom>
          <a:ln w="228600" cap="sq" cmpd="thickThin">
            <a:solidFill>
              <a:srgbClr val="FF99FF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sp>
        <p:nvSpPr>
          <p:cNvPr id="5" name="TextBox 4"/>
          <p:cNvSpPr txBox="1"/>
          <p:nvPr/>
        </p:nvSpPr>
        <p:spPr>
          <a:xfrm>
            <a:off x="1828800" y="5997714"/>
            <a:ext cx="5791200" cy="707886"/>
          </a:xfrm>
          <a:prstGeom prst="rect">
            <a:avLst/>
          </a:prstGeom>
          <a:solidFill>
            <a:srgbClr val="FF99FF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rtlCol="0">
            <a:spAutoFit/>
          </a:bodyPr>
          <a:lstStyle/>
          <a:p>
            <a:pPr algn="ctr"/>
            <a:r>
              <a:rPr lang="bn-IN" sz="4000" dirty="0">
                <a:latin typeface="NikoshBAN" panose="02000000000000000000" pitchFamily="2" charset="0"/>
                <a:cs typeface="NikoshBAN" panose="02000000000000000000" pitchFamily="2" charset="0"/>
              </a:rPr>
              <a:t>১৯৬৬</a:t>
            </a:r>
            <a:r>
              <a:rPr lang="bn-BD" sz="4000" dirty="0">
                <a:latin typeface="NikoshBAN" panose="02000000000000000000" pitchFamily="2" charset="0"/>
                <a:cs typeface="NikoshBAN" panose="02000000000000000000" pitchFamily="2" charset="0"/>
              </a:rPr>
              <a:t> সালের ৬ দফা আন্দলন</a:t>
            </a:r>
            <a:endParaRPr lang="en-US" sz="40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pic>
        <p:nvPicPr>
          <p:cNvPr id="8" name="Picture 7" descr="pro7.jpg">
            <a:extLst>
              <a:ext uri="{FF2B5EF4-FFF2-40B4-BE49-F238E27FC236}">
                <a16:creationId xmlns:a16="http://schemas.microsoft.com/office/drawing/2014/main" id="{E356966B-A9A3-4BE8-8EE7-87D75B5BA7A9}"/>
              </a:ext>
            </a:extLst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029200" y="457200"/>
            <a:ext cx="3733800" cy="5181599"/>
          </a:xfrm>
          <a:prstGeom prst="rect">
            <a:avLst/>
          </a:prstGeom>
          <a:ln w="228600" cap="sq" cmpd="thickThin">
            <a:solidFill>
              <a:srgbClr val="FF99FF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7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" y="152400"/>
            <a:ext cx="4038600" cy="5410200"/>
          </a:xfrm>
          <a:prstGeom prst="rect">
            <a:avLst/>
          </a:prstGeom>
          <a:ln w="88900" cap="sq" cmpd="thickThin">
            <a:solidFill>
              <a:srgbClr val="00B05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pic>
        <p:nvPicPr>
          <p:cNvPr id="4" name="Picture 3" descr="5.jpg"/>
          <p:cNvPicPr>
            <a:picLocks noChangeAspect="1"/>
          </p:cNvPicPr>
          <p:nvPr/>
        </p:nvPicPr>
        <p:blipFill rotWithShape="1">
          <a:blip r:embed="rId3"/>
          <a:srcRect r="3448" b="9860"/>
          <a:stretch/>
        </p:blipFill>
        <p:spPr>
          <a:xfrm>
            <a:off x="4572000" y="152400"/>
            <a:ext cx="4267200" cy="5410200"/>
          </a:xfrm>
          <a:prstGeom prst="rect">
            <a:avLst/>
          </a:prstGeom>
          <a:ln w="88900" cap="sq" cmpd="thickThin">
            <a:solidFill>
              <a:srgbClr val="00B05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sp>
        <p:nvSpPr>
          <p:cNvPr id="5" name="TextBox 4"/>
          <p:cNvSpPr txBox="1"/>
          <p:nvPr/>
        </p:nvSpPr>
        <p:spPr>
          <a:xfrm>
            <a:off x="1752600" y="5766137"/>
            <a:ext cx="5334000" cy="707886"/>
          </a:xfrm>
          <a:prstGeom prst="rect">
            <a:avLst/>
          </a:prstGeom>
          <a:solidFill>
            <a:srgbClr val="5BCD69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rtlCol="0">
            <a:spAutoFit/>
          </a:bodyPr>
          <a:lstStyle/>
          <a:p>
            <a:pPr algn="ctr"/>
            <a:r>
              <a:rPr lang="bn-BD" sz="4000" b="1" dirty="0">
                <a:latin typeface="NikoshBAN" pitchFamily="2" charset="0"/>
                <a:cs typeface="NikoshBAN" pitchFamily="2" charset="0"/>
              </a:rPr>
              <a:t>১৯৬৯ সালের গণঅভ্যুত্থান</a:t>
            </a:r>
            <a:endParaRPr lang="en-US" sz="4000" b="1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921</TotalTime>
  <Words>321</Words>
  <Application>Microsoft Office PowerPoint</Application>
  <PresentationFormat>On-screen Show (4:3)</PresentationFormat>
  <Paragraphs>82</Paragraphs>
  <Slides>20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5" baseType="lpstr">
      <vt:lpstr>Arial</vt:lpstr>
      <vt:lpstr>Calibri</vt:lpstr>
      <vt:lpstr>NikoshBAN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user</cp:lastModifiedBy>
  <cp:revision>130</cp:revision>
  <dcterms:created xsi:type="dcterms:W3CDTF">2006-08-16T00:00:00Z</dcterms:created>
  <dcterms:modified xsi:type="dcterms:W3CDTF">2019-05-26T19:27:38Z</dcterms:modified>
</cp:coreProperties>
</file>