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  <p:sldMasterId id="2147483946" r:id="rId2"/>
    <p:sldMasterId id="2147483963" r:id="rId3"/>
  </p:sldMasterIdLst>
  <p:notesMasterIdLst>
    <p:notesMasterId r:id="rId19"/>
  </p:notesMasterIdLst>
  <p:sldIdLst>
    <p:sldId id="288" r:id="rId4"/>
    <p:sldId id="297" r:id="rId5"/>
    <p:sldId id="259" r:id="rId6"/>
    <p:sldId id="260" r:id="rId7"/>
    <p:sldId id="261" r:id="rId8"/>
    <p:sldId id="277" r:id="rId9"/>
    <p:sldId id="273" r:id="rId10"/>
    <p:sldId id="291" r:id="rId11"/>
    <p:sldId id="263" r:id="rId12"/>
    <p:sldId id="264" r:id="rId13"/>
    <p:sldId id="265" r:id="rId14"/>
    <p:sldId id="268" r:id="rId15"/>
    <p:sldId id="292" r:id="rId16"/>
    <p:sldId id="295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00FF"/>
    <a:srgbClr val="FFFFCC"/>
    <a:srgbClr val="CCFF99"/>
    <a:srgbClr val="CC0099"/>
    <a:srgbClr val="660033"/>
    <a:srgbClr val="FFFF99"/>
    <a:srgbClr val="FEFECE"/>
    <a:srgbClr val="FF99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84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BE7EE4-0BAD-43D6-A21E-D428C566DA12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48B79-DA06-49FD-8166-6F15F692A7B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48B79-DA06-49FD-8166-6F15F692A7B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454347"/>
      </p:ext>
    </p:extLst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431205"/>
      </p:ext>
    </p:extLst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8010663"/>
      </p:ext>
    </p:extLst>
  </p:cSld>
  <p:clrMapOvr>
    <a:masterClrMapping/>
  </p:clrMapOvr>
  <p:transition>
    <p:wheel spokes="8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234493"/>
      </p:ext>
    </p:extLst>
  </p:cSld>
  <p:clrMapOvr>
    <a:masterClrMapping/>
  </p:clrMapOvr>
  <p:transition>
    <p:wheel spokes="8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4878559"/>
      </p:ext>
    </p:extLst>
  </p:cSld>
  <p:clrMapOvr>
    <a:masterClrMapping/>
  </p:clrMapOvr>
  <p:transition>
    <p:wheel spokes="8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24489"/>
      </p:ext>
    </p:extLst>
  </p:cSld>
  <p:clrMapOvr>
    <a:masterClrMapping/>
  </p:clrMapOvr>
  <p:transition>
    <p:wheel spokes="8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856689"/>
      </p:ext>
    </p:extLst>
  </p:cSld>
  <p:clrMapOvr>
    <a:masterClrMapping/>
  </p:clrMapOvr>
  <p:transition>
    <p:wheel spokes="8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678190"/>
      </p:ext>
    </p:extLst>
  </p:cSld>
  <p:clrMapOvr>
    <a:masterClrMapping/>
  </p:clrMapOvr>
  <p:transition>
    <p:wheel spokes="8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400914"/>
      </p:ext>
    </p:extLst>
  </p:cSld>
  <p:clrMapOvr>
    <a:masterClrMapping/>
  </p:clrMapOvr>
  <p:transition>
    <p:wheel spokes="8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535817"/>
      </p:ext>
    </p:extLst>
  </p:cSld>
  <p:clrMapOvr>
    <a:masterClrMapping/>
  </p:clrMapOvr>
  <p:transition>
    <p:wheel spokes="8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779428"/>
      </p:ext>
    </p:extLst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730212"/>
      </p:ext>
    </p:extLst>
  </p:cSld>
  <p:clrMapOvr>
    <a:masterClrMapping/>
  </p:clrMapOvr>
  <p:transition>
    <p:wheel spokes="8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745225"/>
      </p:ext>
    </p:extLst>
  </p:cSld>
  <p:clrMapOvr>
    <a:masterClrMapping/>
  </p:clrMapOvr>
  <p:transition>
    <p:wheel spokes="8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048389"/>
      </p:ext>
    </p:extLst>
  </p:cSld>
  <p:clrMapOvr>
    <a:masterClrMapping/>
  </p:clrMapOvr>
  <p:transition>
    <p:wheel spokes="8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340956"/>
      </p:ext>
    </p:extLst>
  </p:cSld>
  <p:clrMapOvr>
    <a:masterClrMapping/>
  </p:clrMapOvr>
  <p:transition>
    <p:wheel spokes="8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17100"/>
      </p:ext>
    </p:extLst>
  </p:cSld>
  <p:clrMapOvr>
    <a:masterClrMapping/>
  </p:clrMapOvr>
  <p:transition>
    <p:wheel spokes="8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322957"/>
      </p:ext>
    </p:extLst>
  </p:cSld>
  <p:clrMapOvr>
    <a:masterClrMapping/>
  </p:clrMapOvr>
  <p:transition>
    <p:wheel spokes="8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770916"/>
      </p:ext>
    </p:extLst>
  </p:cSld>
  <p:clrMapOvr>
    <a:masterClrMapping/>
  </p:clrMapOvr>
  <p:transition>
    <p:wheel spokes="8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721754"/>
      </p:ext>
    </p:extLst>
  </p:cSld>
  <p:clrMapOvr>
    <a:masterClrMapping/>
  </p:clrMapOvr>
  <p:transition>
    <p:wheel spokes="8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24630401"/>
      </p:ext>
    </p:extLst>
  </p:cSld>
  <p:clrMapOvr>
    <a:masterClrMapping/>
  </p:clrMapOvr>
  <p:transition>
    <p:wheel spokes="8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038600"/>
      </p:ext>
    </p:extLst>
  </p:cSld>
  <p:clrMapOvr>
    <a:masterClrMapping/>
  </p:clrMapOvr>
  <p:transition>
    <p:wheel spokes="8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0199744"/>
      </p:ext>
    </p:extLst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935684"/>
      </p:ext>
    </p:extLst>
  </p:cSld>
  <p:clrMapOvr>
    <a:masterClrMapping/>
  </p:clrMapOvr>
  <p:transition>
    <p:wheel spokes="8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435545"/>
      </p:ext>
    </p:extLst>
  </p:cSld>
  <p:clrMapOvr>
    <a:masterClrMapping/>
  </p:clrMapOvr>
  <p:transition>
    <p:wheel spokes="8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135321"/>
      </p:ext>
    </p:extLst>
  </p:cSld>
  <p:clrMapOvr>
    <a:masterClrMapping/>
  </p:clrMapOvr>
  <p:transition>
    <p:wheel spokes="8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967243"/>
      </p:ext>
    </p:extLst>
  </p:cSld>
  <p:clrMapOvr>
    <a:masterClrMapping/>
  </p:clrMapOvr>
  <p:transition>
    <p:wheel spokes="8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5500069"/>
      </p:ext>
    </p:extLst>
  </p:cSld>
  <p:clrMapOvr>
    <a:masterClrMapping/>
  </p:clrMapOvr>
  <p:transition>
    <p:wheel spokes="8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19004"/>
      </p:ext>
    </p:extLst>
  </p:cSld>
  <p:clrMapOvr>
    <a:masterClrMapping/>
  </p:clrMapOvr>
  <p:transition>
    <p:wheel spokes="8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0453392"/>
      </p:ext>
    </p:extLst>
  </p:cSld>
  <p:clrMapOvr>
    <a:masterClrMapping/>
  </p:clrMapOvr>
  <p:transition>
    <p:wheel spokes="8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321012"/>
      </p:ext>
    </p:extLst>
  </p:cSld>
  <p:clrMapOvr>
    <a:masterClrMapping/>
  </p:clrMapOvr>
  <p:transition>
    <p:wheel spokes="8"/>
  </p:transition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52798"/>
      </p:ext>
    </p:extLst>
  </p:cSld>
  <p:clrMapOvr>
    <a:masterClrMapping/>
  </p:clrMapOvr>
  <p:transition>
    <p:wheel spokes="8"/>
  </p:transition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897278"/>
      </p:ext>
    </p:extLst>
  </p:cSld>
  <p:clrMapOvr>
    <a:masterClrMapping/>
  </p:clrMapOvr>
  <p:transition>
    <p:wheel spokes="8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008569"/>
      </p:ext>
    </p:extLst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361710"/>
      </p:ext>
    </p:extLst>
  </p:cSld>
  <p:clrMapOvr>
    <a:masterClrMapping/>
  </p:clrMapOvr>
  <p:transition>
    <p:wheel spokes="8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008107"/>
      </p:ext>
    </p:extLst>
  </p:cSld>
  <p:clrMapOvr>
    <a:masterClrMapping/>
  </p:clrMapOvr>
  <p:transition>
    <p:wheel spokes="8"/>
  </p:transition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228139"/>
      </p:ext>
    </p:extLst>
  </p:cSld>
  <p:clrMapOvr>
    <a:masterClrMapping/>
  </p:clrMapOvr>
  <p:transition>
    <p:wheel spokes="8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572204"/>
      </p:ext>
    </p:extLst>
  </p:cSld>
  <p:clrMapOvr>
    <a:masterClrMapping/>
  </p:clrMapOvr>
  <p:transition>
    <p:wheel spokes="8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755309"/>
      </p:ext>
    </p:extLst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782366"/>
      </p:ext>
    </p:extLst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771539"/>
      </p:ext>
    </p:extLst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745503"/>
      </p:ext>
    </p:extLst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570512"/>
      </p:ext>
    </p:extLst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382790"/>
      </p:ext>
    </p:extLst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380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4" r:id="rId12"/>
    <p:sldLayoutId id="2147483925" r:id="rId13"/>
    <p:sldLayoutId id="2147483926" r:id="rId14"/>
    <p:sldLayoutId id="2147483927" r:id="rId15"/>
    <p:sldLayoutId id="2147483928" r:id="rId16"/>
  </p:sldLayoutIdLst>
  <p:transition>
    <p:wheel spokes="8"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749"/>
            <a:ext cx="1952272" cy="6852504"/>
            <a:chOff x="6627813" y="196102"/>
            <a:chExt cx="1952625" cy="5677649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023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  <p:sldLayoutId id="2147483958" r:id="rId12"/>
    <p:sldLayoutId id="2147483959" r:id="rId13"/>
    <p:sldLayoutId id="2147483960" r:id="rId14"/>
    <p:sldLayoutId id="2147483961" r:id="rId15"/>
    <p:sldLayoutId id="2147483962" r:id="rId16"/>
  </p:sldLayoutIdLst>
  <p:transition>
    <p:wheel spokes="8"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356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66" r:id="rId3"/>
    <p:sldLayoutId id="2147483967" r:id="rId4"/>
    <p:sldLayoutId id="2147483968" r:id="rId5"/>
    <p:sldLayoutId id="2147483969" r:id="rId6"/>
    <p:sldLayoutId id="2147483970" r:id="rId7"/>
    <p:sldLayoutId id="2147483971" r:id="rId8"/>
    <p:sldLayoutId id="2147483972" r:id="rId9"/>
    <p:sldLayoutId id="2147483973" r:id="rId10"/>
    <p:sldLayoutId id="2147483974" r:id="rId11"/>
  </p:sldLayoutIdLst>
  <p:transition>
    <p:wheel spokes="8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2.jpeg"/><Relationship Id="rId5" Type="http://schemas.microsoft.com/office/2007/relationships/hdphoto" Target="../media/hdphoto4.wdp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izan.mafu@gmail.co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5.png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11E25F3-565E-40E6-9EF4-0C0956744F0C}"/>
              </a:ext>
            </a:extLst>
          </p:cNvPr>
          <p:cNvGrpSpPr/>
          <p:nvPr/>
        </p:nvGrpSpPr>
        <p:grpSpPr>
          <a:xfrm>
            <a:off x="304800" y="228600"/>
            <a:ext cx="8534400" cy="6324601"/>
            <a:chOff x="304798" y="228601"/>
            <a:chExt cx="8458201" cy="6324600"/>
          </a:xfrm>
        </p:grpSpPr>
        <p:pic>
          <p:nvPicPr>
            <p:cNvPr id="7" name="Picture 6" descr="7832.jpg">
              <a:extLst>
                <a:ext uri="{FF2B5EF4-FFF2-40B4-BE49-F238E27FC236}">
                  <a16:creationId xmlns:a16="http://schemas.microsoft.com/office/drawing/2014/main" id="{7F1F4668-0896-412C-9D64-53B24A1452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flipH="1">
              <a:off x="304798" y="228601"/>
              <a:ext cx="8458201" cy="63246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BBCA737-381B-4A7D-9370-2F7C869E4BEE}"/>
                </a:ext>
              </a:extLst>
            </p:cNvPr>
            <p:cNvSpPr txBox="1"/>
            <p:nvPr/>
          </p:nvSpPr>
          <p:spPr>
            <a:xfrm>
              <a:off x="2057400" y="304800"/>
              <a:ext cx="5029200" cy="12954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r>
                <a:rPr lang="en-US" sz="5400" b="1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সবাইকে</a:t>
              </a:r>
              <a:r>
                <a:rPr lang="en-US" sz="54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b="1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স্বাগতম</a:t>
              </a:r>
              <a:endPara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1514210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228600"/>
            <a:ext cx="5943600" cy="5379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bn-BD" sz="4000" dirty="0">
                <a:solidFill>
                  <a:srgbClr val="4A1486"/>
                </a:solidFill>
                <a:latin typeface="NikoshBAN" pitchFamily="2" charset="0"/>
                <a:cs typeface="NikoshBAN" pitchFamily="2" charset="0"/>
              </a:rPr>
              <a:t>আরও কিছু ছবি আমরা দেখি</a:t>
            </a:r>
            <a:endParaRPr lang="en-US" sz="4000" dirty="0">
              <a:solidFill>
                <a:srgbClr val="4A1486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20170214222000.jpg">
            <a:extLst>
              <a:ext uri="{FF2B5EF4-FFF2-40B4-BE49-F238E27FC236}">
                <a16:creationId xmlns:a16="http://schemas.microsoft.com/office/drawing/2014/main" id="{B78F904B-899E-43CD-A0E0-4E4F27C2EE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826718"/>
            <a:ext cx="3962400" cy="21635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FEAE948-D1EE-48D9-8226-913EB9475840}"/>
              </a:ext>
            </a:extLst>
          </p:cNvPr>
          <p:cNvSpPr txBox="1"/>
          <p:nvPr/>
        </p:nvSpPr>
        <p:spPr>
          <a:xfrm>
            <a:off x="1295399" y="3124200"/>
            <a:ext cx="2362201" cy="584775"/>
          </a:xfrm>
          <a:prstGeom prst="rect">
            <a:avLst/>
          </a:prstGeom>
          <a:solidFill>
            <a:srgbClr val="FF9966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3200" b="1" dirty="0">
                <a:ln/>
                <a:latin typeface="NikoshBAN" pitchFamily="2" charset="0"/>
                <a:cs typeface="NikoshBAN" pitchFamily="2" charset="0"/>
              </a:rPr>
              <a:t>বেলি</a:t>
            </a:r>
            <a:endParaRPr lang="en-US" sz="3200" b="1" dirty="0">
              <a:ln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20170214220936.JPG">
            <a:extLst>
              <a:ext uri="{FF2B5EF4-FFF2-40B4-BE49-F238E27FC236}">
                <a16:creationId xmlns:a16="http://schemas.microsoft.com/office/drawing/2014/main" id="{C75784C9-C00A-410F-97D7-3E6DBE697C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3902214"/>
            <a:ext cx="3886200" cy="20621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86F04BF-374F-4CF2-931F-8BC3CC492A19}"/>
              </a:ext>
            </a:extLst>
          </p:cNvPr>
          <p:cNvSpPr txBox="1"/>
          <p:nvPr/>
        </p:nvSpPr>
        <p:spPr>
          <a:xfrm>
            <a:off x="1295400" y="6019800"/>
            <a:ext cx="25146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কামিনী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0B5EECF-2752-400D-9E10-1AEF0C4D089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0600" y="3881420"/>
            <a:ext cx="3886200" cy="20621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DFCB2A-5C89-4085-98BB-105B10D49DDA}"/>
              </a:ext>
            </a:extLst>
          </p:cNvPr>
          <p:cNvSpPr txBox="1"/>
          <p:nvPr/>
        </p:nvSpPr>
        <p:spPr>
          <a:xfrm>
            <a:off x="5791200" y="6019800"/>
            <a:ext cx="2275954" cy="584775"/>
          </a:xfrm>
          <a:prstGeom prst="rect">
            <a:avLst/>
          </a:prstGeom>
          <a:solidFill>
            <a:srgbClr val="FEFEC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dirty="0" err="1">
                <a:ln/>
              </a:rPr>
              <a:t>গন্ধ</a:t>
            </a:r>
            <a:r>
              <a:rPr lang="as-IN" sz="3200" b="1" dirty="0">
                <a:ln/>
              </a:rPr>
              <a:t>র</a:t>
            </a:r>
            <a:r>
              <a:rPr lang="en-US" sz="3200" b="1" dirty="0">
                <a:ln/>
              </a:rPr>
              <a:t>া</a:t>
            </a:r>
            <a:r>
              <a:rPr lang="as-IN" sz="3200" b="1" dirty="0">
                <a:ln/>
              </a:rPr>
              <a:t>জ</a:t>
            </a:r>
            <a:endParaRPr lang="en-GB" sz="3200" b="1" dirty="0">
              <a:ln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0FC9F2-DB37-41BD-AADD-3CDBBEC2C411}"/>
              </a:ext>
            </a:extLst>
          </p:cNvPr>
          <p:cNvSpPr txBox="1"/>
          <p:nvPr/>
        </p:nvSpPr>
        <p:spPr>
          <a:xfrm>
            <a:off x="5486400" y="3124200"/>
            <a:ext cx="2590800" cy="584775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/>
              <a:t>রজনীগন্ধা</a:t>
            </a:r>
            <a:endParaRPr lang="en-GB" sz="3200" b="1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D72CB39-CA16-484A-A5EA-9D2DF0D1202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0602" y="838200"/>
            <a:ext cx="3886198" cy="21520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3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017021422150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98304" y="3541930"/>
            <a:ext cx="4140896" cy="22887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62600" y="5867400"/>
            <a:ext cx="2590800" cy="646331"/>
          </a:xfrm>
          <a:prstGeom prst="rect">
            <a:avLst/>
          </a:prstGeom>
          <a:solidFill>
            <a:srgbClr val="CCFF99"/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কাশফুল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20170214221227.jpg">
            <a:extLst>
              <a:ext uri="{FF2B5EF4-FFF2-40B4-BE49-F238E27FC236}">
                <a16:creationId xmlns:a16="http://schemas.microsoft.com/office/drawing/2014/main" id="{8910F39A-60DF-43F5-974E-54E7EE084A6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03" y="302061"/>
            <a:ext cx="4140897" cy="228873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EBF97F-2DEE-4A48-A6D9-4FCAC61152E0}"/>
              </a:ext>
            </a:extLst>
          </p:cNvPr>
          <p:cNvSpPr txBox="1"/>
          <p:nvPr/>
        </p:nvSpPr>
        <p:spPr>
          <a:xfrm>
            <a:off x="1143000" y="2743200"/>
            <a:ext cx="2286000" cy="646331"/>
          </a:xfrm>
          <a:prstGeom prst="rect">
            <a:avLst/>
          </a:prstGeom>
          <a:ln/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হাসনাহেনা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20170214222140.jpg">
            <a:extLst>
              <a:ext uri="{FF2B5EF4-FFF2-40B4-BE49-F238E27FC236}">
                <a16:creationId xmlns:a16="http://schemas.microsoft.com/office/drawing/2014/main" id="{EE0FFADE-D97A-4055-A386-32E7CA7676E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8200" y="302061"/>
            <a:ext cx="3962399" cy="228873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FC8259A-FC23-442D-85DC-151D71455EA2}"/>
              </a:ext>
            </a:extLst>
          </p:cNvPr>
          <p:cNvSpPr txBox="1"/>
          <p:nvPr/>
        </p:nvSpPr>
        <p:spPr>
          <a:xfrm>
            <a:off x="5334000" y="2743200"/>
            <a:ext cx="2438400" cy="646331"/>
          </a:xfrm>
          <a:prstGeom prst="rect">
            <a:avLst/>
          </a:prstGeom>
          <a:gradFill flip="none" rotWithShape="1">
            <a:gsLst>
              <a:gs pos="0">
                <a:srgbClr val="0000FF">
                  <a:tint val="66000"/>
                  <a:satMod val="160000"/>
                </a:srgbClr>
              </a:gs>
              <a:gs pos="50000">
                <a:srgbClr val="0000FF">
                  <a:tint val="44500"/>
                  <a:satMod val="160000"/>
                </a:srgbClr>
              </a:gs>
              <a:gs pos="100000">
                <a:srgbClr val="0000FF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দোলন চাঁপা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20170214221559.jpg">
            <a:extLst>
              <a:ext uri="{FF2B5EF4-FFF2-40B4-BE49-F238E27FC236}">
                <a16:creationId xmlns:a16="http://schemas.microsoft.com/office/drawing/2014/main" id="{91B3C0C3-A43B-493F-9EF7-50A0447272C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04" y="3581400"/>
            <a:ext cx="4140896" cy="2249269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1F8A455-FC86-4B6A-8E82-5160FAFFC659}"/>
              </a:ext>
            </a:extLst>
          </p:cNvPr>
          <p:cNvSpPr txBox="1"/>
          <p:nvPr/>
        </p:nvSpPr>
        <p:spPr>
          <a:xfrm>
            <a:off x="1066800" y="5943600"/>
            <a:ext cx="2819400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4A1486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শিউলি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381000"/>
            <a:ext cx="6019800" cy="8602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bn-BD" sz="40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0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9839271"/>
              </p:ext>
            </p:extLst>
          </p:nvPr>
        </p:nvGraphicFramePr>
        <p:xfrm>
          <a:off x="685800" y="2757845"/>
          <a:ext cx="7772400" cy="3551514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88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02194">
                <a:tc>
                  <a:txBody>
                    <a:bodyPr/>
                    <a:lstStyle/>
                    <a:p>
                      <a:pPr algn="ctr"/>
                      <a:r>
                        <a:rPr lang="bn-BD" sz="4800" dirty="0"/>
                        <a:t>সাদা</a:t>
                      </a:r>
                      <a:endParaRPr lang="en-US" sz="4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800" dirty="0">
                          <a:solidFill>
                            <a:srgbClr val="FF0000"/>
                          </a:solidFill>
                        </a:rPr>
                        <a:t>লাল</a:t>
                      </a:r>
                      <a:endParaRPr lang="en-US" sz="4800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64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64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64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0" y="16764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জবা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90800" y="16764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কৃষ্ণচূড়া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0" y="17526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শিমুল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43800" y="17526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কাশ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95400" y="16764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শিউলি</a:t>
            </a:r>
            <a:r>
              <a:rPr lang="bn-BD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2000" y="16764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কামি</a:t>
            </a:r>
            <a:r>
              <a:rPr lang="bn-BD" sz="36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নী</a:t>
            </a:r>
            <a:endParaRPr lang="en-US" sz="3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339740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0.64583 0.3307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92" y="1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0.06667 0.3307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1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0.33334 0.453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67" y="2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-0.28333 0.4372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67" y="2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-0.05 0.55301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2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6 L -0.5875 0.55301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75" y="2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9" grpId="1"/>
      <p:bldP spid="11" grpId="0"/>
      <p:bldP spid="11" grpId="1"/>
      <p:bldP spid="12" grpId="0"/>
      <p:bldP spid="12" grpId="1"/>
      <p:bldP spid="13" grpId="0"/>
      <p:bldP spid="13" grpId="1"/>
      <p:bldP spid="18" grpId="0"/>
      <p:bldP spid="18" grpId="1"/>
      <p:bldP spid="19" grpId="0"/>
      <p:bldP spid="1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7056" y="685800"/>
            <a:ext cx="2974144" cy="854080"/>
          </a:xfrm>
          <a:prstGeom prst="rect">
            <a:avLst/>
          </a:prstGeom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bn-IN" sz="495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9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37492" y="2265402"/>
            <a:ext cx="6277708" cy="553998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0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যুক্তবর্ণগুলো দিয়ে নতুন শব্দ গঠন কর।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0671" y="3906422"/>
            <a:ext cx="1192237" cy="553998"/>
          </a:xfrm>
          <a:prstGeom prst="rect">
            <a:avLst/>
          </a:prstGeom>
          <a:ln w="28575">
            <a:solidFill>
              <a:srgbClr val="92D05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000" dirty="0">
                <a:latin typeface="NikoshBAN" panose="02000000000000000000" pitchFamily="2" charset="0"/>
                <a:cs typeface="NikoshBAN" panose="02000000000000000000" pitchFamily="2" charset="0"/>
              </a:rPr>
              <a:t>কৃষ্ণচূড়া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66626" y="3930900"/>
            <a:ext cx="432581" cy="55399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0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63441" y="3918661"/>
            <a:ext cx="379827" cy="553998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0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7" name="Straight Arrow Connector 16"/>
          <p:cNvCxnSpPr>
            <a:cxnSpLocks/>
          </p:cNvCxnSpPr>
          <p:nvPr/>
        </p:nvCxnSpPr>
        <p:spPr>
          <a:xfrm>
            <a:off x="5380892" y="4149091"/>
            <a:ext cx="1044527" cy="10550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6499274" y="3946938"/>
            <a:ext cx="865163" cy="425407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latin typeface="NikoshBAN" panose="02000000000000000000" pitchFamily="2" charset="0"/>
                <a:cs typeface="NikoshBAN" panose="02000000000000000000" pitchFamily="2" charset="0"/>
              </a:rPr>
              <a:t>তৃষ্ণা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93004" y="4875001"/>
            <a:ext cx="443132" cy="553998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00371" y="4846725"/>
            <a:ext cx="443132" cy="55399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0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0671" y="4833256"/>
            <a:ext cx="1192237" cy="553998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সুগন্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90684" y="4846725"/>
            <a:ext cx="443132" cy="55399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000" dirty="0">
                <a:latin typeface="NikoshBAN" panose="02000000000000000000" pitchFamily="2" charset="0"/>
                <a:cs typeface="NikoshBAN" panose="02000000000000000000" pitchFamily="2" charset="0"/>
              </a:rPr>
              <a:t>ন্ধ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17056" y="3906422"/>
            <a:ext cx="432581" cy="55399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000" dirty="0">
                <a:latin typeface="NikoshBAN" panose="02000000000000000000" pitchFamily="2" charset="0"/>
                <a:cs typeface="NikoshBAN" panose="02000000000000000000" pitchFamily="2" charset="0"/>
              </a:rPr>
              <a:t>ষ্ণ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0" name="Straight Arrow Connector 19"/>
          <p:cNvCxnSpPr>
            <a:cxnSpLocks/>
          </p:cNvCxnSpPr>
          <p:nvPr/>
        </p:nvCxnSpPr>
        <p:spPr>
          <a:xfrm>
            <a:off x="5380892" y="5077156"/>
            <a:ext cx="1044527" cy="10550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6499274" y="4849698"/>
            <a:ext cx="949569" cy="425407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latin typeface="NikoshBAN" panose="02000000000000000000" pitchFamily="2" charset="0"/>
                <a:cs typeface="NikoshBAN" panose="02000000000000000000" pitchFamily="2" charset="0"/>
              </a:rPr>
              <a:t>অন্ধ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2631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0" grpId="0" animBg="1"/>
      <p:bldP spid="12" grpId="0" animBg="1"/>
      <p:bldP spid="13" grpId="0" animBg="1"/>
      <p:bldP spid="19" grpId="0" animBg="1"/>
      <p:bldP spid="19" grpId="1" animBg="1"/>
      <p:bldP spid="22" grpId="0" animBg="1"/>
      <p:bldP spid="23" grpId="0" animBg="1"/>
      <p:bldP spid="4" grpId="0" animBg="1"/>
      <p:bldP spid="16" grpId="0" animBg="1"/>
      <p:bldP spid="18" grpId="0" animBg="1"/>
      <p:bldP spid="25" grpId="0" animBg="1"/>
      <p:bldP spid="2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9C3A1044-858F-46A8-ABD2-538B8154BA4C}"/>
              </a:ext>
            </a:extLst>
          </p:cNvPr>
          <p:cNvGrpSpPr/>
          <p:nvPr/>
        </p:nvGrpSpPr>
        <p:grpSpPr>
          <a:xfrm>
            <a:off x="762000" y="1156157"/>
            <a:ext cx="7164141" cy="4482643"/>
            <a:chOff x="762000" y="457200"/>
            <a:chExt cx="7164141" cy="4482643"/>
          </a:xfrm>
        </p:grpSpPr>
        <p:sp>
          <p:nvSpPr>
            <p:cNvPr id="6" name="TextBox 5"/>
            <p:cNvSpPr txBox="1"/>
            <p:nvPr/>
          </p:nvSpPr>
          <p:spPr>
            <a:xfrm>
              <a:off x="1447800" y="457200"/>
              <a:ext cx="3581400" cy="923330"/>
            </a:xfrm>
            <a:prstGeom prst="rect">
              <a:avLst/>
            </a:prstGeom>
            <a:solidFill>
              <a:srgbClr val="92D050"/>
            </a:solidFill>
            <a:ln w="28575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5400" dirty="0">
                  <a:latin typeface="NikoshBAN" pitchFamily="2" charset="0"/>
                  <a:cs typeface="NikoshBAN" pitchFamily="2" charset="0"/>
                </a:rPr>
                <a:t>মূল্যায়ন</a:t>
              </a:r>
              <a:endParaRPr lang="en-US" sz="5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DEEE258-B399-469F-A5B2-E6D6E41B180E}"/>
                </a:ext>
              </a:extLst>
            </p:cNvPr>
            <p:cNvSpPr/>
            <p:nvPr/>
          </p:nvSpPr>
          <p:spPr>
            <a:xfrm>
              <a:off x="762000" y="2133600"/>
              <a:ext cx="6096000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3200" dirty="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১। কী কী ফুল লাল রঙের হয়?</a:t>
              </a:r>
              <a:r>
                <a:rPr lang="en-US" sz="3200" dirty="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যে</a:t>
              </a:r>
              <a:r>
                <a:rPr lang="en-US" sz="3200" dirty="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কোন</a:t>
              </a:r>
              <a:r>
                <a:rPr lang="en-US" sz="3200" dirty="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200" dirty="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তিনটি ফুলের নাম লিখ?</a:t>
              </a:r>
              <a:endParaRPr lang="en-US" sz="32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6821210-3D71-4BD3-ABAA-DC76309E0148}"/>
                </a:ext>
              </a:extLst>
            </p:cNvPr>
            <p:cNvSpPr/>
            <p:nvPr/>
          </p:nvSpPr>
          <p:spPr>
            <a:xfrm>
              <a:off x="762000" y="3377625"/>
              <a:ext cx="716414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২।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সুগন্ধি ফুল কী কী?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যে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কোন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তিনটি ফুলের নাম লিখ?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B7E52C5-BE2B-43B1-B526-1268A8F1D77D}"/>
                </a:ext>
              </a:extLst>
            </p:cNvPr>
            <p:cNvSpPr/>
            <p:nvPr/>
          </p:nvSpPr>
          <p:spPr>
            <a:xfrm>
              <a:off x="762000" y="4355068"/>
              <a:ext cx="536877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3200" dirty="0">
                  <a:solidFill>
                    <a:srgbClr val="00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৩।</a:t>
              </a:r>
              <a:r>
                <a:rPr lang="en-US" sz="3200" dirty="0">
                  <a:solidFill>
                    <a:srgbClr val="00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200" dirty="0">
                  <a:solidFill>
                    <a:srgbClr val="00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তোমার জানা তিনটি ফুলের নাম লিখ?</a:t>
              </a:r>
              <a:endParaRPr lang="en-US" sz="3200" dirty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5021933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50A7004-73F2-46DA-BFC8-DB8D717E497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0" y="304800"/>
            <a:ext cx="8534400" cy="6248400"/>
          </a:xfrm>
          <a:prstGeom prst="rect">
            <a:avLst/>
          </a:prstGeom>
          <a:solidFill>
            <a:srgbClr val="00FF00"/>
          </a:solidFill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A4B9F5B-299D-4B02-8BBA-8ADFC22DBEBE}"/>
              </a:ext>
            </a:extLst>
          </p:cNvPr>
          <p:cNvSpPr txBox="1"/>
          <p:nvPr/>
        </p:nvSpPr>
        <p:spPr>
          <a:xfrm rot="21183615">
            <a:off x="3321680" y="2849761"/>
            <a:ext cx="2712590" cy="646331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pPr lvl="0" algn="ctr"/>
            <a:r>
              <a:rPr lang="bn-BD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36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13BD21F-AD3C-430E-8840-7F457FE9885C}"/>
              </a:ext>
            </a:extLst>
          </p:cNvPr>
          <p:cNvGrpSpPr/>
          <p:nvPr/>
        </p:nvGrpSpPr>
        <p:grpSpPr>
          <a:xfrm>
            <a:off x="388829" y="1676400"/>
            <a:ext cx="8366341" cy="2895600"/>
            <a:chOff x="388829" y="3962400"/>
            <a:chExt cx="8366341" cy="2923877"/>
          </a:xfrm>
        </p:grpSpPr>
        <p:sp>
          <p:nvSpPr>
            <p:cNvPr id="2" name="Flowchart: Direct Access Storage 1">
              <a:extLst>
                <a:ext uri="{FF2B5EF4-FFF2-40B4-BE49-F238E27FC236}">
                  <a16:creationId xmlns:a16="http://schemas.microsoft.com/office/drawing/2014/main" id="{6B355D02-BE8E-46F4-8110-B7740185F967}"/>
                </a:ext>
              </a:extLst>
            </p:cNvPr>
            <p:cNvSpPr/>
            <p:nvPr/>
          </p:nvSpPr>
          <p:spPr>
            <a:xfrm>
              <a:off x="388829" y="3962400"/>
              <a:ext cx="8366341" cy="2362200"/>
            </a:xfrm>
            <a:prstGeom prst="flowChartMagneticDrum">
              <a:avLst/>
            </a:prstGeom>
            <a:solidFill>
              <a:srgbClr val="FFFF99"/>
            </a:solidFill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975C87A-FD14-468E-89C3-4791FCD1F4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96000" y="4076700"/>
              <a:ext cx="2514600" cy="21336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7BD3E5E-F3F7-4EBE-A44C-FA938BFB2CD0}"/>
                </a:ext>
              </a:extLst>
            </p:cNvPr>
            <p:cNvSpPr/>
            <p:nvPr/>
          </p:nvSpPr>
          <p:spPr>
            <a:xfrm>
              <a:off x="693629" y="3962400"/>
              <a:ext cx="5478571" cy="29238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মোঃ মিজানুর রহমান</a:t>
              </a:r>
            </a:p>
            <a:p>
              <a:pPr algn="ctr"/>
              <a:r>
                <a:rPr lang="bn-BD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সহকারি শিক্ষক </a:t>
              </a:r>
            </a:p>
            <a:p>
              <a:pPr algn="ctr"/>
              <a:r>
                <a:rPr lang="bn-BD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দত্তগ্রাম সরকারি প্রাথমিক বিদ্যালয় </a:t>
              </a:r>
            </a:p>
            <a:p>
              <a:pPr algn="ctr"/>
              <a:r>
                <a:rPr lang="bn-BD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কুলাউড়া, মৌলভীবাজার।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BD" sz="2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i="1" dirty="0">
                  <a:ln/>
                  <a:latin typeface="NikoshBAN" pitchFamily="2" charset="0"/>
                  <a:cs typeface="NikoshBAN" pitchFamily="2" charset="0"/>
                </a:rPr>
                <a:t>E-mail: </a:t>
              </a:r>
              <a:r>
                <a:rPr lang="en-US" sz="2000" b="1" i="1" dirty="0">
                  <a:ln/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  <a:hlinkClick r:id="rId3"/>
                </a:rPr>
                <a:t>mizan.mafu@gmail.com</a:t>
              </a:r>
              <a:endParaRPr lang="bn-BD" sz="2000" b="1" i="1" dirty="0">
                <a:ln/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GB" sz="3200" b="1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48A85A7-2C5D-42CB-B9DE-C4D3E74FA182}"/>
              </a:ext>
            </a:extLst>
          </p:cNvPr>
          <p:cNvGrpSpPr/>
          <p:nvPr/>
        </p:nvGrpSpPr>
        <p:grpSpPr>
          <a:xfrm>
            <a:off x="465030" y="4114800"/>
            <a:ext cx="8221770" cy="2430778"/>
            <a:chOff x="465030" y="4122422"/>
            <a:chExt cx="8221770" cy="2430778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9884199-B1DE-49B7-B6AA-FAB207923CB6}"/>
                </a:ext>
              </a:extLst>
            </p:cNvPr>
            <p:cNvGrpSpPr/>
            <p:nvPr/>
          </p:nvGrpSpPr>
          <p:grpSpPr>
            <a:xfrm>
              <a:off x="465030" y="4122422"/>
              <a:ext cx="8221770" cy="2430778"/>
              <a:chOff x="388829" y="1226819"/>
              <a:chExt cx="8221770" cy="2430778"/>
            </a:xfrm>
          </p:grpSpPr>
          <p:sp>
            <p:nvSpPr>
              <p:cNvPr id="4" name="Flowchart: Direct Access Storage 3">
                <a:extLst>
                  <a:ext uri="{FF2B5EF4-FFF2-40B4-BE49-F238E27FC236}">
                    <a16:creationId xmlns:a16="http://schemas.microsoft.com/office/drawing/2014/main" id="{229287D6-F5EA-472D-9356-EAA33FECA33A}"/>
                  </a:ext>
                </a:extLst>
              </p:cNvPr>
              <p:cNvSpPr/>
              <p:nvPr/>
            </p:nvSpPr>
            <p:spPr>
              <a:xfrm rot="10800000">
                <a:off x="388829" y="1226819"/>
                <a:ext cx="8221770" cy="2430778"/>
              </a:xfrm>
              <a:prstGeom prst="flowChartMagneticDrum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rgbClr val="CC00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C4D6B0DA-FA36-4AE0-8E39-CF899464CFC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500744" y="1340013"/>
                <a:ext cx="2547255" cy="2241387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E996315-E058-43A4-A159-D44C1513E9AC}"/>
                </a:ext>
              </a:extLst>
            </p:cNvPr>
            <p:cNvSpPr txBox="1"/>
            <p:nvPr/>
          </p:nvSpPr>
          <p:spPr>
            <a:xfrm>
              <a:off x="2743200" y="4154031"/>
              <a:ext cx="5257800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b="1" cap="all" dirty="0">
                  <a:ln w="9000" cmpd="sng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</a:ln>
                  <a:effectLst>
                    <a:reflection blurRad="12700" stA="28000" endPos="45000" dist="1000" dir="5400000" sy="-100000" algn="bl" rotWithShape="0"/>
                  </a:effectLst>
                  <a:latin typeface="NikoshBAN" pitchFamily="2" charset="0"/>
                  <a:cs typeface="NikoshBAN" pitchFamily="2" charset="0"/>
                </a:rPr>
                <a:t>শ্রেণীঃ দ্বিতীয়</a:t>
              </a:r>
            </a:p>
            <a:p>
              <a:pPr algn="ctr"/>
              <a:r>
                <a:rPr lang="bn-BD" sz="2800" b="1" cap="all" dirty="0">
                  <a:ln w="9000" cmpd="sng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</a:ln>
                  <a:effectLst>
                    <a:reflection blurRad="12700" stA="28000" endPos="45000" dist="1000" dir="5400000" sy="-100000" algn="bl" rotWithShape="0"/>
                  </a:effectLst>
                  <a:latin typeface="NikoshBAN" pitchFamily="2" charset="0"/>
                  <a:cs typeface="NikoshBAN" pitchFamily="2" charset="0"/>
                </a:rPr>
                <a:t>বিষয়ঃ বাংলা</a:t>
              </a:r>
            </a:p>
            <a:p>
              <a:pPr algn="ctr"/>
              <a:r>
                <a:rPr lang="bn-BD" sz="2800" b="1" cap="all" dirty="0">
                  <a:ln w="9000" cmpd="sng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</a:ln>
                  <a:effectLst>
                    <a:reflection blurRad="12700" stA="28000" endPos="45000" dist="1000" dir="5400000" sy="-100000" algn="bl" rotWithShape="0"/>
                  </a:effectLst>
                  <a:latin typeface="NikoshBAN" pitchFamily="2" charset="0"/>
                  <a:cs typeface="NikoshBAN" pitchFamily="2" charset="0"/>
                </a:rPr>
                <a:t>পাঠঃ নানা রঙের ফুল ফল</a:t>
              </a:r>
            </a:p>
            <a:p>
              <a:pPr algn="ctr"/>
              <a:r>
                <a:rPr lang="bn-BD" sz="2800" b="1" cap="all" dirty="0">
                  <a:ln w="9000" cmpd="sng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</a:ln>
                  <a:effectLst>
                    <a:reflection blurRad="12700" stA="28000" endPos="45000" dist="1000" dir="5400000" sy="-100000" algn="bl" rotWithShape="0"/>
                  </a:effectLst>
                  <a:latin typeface="NikoshBAN" pitchFamily="2" charset="0"/>
                  <a:cs typeface="NikoshBAN" pitchFamily="2" charset="0"/>
                </a:rPr>
                <a:t>সময়ঃ ৩৫ মিনিট</a:t>
              </a:r>
              <a:endParaRPr lang="en-US" sz="2800" b="1" cap="all" dirty="0">
                <a:ln w="9000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2800" b="1" i="1" dirty="0"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  <a:latin typeface="NikoshBAN" pitchFamily="2" charset="0"/>
                  <a:cs typeface="NikoshBAN" pitchFamily="2" charset="0"/>
                </a:rPr>
                <a:t>তারিখঃ ১</a:t>
              </a:r>
              <a:r>
                <a:rPr lang="en-US" sz="2800" b="1" i="1" dirty="0"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  <a:latin typeface="NikoshBAN" pitchFamily="2" charset="0"/>
                  <a:cs typeface="NikoshBAN" pitchFamily="2" charset="0"/>
                </a:rPr>
                <a:t>9/</a:t>
              </a:r>
              <a:r>
                <a:rPr lang="bn-IN" sz="2800" b="1" i="1" dirty="0"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  <a:latin typeface="NikoshBAN" pitchFamily="2" charset="0"/>
                  <a:cs typeface="NikoshBAN" pitchFamily="2" charset="0"/>
                </a:rPr>
                <a:t>০</a:t>
              </a:r>
              <a:r>
                <a:rPr lang="en-US" sz="2800" b="1" i="1" dirty="0"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  <a:latin typeface="NikoshBAN" pitchFamily="2" charset="0"/>
                  <a:cs typeface="NikoshBAN" pitchFamily="2" charset="0"/>
                </a:rPr>
                <a:t>5/</a:t>
              </a:r>
              <a:r>
                <a:rPr lang="bn-IN" sz="2800" b="1" i="1" dirty="0"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  <a:latin typeface="NikoshBAN" pitchFamily="2" charset="0"/>
                  <a:cs typeface="NikoshBAN" pitchFamily="2" charset="0"/>
                </a:rPr>
                <a:t>২০১</a:t>
              </a:r>
              <a:r>
                <a:rPr lang="en-US" sz="2800" b="1" i="1" dirty="0"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  <a:latin typeface="NikoshBAN" pitchFamily="2" charset="0"/>
                  <a:cs typeface="NikoshBAN" pitchFamily="2" charset="0"/>
                </a:rPr>
                <a:t>9 </a:t>
              </a:r>
              <a:r>
                <a:rPr lang="en-US" sz="2800" b="1" i="1" dirty="0" err="1"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  <a:latin typeface="NikoshBAN" pitchFamily="2" charset="0"/>
                  <a:cs typeface="NikoshBAN" pitchFamily="2" charset="0"/>
                </a:rPr>
                <a:t>ইং</a:t>
              </a:r>
              <a:endParaRPr lang="en-US" sz="2800" b="1" cap="all" dirty="0">
                <a:ln w="9000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6" name="Cloud 15">
            <a:extLst>
              <a:ext uri="{FF2B5EF4-FFF2-40B4-BE49-F238E27FC236}">
                <a16:creationId xmlns:a16="http://schemas.microsoft.com/office/drawing/2014/main" id="{155AB39C-ED53-471D-AE11-18329FE99F8D}"/>
              </a:ext>
            </a:extLst>
          </p:cNvPr>
          <p:cNvSpPr/>
          <p:nvPr/>
        </p:nvSpPr>
        <p:spPr>
          <a:xfrm>
            <a:off x="2362200" y="228600"/>
            <a:ext cx="4114800" cy="1371598"/>
          </a:xfrm>
          <a:prstGeom prst="cloud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Inflate">
              <a:avLst/>
            </a:prstTxWarp>
            <a:noAutofit/>
          </a:bodyPr>
          <a:lstStyle/>
          <a:p>
            <a:pPr algn="ctr"/>
            <a:r>
              <a:rPr lang="bn-IN" sz="4000" b="1" dirty="0">
                <a:ln w="0"/>
                <a:solidFill>
                  <a:srgbClr val="6600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GB" sz="4000" b="1" dirty="0">
              <a:ln w="0"/>
              <a:solidFill>
                <a:srgbClr val="66003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7853016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37251435-97AE-4D74-B827-D114DE798D1C}"/>
              </a:ext>
            </a:extLst>
          </p:cNvPr>
          <p:cNvGrpSpPr/>
          <p:nvPr/>
        </p:nvGrpSpPr>
        <p:grpSpPr>
          <a:xfrm>
            <a:off x="381000" y="341177"/>
            <a:ext cx="8381999" cy="6135823"/>
            <a:chOff x="914400" y="575606"/>
            <a:chExt cx="7239001" cy="5970867"/>
          </a:xfrm>
        </p:grpSpPr>
        <p:sp>
          <p:nvSpPr>
            <p:cNvPr id="2" name="TextBox 1"/>
            <p:cNvSpPr txBox="1"/>
            <p:nvPr/>
          </p:nvSpPr>
          <p:spPr>
            <a:xfrm>
              <a:off x="920709" y="575606"/>
              <a:ext cx="7232690" cy="830997"/>
            </a:xfrm>
            <a:prstGeom prst="rect">
              <a:avLst/>
            </a:prstGeom>
            <a:solidFill>
              <a:srgbClr val="FFFFCC"/>
            </a:solidFill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prstTxWarp prst="textTriangle">
                <a:avLst/>
              </a:prstTxWarp>
              <a:spAutoFit/>
            </a:bodyPr>
            <a:lstStyle/>
            <a:p>
              <a:pPr algn="ctr"/>
              <a:r>
                <a:rPr lang="bn-BD" sz="4800" b="1" dirty="0">
                  <a:ln w="1905"/>
                  <a:gradFill flip="none" rotWithShape="1"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শিখনফল</a:t>
              </a:r>
              <a:endParaRPr lang="en-US" sz="4800" b="1" dirty="0">
                <a:ln w="1905"/>
                <a:gradFill flip="none" rotWithShape="1"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14400" y="2514600"/>
              <a:ext cx="7239000" cy="4031873"/>
            </a:xfrm>
            <a:prstGeom prst="rect">
              <a:avLst/>
            </a:prstGeom>
            <a:solidFill>
              <a:srgbClr val="FFFFCC"/>
            </a:solidFill>
            <a:ln w="57150">
              <a:noFill/>
            </a:ln>
          </p:spPr>
          <p:style>
            <a:lnRef idx="0">
              <a:scrgbClr r="0" g="0" b="0"/>
            </a:lnRef>
            <a:fillRef idx="1003">
              <a:schemeClr val="dk1"/>
            </a:fillRef>
            <a:effectRef idx="0">
              <a:scrgbClr r="0" g="0" b="0"/>
            </a:effectRef>
            <a:fontRef idx="major"/>
          </p:style>
          <p:txBody>
            <a:bodyPr wrap="square" rtlCol="0">
              <a:spAutoFit/>
            </a:bodyPr>
            <a:lstStyle/>
            <a:p>
              <a:r>
                <a:rPr lang="bn-BD" sz="3200" b="1" dirty="0">
                  <a:ln w="1905"/>
                  <a:solidFill>
                    <a:srgbClr val="00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শোনাঃ ৩.২.১ পরিচিত ফুল সম্পর্কে শুনে বুঝতে পারবে</a:t>
              </a:r>
            </a:p>
            <a:p>
              <a:r>
                <a:rPr lang="bn-BD" sz="3200" b="1" dirty="0">
                  <a:ln w="1905"/>
                  <a:solidFill>
                    <a:srgbClr val="00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         ৩.২.৩ পরিচিত রং সম্পর্কে শুনে বুঝতে পারবে</a:t>
              </a:r>
            </a:p>
            <a:p>
              <a:r>
                <a:rPr lang="bn-BD" sz="3200" b="1" dirty="0">
                  <a:ln w="1905"/>
                  <a:solidFill>
                    <a:srgbClr val="00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বলাঃ ২.৬.১ পরিচিত ফুল সম্পর্কে বর্ণনা করতে পারবে</a:t>
              </a:r>
            </a:p>
            <a:p>
              <a:r>
                <a:rPr lang="bn-BD" sz="3200" b="1" dirty="0">
                  <a:ln w="1905"/>
                  <a:solidFill>
                    <a:srgbClr val="00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       ২.৬.৩ পরিচিত রং সম্পর্কে বর্ণনা করতে পারবে</a:t>
              </a:r>
            </a:p>
            <a:p>
              <a:r>
                <a:rPr lang="bn-BD" sz="3200" b="1" dirty="0">
                  <a:ln w="1905"/>
                  <a:solidFill>
                    <a:srgbClr val="00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পড়াঃ ২.৬.১ পরিচিত ফুল সম্পর্কে পড়ে বুঝতে পারবে</a:t>
              </a:r>
            </a:p>
            <a:p>
              <a:r>
                <a:rPr lang="bn-BD" sz="3200" b="1" dirty="0">
                  <a:ln w="1905"/>
                  <a:solidFill>
                    <a:srgbClr val="00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       ২.৬.৩ পরিচিত রং সম্পর্কে পড়ে বুঝতে পারবে</a:t>
              </a:r>
            </a:p>
            <a:p>
              <a:r>
                <a:rPr lang="bn-BD" sz="3200" b="1" dirty="0">
                  <a:ln w="1905"/>
                  <a:solidFill>
                    <a:srgbClr val="00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লিখাঃ ২.৪.১ পরিচিত ফুল সম্পর্কে লিখতে পারবে</a:t>
              </a:r>
            </a:p>
            <a:p>
              <a:r>
                <a:rPr lang="bn-BD" sz="3200" b="1" dirty="0">
                  <a:ln w="1905"/>
                  <a:solidFill>
                    <a:srgbClr val="00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        ২.৪.৩ পরিচিত রং সম্পর্কে লিখতে পারবে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E6C6298-38A2-4FA9-8E98-ED32AE4F88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3979903" y="-1658898"/>
              <a:ext cx="1107995" cy="7239000"/>
            </a:xfrm>
            <a:prstGeom prst="rect">
              <a:avLst/>
            </a:prstGeom>
          </p:spPr>
        </p:pic>
      </p:grp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09600"/>
            <a:ext cx="8305800" cy="10595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RelaxedModerately"/>
            <a:lightRig rig="threePt" dir="t"/>
          </a:scene3d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bn-BD" sz="4800" dirty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চলো একটা ভিডিও দেখি</a:t>
            </a:r>
            <a:endParaRPr lang="en-US" sz="4800" dirty="0">
              <a:solidFill>
                <a:srgbClr val="66003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1AB10A-AA3B-4589-ACB2-D47B5535433F}"/>
              </a:ext>
            </a:extLst>
          </p:cNvPr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https://www.youtube.com/watch?v=fZNgM70LELk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3375 -0.63565 L -0.23056 -0.11574 C -0.20833 0.00209 -0.17465 0.06898 -0.13958 0.06898 C -0.09983 0.06898 -0.06788 0.00209 -0.04497 -0.11574 L 0.0625 -0.63565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00" y="3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3657600"/>
            <a:ext cx="8001000" cy="2862322"/>
          </a:xfrm>
          <a:prstGeom prst="rect">
            <a:avLst/>
          </a:prstGeom>
          <a:solidFill>
            <a:srgbClr val="FFC000"/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CanUp">
              <a:avLst/>
            </a:prstTxWarp>
            <a:spAutoFit/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bn-BD" sz="6000" b="1" dirty="0">
                <a:latin typeface="NikoshBAN" pitchFamily="2" charset="0"/>
                <a:cs typeface="NikoshBAN" pitchFamily="2" charset="0"/>
              </a:rPr>
              <a:t>“পাঠ”</a:t>
            </a:r>
          </a:p>
          <a:p>
            <a:pPr algn="ctr"/>
            <a:r>
              <a:rPr lang="bn-BD" sz="40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নানা রঙের ফুলফল</a:t>
            </a:r>
          </a:p>
          <a:p>
            <a:pPr algn="ctr"/>
            <a:r>
              <a:rPr lang="bn-BD" sz="40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পাঠ্যাংশঃ আমাদের দেশ ফুলের দেশ, ফলের..........কাশফুলও সাদা ।</a:t>
            </a:r>
            <a:endParaRPr lang="en-US" sz="40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5000" y="372070"/>
            <a:ext cx="5105400" cy="923330"/>
          </a:xfrm>
          <a:prstGeom prst="rect">
            <a:avLst/>
          </a:prstGeom>
          <a:ln w="76200"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bn-BD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 ঘোষণা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BAFF21-02B5-4E8C-9DD0-F4AA882FA405}"/>
              </a:ext>
            </a:extLst>
          </p:cNvPr>
          <p:cNvGrpSpPr/>
          <p:nvPr/>
        </p:nvGrpSpPr>
        <p:grpSpPr>
          <a:xfrm>
            <a:off x="457200" y="1524000"/>
            <a:ext cx="8001000" cy="1940004"/>
            <a:chOff x="457200" y="1674673"/>
            <a:chExt cx="8305800" cy="194000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D91D67F-1D8F-4A01-89AC-3635BC157C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7200" y="1674673"/>
              <a:ext cx="4038600" cy="1940004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644C6CA-BC03-4938-8E80-9A3CA099B7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0" y="1674673"/>
              <a:ext cx="4191000" cy="1940003"/>
            </a:xfrm>
            <a:prstGeom prst="rect">
              <a:avLst/>
            </a:prstGeom>
          </p:spPr>
        </p:pic>
      </p:grp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0F109B9-2E06-4CC5-93C9-D426D1C12AE8}"/>
              </a:ext>
            </a:extLst>
          </p:cNvPr>
          <p:cNvGrpSpPr/>
          <p:nvPr/>
        </p:nvGrpSpPr>
        <p:grpSpPr>
          <a:xfrm>
            <a:off x="685801" y="457200"/>
            <a:ext cx="7848599" cy="5978640"/>
            <a:chOff x="685801" y="269760"/>
            <a:chExt cx="7848599" cy="5978640"/>
          </a:xfrm>
        </p:grpSpPr>
        <p:sp>
          <p:nvSpPr>
            <p:cNvPr id="4" name="TextBox 3"/>
            <p:cNvSpPr txBox="1"/>
            <p:nvPr/>
          </p:nvSpPr>
          <p:spPr>
            <a:xfrm>
              <a:off x="762000" y="1143000"/>
              <a:ext cx="7772400" cy="600164"/>
            </a:xfrm>
            <a:prstGeom prst="rect">
              <a:avLst/>
            </a:prstGeom>
            <a:solidFill>
              <a:srgbClr val="CC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33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এসো</a:t>
              </a:r>
              <a:r>
                <a:rPr lang="en-US" sz="33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3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এবার</a:t>
              </a:r>
              <a:r>
                <a:rPr lang="en-US" sz="33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300" dirty="0">
                  <a:latin typeface="NikoshBAN" panose="02000000000000000000" pitchFamily="2" charset="0"/>
                  <a:cs typeface="NikoshBAN" panose="02000000000000000000" pitchFamily="2" charset="0"/>
                </a:rPr>
                <a:t>পাঠ্য</a:t>
              </a:r>
              <a:r>
                <a:rPr lang="en-US" sz="33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বই</a:t>
              </a:r>
              <a:r>
                <a:rPr lang="en-US" sz="33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3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এর</a:t>
              </a:r>
              <a:r>
                <a:rPr lang="en-US" sz="3300" dirty="0">
                  <a:latin typeface="NikoshBAN" panose="02000000000000000000" pitchFamily="2" charset="0"/>
                  <a:cs typeface="NikoshBAN" panose="02000000000000000000" pitchFamily="2" charset="0"/>
                </a:rPr>
                <a:t> 28</a:t>
              </a:r>
              <a:r>
                <a:rPr lang="bn-IN" sz="3300" dirty="0">
                  <a:latin typeface="NikoshBAN" panose="02000000000000000000" pitchFamily="2" charset="0"/>
                  <a:cs typeface="NikoshBAN" panose="02000000000000000000" pitchFamily="2" charset="0"/>
                </a:rPr>
                <a:t>নং</a:t>
              </a:r>
              <a:r>
                <a:rPr lang="en-US" sz="33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3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পৃষ্টা</a:t>
              </a:r>
              <a:r>
                <a:rPr lang="en-US" sz="33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3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বের</a:t>
              </a:r>
              <a:r>
                <a:rPr lang="en-US" sz="33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3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sz="33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3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পড়ি</a:t>
              </a:r>
              <a:endParaRPr lang="en-US" sz="33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819400" y="269760"/>
              <a:ext cx="3352800" cy="797040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pPr algn="ctr"/>
              <a:r>
                <a:rPr lang="bn-IN" sz="32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শিক্ষকের আদর্শ পাঠ </a:t>
              </a:r>
              <a:endPara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11776F0-E75B-4E96-A3C0-945107B6AB04}"/>
                </a:ext>
              </a:extLst>
            </p:cNvPr>
            <p:cNvGrpSpPr/>
            <p:nvPr/>
          </p:nvGrpSpPr>
          <p:grpSpPr>
            <a:xfrm>
              <a:off x="685801" y="1981200"/>
              <a:ext cx="7848599" cy="4267200"/>
              <a:chOff x="691860" y="2133600"/>
              <a:chExt cx="7610444" cy="4267200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1736A7A5-E830-4859-986C-FA51B739B61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691860" y="2133600"/>
                <a:ext cx="3525312" cy="426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9" name="Picture 2">
                <a:extLst>
                  <a:ext uri="{FF2B5EF4-FFF2-40B4-BE49-F238E27FC236}">
                    <a16:creationId xmlns:a16="http://schemas.microsoft.com/office/drawing/2014/main" id="{EE4E16A0-3D60-4125-A74D-EADF6B02649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2447" r="8410"/>
              <a:stretch/>
            </p:blipFill>
            <p:spPr bwMode="auto">
              <a:xfrm>
                <a:off x="4226653" y="2133600"/>
                <a:ext cx="4075651" cy="426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</p:spTree>
    <p:extLst>
      <p:ext uri="{BB962C8B-B14F-4D97-AF65-F5344CB8AC3E}">
        <p14:creationId xmlns:p14="http://schemas.microsoft.com/office/powerpoint/2010/main" val="710688790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897C3331-8665-431B-AA95-0D5E849842E6}"/>
              </a:ext>
            </a:extLst>
          </p:cNvPr>
          <p:cNvGrpSpPr/>
          <p:nvPr/>
        </p:nvGrpSpPr>
        <p:grpSpPr>
          <a:xfrm>
            <a:off x="381000" y="228600"/>
            <a:ext cx="8305800" cy="6172200"/>
            <a:chOff x="381000" y="228599"/>
            <a:chExt cx="8305800" cy="6172201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3BC3F9B0-0F71-4F3E-B217-7E7530FF1F45}"/>
                </a:ext>
              </a:extLst>
            </p:cNvPr>
            <p:cNvGrpSpPr/>
            <p:nvPr/>
          </p:nvGrpSpPr>
          <p:grpSpPr>
            <a:xfrm>
              <a:off x="381000" y="1569025"/>
              <a:ext cx="8305800" cy="4831775"/>
              <a:chOff x="381000" y="1340425"/>
              <a:chExt cx="8534400" cy="4831775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81000" y="1340425"/>
                <a:ext cx="4610100" cy="4831775"/>
              </a:xfrm>
              <a:prstGeom prst="rect">
                <a:avLst/>
              </a:prstGeom>
            </p:spPr>
          </p:pic>
          <p:pic>
            <p:nvPicPr>
              <p:cNvPr id="7" name="Picture 2">
                <a:extLst>
                  <a:ext uri="{FF2B5EF4-FFF2-40B4-BE49-F238E27FC236}">
                    <a16:creationId xmlns:a16="http://schemas.microsoft.com/office/drawing/2014/main" id="{91BE89FA-CE53-49FB-B1AC-A911407B3C2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364" r="7493"/>
              <a:stretch/>
            </p:blipFill>
            <p:spPr bwMode="auto">
              <a:xfrm>
                <a:off x="4876800" y="1340425"/>
                <a:ext cx="4038600" cy="4831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8" name="Explosion: 14 Points 7">
              <a:extLst>
                <a:ext uri="{FF2B5EF4-FFF2-40B4-BE49-F238E27FC236}">
                  <a16:creationId xmlns:a16="http://schemas.microsoft.com/office/drawing/2014/main" id="{F7D895DE-0606-4B05-84E8-05F4AC92A543}"/>
                </a:ext>
              </a:extLst>
            </p:cNvPr>
            <p:cNvSpPr/>
            <p:nvPr/>
          </p:nvSpPr>
          <p:spPr>
            <a:xfrm>
              <a:off x="381000" y="228599"/>
              <a:ext cx="8305800" cy="1340425"/>
            </a:xfrm>
            <a:prstGeom prst="irregularSeal2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Plain">
                <a:avLst/>
              </a:prstTxWarp>
              <a:noAutofit/>
            </a:bodyPr>
            <a:lstStyle/>
            <a:p>
              <a:pPr algn="ctr"/>
              <a:r>
                <a:rPr lang="en-US" sz="3200" b="1" dirty="0" err="1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শিক্ষা</a:t>
              </a:r>
              <a:r>
                <a:rPr lang="bn-BD" sz="3200" b="1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র্থীর সরব পাঠ</a:t>
              </a:r>
              <a:endPara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3295022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0928" y="457200"/>
            <a:ext cx="8342145" cy="715581"/>
          </a:xfrm>
          <a:prstGeom prst="rect">
            <a:avLst/>
          </a:prstGeom>
          <a:solidFill>
            <a:srgbClr val="FF9966"/>
          </a:solidFill>
          <a:ln w="76200">
            <a:solidFill>
              <a:srgbClr val="00B05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কিছু ফুলের ছবি দেখি।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0400" y="1493223"/>
            <a:ext cx="2743200" cy="3117366"/>
          </a:xfrm>
          <a:prstGeom prst="rect">
            <a:avLst/>
          </a:prstGeom>
          <a:ln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283"/>
          <a:stretch/>
        </p:blipFill>
        <p:spPr>
          <a:xfrm>
            <a:off x="6152273" y="1269342"/>
            <a:ext cx="2590800" cy="338332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12409" y="5461337"/>
            <a:ext cx="7417191" cy="1015663"/>
          </a:xfrm>
          <a:prstGeom prst="rect">
            <a:avLst/>
          </a:prstGeom>
          <a:solidFill>
            <a:srgbClr val="92D050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000" dirty="0">
                <a:latin typeface="NikoshBAN" panose="02000000000000000000" pitchFamily="2" charset="0"/>
                <a:cs typeface="NikoshBAN" panose="02000000000000000000" pitchFamily="2" charset="0"/>
              </a:rPr>
              <a:t>গোলাপ ফোটে সারা বছর। লাল, সাদা, গোলাপী বিভিন্ন রঙের।</a:t>
            </a:r>
          </a:p>
          <a:p>
            <a:pPr algn="ctr"/>
            <a:r>
              <a:rPr lang="bn-IN" sz="3000" dirty="0">
                <a:latin typeface="NikoshBAN" panose="02000000000000000000" pitchFamily="2" charset="0"/>
                <a:cs typeface="NikoshBAN" panose="02000000000000000000" pitchFamily="2" charset="0"/>
              </a:rPr>
              <a:t>গোলাপের সুগন্ধ আছে।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553328" y="4780002"/>
            <a:ext cx="1885072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সাদা গোলাপ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1049" y="4780002"/>
            <a:ext cx="2029151" cy="584775"/>
          </a:xfrm>
          <a:prstGeom prst="rect">
            <a:avLst/>
          </a:prstGeom>
          <a:solidFill>
            <a:srgbClr val="FF0000"/>
          </a:solidFill>
          <a:ln>
            <a:solidFill>
              <a:srgbClr val="0070C0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লাল গোলাপ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52849" y="4780002"/>
            <a:ext cx="2181551" cy="584775"/>
          </a:xfrm>
          <a:prstGeom prst="rect">
            <a:avLst/>
          </a:prstGeom>
          <a:solidFill>
            <a:srgbClr val="FF66FF"/>
          </a:solidFill>
          <a:ln>
            <a:solidFill>
              <a:srgbClr val="92D050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গোলাপী গোলাপ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 descr="20170214213013.jpg">
            <a:extLst>
              <a:ext uri="{FF2B5EF4-FFF2-40B4-BE49-F238E27FC236}">
                <a16:creationId xmlns:a16="http://schemas.microsoft.com/office/drawing/2014/main" id="{B1002C4B-EBB0-4FEA-99F1-2F5DA47C480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0927" y="1493223"/>
            <a:ext cx="2590800" cy="315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202322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20170214221833.jpg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14764" y="799636"/>
            <a:ext cx="3657598" cy="282032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49787" y="4343400"/>
            <a:ext cx="2057400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কৃষ্ণচূড়া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20170214220707.jpg">
            <a:extLst>
              <a:ext uri="{FF2B5EF4-FFF2-40B4-BE49-F238E27FC236}">
                <a16:creationId xmlns:a16="http://schemas.microsoft.com/office/drawing/2014/main" id="{59AC67D3-A132-4341-897C-DD130ABC92D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6601" y="381001"/>
            <a:ext cx="2743201" cy="36575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A12A2E5-A8C2-424A-9D15-C8F5734AC8AE}"/>
              </a:ext>
            </a:extLst>
          </p:cNvPr>
          <p:cNvSpPr txBox="1"/>
          <p:nvPr/>
        </p:nvSpPr>
        <p:spPr>
          <a:xfrm>
            <a:off x="3733801" y="4368225"/>
            <a:ext cx="2057400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শিমুল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798776-CFF4-480B-B2BD-97DE57C05C05}"/>
              </a:ext>
            </a:extLst>
          </p:cNvPr>
          <p:cNvSpPr txBox="1"/>
          <p:nvPr/>
        </p:nvSpPr>
        <p:spPr>
          <a:xfrm>
            <a:off x="6627836" y="4306669"/>
            <a:ext cx="2057399" cy="64633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chemeClr val="tx1"/>
                </a:solidFill>
              </a:rPr>
              <a:t>পলাশ</a:t>
            </a:r>
            <a:endParaRPr lang="en-GB" sz="3600" dirty="0">
              <a:solidFill>
                <a:schemeClr val="tx1"/>
              </a:solidFill>
            </a:endParaRPr>
          </a:p>
        </p:txBody>
      </p:sp>
      <p:pic>
        <p:nvPicPr>
          <p:cNvPr id="10" name="Picture 9" descr="20170214221031.jpg">
            <a:extLst>
              <a:ext uri="{FF2B5EF4-FFF2-40B4-BE49-F238E27FC236}">
                <a16:creationId xmlns:a16="http://schemas.microsoft.com/office/drawing/2014/main" id="{E469EC43-FC11-4C8F-926C-7F13D6F6128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2204" y="381001"/>
            <a:ext cx="2590796" cy="36575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CCB17A8-BB93-46B9-AD4C-55DD04F7549F}"/>
              </a:ext>
            </a:extLst>
          </p:cNvPr>
          <p:cNvSpPr txBox="1"/>
          <p:nvPr/>
        </p:nvSpPr>
        <p:spPr>
          <a:xfrm>
            <a:off x="802187" y="5257800"/>
            <a:ext cx="7427413" cy="1077218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লাল রং নিয়ে ফুটে কৃষ্ণচূড়া,শিমুল,পলাশ। এগুলো দেখতে খুব সুন্দর কিন্তু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সু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ভাস নেই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8" grpId="0" animBg="1"/>
      <p:bldP spid="2" grpId="0" animBg="1"/>
      <p:bldP spid="4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3.xml><?xml version="1.0" encoding="utf-8"?>
<a:theme xmlns:a="http://schemas.openxmlformats.org/drawingml/2006/main" name="Basis">
  <a:themeElements>
    <a:clrScheme name="Custom 3">
      <a:dk1>
        <a:sysClr val="windowText" lastClr="000000"/>
      </a:dk1>
      <a:lt1>
        <a:srgbClr val="F2F2F2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70A1C0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1224</TotalTime>
  <Words>306</Words>
  <Application>Microsoft Office PowerPoint</Application>
  <PresentationFormat>On-screen Show (4:3)</PresentationFormat>
  <Paragraphs>76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Calibri</vt:lpstr>
      <vt:lpstr>Century Gothic</vt:lpstr>
      <vt:lpstr>Corbel</vt:lpstr>
      <vt:lpstr>NikoshBAN</vt:lpstr>
      <vt:lpstr>Trebuchet MS</vt:lpstr>
      <vt:lpstr>Vrinda</vt:lpstr>
      <vt:lpstr>Wingdings 3</vt:lpstr>
      <vt:lpstr>Facet</vt:lpstr>
      <vt:lpstr>Wisp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Taposhi</dc:creator>
  <cp:lastModifiedBy>user</cp:lastModifiedBy>
  <cp:revision>248</cp:revision>
  <dcterms:created xsi:type="dcterms:W3CDTF">2006-08-16T00:00:00Z</dcterms:created>
  <dcterms:modified xsi:type="dcterms:W3CDTF">2019-05-19T20:12:45Z</dcterms:modified>
</cp:coreProperties>
</file>