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3" r:id="rId2"/>
    <p:sldId id="285" r:id="rId3"/>
    <p:sldId id="259" r:id="rId4"/>
    <p:sldId id="260" r:id="rId5"/>
    <p:sldId id="261" r:id="rId6"/>
    <p:sldId id="273" r:id="rId7"/>
    <p:sldId id="281" r:id="rId8"/>
    <p:sldId id="272" r:id="rId9"/>
    <p:sldId id="300" r:id="rId10"/>
    <p:sldId id="286" r:id="rId11"/>
    <p:sldId id="274" r:id="rId12"/>
    <p:sldId id="278" r:id="rId13"/>
    <p:sldId id="288" r:id="rId14"/>
    <p:sldId id="292" r:id="rId15"/>
    <p:sldId id="297" r:id="rId16"/>
    <p:sldId id="269" r:id="rId17"/>
    <p:sldId id="26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1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2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6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3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6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5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5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izan.mafu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ADCBC-D9C6-4A36-898E-BC73E47A5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686800" cy="624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874527-BA80-4AF5-A3D1-544F7F731836}"/>
              </a:ext>
            </a:extLst>
          </p:cNvPr>
          <p:cNvSpPr txBox="1"/>
          <p:nvPr/>
        </p:nvSpPr>
        <p:spPr>
          <a:xfrm>
            <a:off x="1828800" y="2621340"/>
            <a:ext cx="4343400" cy="1569660"/>
          </a:xfrm>
          <a:prstGeom prst="rect">
            <a:avLst/>
          </a:prstGeom>
          <a:solidFill>
            <a:srgbClr val="0070C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85A5E-FF3C-40F4-B6DE-17A8DE8D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0889" r="14445" b="10889"/>
          <a:stretch/>
        </p:blipFill>
        <p:spPr>
          <a:xfrm>
            <a:off x="4114800" y="2362200"/>
            <a:ext cx="914400" cy="685800"/>
          </a:xfrm>
          <a:prstGeom prst="ellipse">
            <a:avLst/>
          </a:prstGeom>
          <a:ln w="63500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26A8E05-B4FF-4EF3-8F02-904143D9F0C6}"/>
              </a:ext>
            </a:extLst>
          </p:cNvPr>
          <p:cNvSpPr/>
          <p:nvPr/>
        </p:nvSpPr>
        <p:spPr>
          <a:xfrm>
            <a:off x="1371600" y="685800"/>
            <a:ext cx="6400800" cy="45720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3B535-6CD0-4B8A-BBE9-667EDCA54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r="17611"/>
          <a:stretch/>
        </p:blipFill>
        <p:spPr>
          <a:xfrm rot="920083">
            <a:off x="4114800" y="228600"/>
            <a:ext cx="9144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BD93A7-0617-44C3-B53F-26DE486D57AB}"/>
              </a:ext>
            </a:extLst>
          </p:cNvPr>
          <p:cNvSpPr txBox="1"/>
          <p:nvPr/>
        </p:nvSpPr>
        <p:spPr>
          <a:xfrm>
            <a:off x="152400" y="5388114"/>
            <a:ext cx="8763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যে পথে পৃথিবী ও অন্যান্য গ্রহসমূহ সূর্যকে আবর্তন করে তাকে </a:t>
            </a:r>
            <a:r>
              <a:rPr lang="bn-IN" sz="28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বলে।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403A52-7144-40A5-8AB7-69FB0DA336E7}"/>
              </a:ext>
            </a:extLst>
          </p:cNvPr>
          <p:cNvSpPr txBox="1"/>
          <p:nvPr/>
        </p:nvSpPr>
        <p:spPr>
          <a:xfrm>
            <a:off x="762000" y="6106180"/>
            <a:ext cx="7924800" cy="523220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সূর্যের চারদিকে নির্দিষ্ট কক্ষপথে পৃথিবীর আবর্তনকে </a:t>
            </a:r>
            <a:r>
              <a:rPr lang="bn-IN" sz="28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বার্ষিক গতি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023549-0871-4CA1-BFB4-A7F271F25C71}"/>
              </a:ext>
            </a:extLst>
          </p:cNvPr>
          <p:cNvSpPr/>
          <p:nvPr/>
        </p:nvSpPr>
        <p:spPr>
          <a:xfrm>
            <a:off x="4114800" y="2996625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GB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CA0EC-9516-468E-BFA3-9FDA82ADA02F}"/>
              </a:ext>
            </a:extLst>
          </p:cNvPr>
          <p:cNvSpPr/>
          <p:nvPr/>
        </p:nvSpPr>
        <p:spPr>
          <a:xfrm>
            <a:off x="228600" y="304800"/>
            <a:ext cx="124104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কক্ষপথ</a:t>
            </a:r>
            <a:endParaRPr lang="en-GB" sz="36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9C023D-1202-4E5E-9283-61BF649251B9}"/>
              </a:ext>
            </a:extLst>
          </p:cNvPr>
          <p:cNvCxnSpPr/>
          <p:nvPr/>
        </p:nvCxnSpPr>
        <p:spPr>
          <a:xfrm>
            <a:off x="1093054" y="914400"/>
            <a:ext cx="735746" cy="533400"/>
          </a:xfrm>
          <a:prstGeom prst="straightConnector1">
            <a:avLst/>
          </a:prstGeom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FD4672A-DD7D-4712-92C8-7CD8387E9652}"/>
              </a:ext>
            </a:extLst>
          </p:cNvPr>
          <p:cNvSpPr/>
          <p:nvPr/>
        </p:nvSpPr>
        <p:spPr>
          <a:xfrm>
            <a:off x="6118252" y="219653"/>
            <a:ext cx="28733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742950" indent="-742950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 ঘুরে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পৃথিবীর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সময়লাগে </a:t>
            </a:r>
            <a:r>
              <a:rPr lang="en-US" sz="2400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৩৬৫ </a:t>
            </a:r>
            <a:r>
              <a:rPr lang="en-US" sz="2400" i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400" i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endParaRPr lang="en-US" sz="24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3595B5-D76A-4DA1-B1FE-E93769F40DDA}"/>
              </a:ext>
            </a:extLst>
          </p:cNvPr>
          <p:cNvSpPr/>
          <p:nvPr/>
        </p:nvSpPr>
        <p:spPr>
          <a:xfrm>
            <a:off x="2971800" y="152400"/>
            <a:ext cx="1028291" cy="584775"/>
          </a:xfrm>
          <a:prstGeom prst="rect">
            <a:avLst/>
          </a:prstGeom>
          <a:solidFill>
            <a:schemeClr val="accent1"/>
          </a:solidFill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19514 4.44444E-6 0.35417 0.14791 0.35417 0.33055 C 0.35417 0.51296 0.19514 0.66111 -3.33333E-6 0.66111 C -0.19548 0.66111 -0.35416 0.51296 -0.35416 0.33055 C -0.35416 0.14791 -0.19548 4.44444E-6 -3.33333E-6 4.4444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 pan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4582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943600"/>
            <a:ext cx="57912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514600" y="2362200"/>
            <a:ext cx="533400" cy="838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B114B-5B11-43E8-811B-B33B2383AD09}"/>
              </a:ext>
            </a:extLst>
          </p:cNvPr>
          <p:cNvSpPr/>
          <p:nvPr/>
        </p:nvSpPr>
        <p:spPr>
          <a:xfrm>
            <a:off x="1219200" y="228600"/>
            <a:ext cx="7162800" cy="646331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81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941598-6AB8-4FCB-A280-FB2E4A799610}"/>
              </a:ext>
            </a:extLst>
          </p:cNvPr>
          <p:cNvSpPr txBox="1"/>
          <p:nvPr/>
        </p:nvSpPr>
        <p:spPr>
          <a:xfrm>
            <a:off x="457200" y="3688140"/>
            <a:ext cx="8229600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ঘূর্ণনের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লাটিমের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bn-BD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bn-BD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bn-BD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গতিবলে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A81D1A-FF21-4E89-8FD5-6E6C6442EC12}"/>
              </a:ext>
            </a:extLst>
          </p:cNvPr>
          <p:cNvSpPr/>
          <p:nvPr/>
        </p:nvSpPr>
        <p:spPr>
          <a:xfrm>
            <a:off x="1634066" y="5410200"/>
            <a:ext cx="5992346" cy="113877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marL="742950" indent="-74295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 ঘুরে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সময়লাগে </a:t>
            </a:r>
            <a:r>
              <a:rPr lang="bn-BD" sz="36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২৩</a:t>
            </a:r>
            <a:r>
              <a:rPr lang="en-US" sz="36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r>
              <a:rPr lang="bn-BD" sz="36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৫৬ মিনিট </a:t>
            </a:r>
            <a:r>
              <a:rPr lang="bn-BD" sz="36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BDF98-64A4-49A9-94D9-38CD63EC8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7" y="533400"/>
            <a:ext cx="272203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উত্তর গুলো মিলিয়ে নেই।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6868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নিজ অক্ষে পৃথিবীর ঘূর্ণনকে </a:t>
            </a:r>
            <a:r>
              <a:rPr lang="bn-IN" sz="4000" u="sng" dirty="0">
                <a:latin typeface="NikoshBAN" pitchFamily="2" charset="0"/>
                <a:cs typeface="NikoshBAN" pitchFamily="2" charset="0"/>
              </a:rPr>
              <a:t>আহ্নিক গতি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667000"/>
            <a:ext cx="86868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নিজ কক্ষপথে সূর্যকে প্রদক্ষিনকে </a:t>
            </a:r>
            <a:r>
              <a:rPr lang="bn-IN" sz="4000" u="sng" dirty="0">
                <a:latin typeface="NikoshBAN" pitchFamily="2" charset="0"/>
                <a:cs typeface="NikoshBAN" pitchFamily="2" charset="0"/>
              </a:rPr>
              <a:t>বার্ষিক গতি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10000"/>
            <a:ext cx="8686800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পথে পৃথিবী সূর্যকে প্রদক্ষিন করে তার নাম </a:t>
            </a:r>
            <a:r>
              <a:rPr lang="bn-IN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029200"/>
            <a:ext cx="8610600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পৃথিবীর মাঝ বরাবর পৃথিবীকে ছেদনকারি কাল্পনিক রেখাকে </a:t>
            </a:r>
            <a:r>
              <a:rPr lang="bn-IN" sz="4000" u="sng" dirty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6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914400"/>
            <a:ext cx="8382000" cy="5715000"/>
            <a:chOff x="685800" y="1524000"/>
            <a:chExt cx="8001000" cy="5105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524000"/>
              <a:ext cx="41148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524000"/>
              <a:ext cx="4038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TextBox 3"/>
          <p:cNvSpPr txBox="1"/>
          <p:nvPr/>
        </p:nvSpPr>
        <p:spPr>
          <a:xfrm>
            <a:off x="609600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8674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38948"/>
            <a:ext cx="85344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১.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সূর্যের চারদিকে একবার ঘুরে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পৃথিবীর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কত সময়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লাগে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২.কক্ষপথ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৩.পৃথিবীর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65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বাম পাশের কথাগুলোর সাথে মিল রেখে দাগ টেনে ডান পাশের কথা গুলো মিল করি।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85003"/>
              </p:ext>
            </p:extLst>
          </p:nvPr>
        </p:nvGraphicFramePr>
        <p:xfrm>
          <a:off x="304800" y="1524002"/>
          <a:ext cx="8610600" cy="51053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5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84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/>
                        <a:t>বাম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/>
                        <a:t>ডান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017">
                <a:tc>
                  <a:txBody>
                    <a:bodyPr/>
                    <a:lstStyle/>
                    <a:p>
                      <a:r>
                        <a:rPr lang="bn-IN" sz="2800" dirty="0"/>
                        <a:t>১।</a:t>
                      </a:r>
                      <a:r>
                        <a:rPr lang="bn-BD" sz="2800" dirty="0"/>
                        <a:t> </a:t>
                      </a:r>
                      <a:r>
                        <a:rPr lang="bn-IN" sz="2800" dirty="0"/>
                        <a:t>নিজ</a:t>
                      </a:r>
                      <a:r>
                        <a:rPr lang="bn-IN" sz="2800" baseline="0" dirty="0"/>
                        <a:t> অক্ষে পৃথিবীর ঘূর্ণন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ক.৩৬৫দিন</a:t>
                      </a:r>
                      <a:r>
                        <a:rPr lang="bn-IN" sz="2800" baseline="0" dirty="0"/>
                        <a:t> </a:t>
                      </a:r>
                      <a:r>
                        <a:rPr lang="bn-BD" sz="2800" baseline="0" dirty="0"/>
                        <a:t>   </a:t>
                      </a:r>
                      <a:r>
                        <a:rPr lang="bn-IN" sz="2800" baseline="0" dirty="0"/>
                        <a:t>৬ঘণ্টা।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565">
                <a:tc>
                  <a:txBody>
                    <a:bodyPr/>
                    <a:lstStyle/>
                    <a:p>
                      <a:r>
                        <a:rPr lang="bn-IN" sz="2800" dirty="0"/>
                        <a:t>২।</a:t>
                      </a:r>
                      <a:r>
                        <a:rPr lang="bn-BD" sz="2800" dirty="0"/>
                        <a:t> </a:t>
                      </a:r>
                      <a:r>
                        <a:rPr lang="bn-IN" sz="2800" dirty="0"/>
                        <a:t>সূর্যের</a:t>
                      </a:r>
                      <a:r>
                        <a:rPr lang="bn-IN" sz="2800" baseline="0" dirty="0"/>
                        <a:t> চারদিকে পৃথিবীর প্রদক্ষিন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খ.অক্ষ।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565">
                <a:tc>
                  <a:txBody>
                    <a:bodyPr/>
                    <a:lstStyle/>
                    <a:p>
                      <a:r>
                        <a:rPr lang="bn-IN" sz="2800" dirty="0"/>
                        <a:t>৩।</a:t>
                      </a:r>
                      <a:r>
                        <a:rPr lang="bn-BD" sz="2800" dirty="0"/>
                        <a:t> </a:t>
                      </a:r>
                      <a:r>
                        <a:rPr lang="bn-IN" sz="2800" dirty="0"/>
                        <a:t>কোন বস্তুর কেন্দ্র বরাবর ছেদনকারি</a:t>
                      </a:r>
                      <a:r>
                        <a:rPr lang="bn-IN" sz="2800" baseline="0" dirty="0"/>
                        <a:t> কাল্পনিক রেখা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গ.আহ্নিক গতি।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43">
                <a:tc>
                  <a:txBody>
                    <a:bodyPr/>
                    <a:lstStyle/>
                    <a:p>
                      <a:r>
                        <a:rPr lang="bn-IN" sz="2800" dirty="0"/>
                        <a:t>৪।</a:t>
                      </a:r>
                      <a:r>
                        <a:rPr lang="bn-BD" sz="2800" dirty="0"/>
                        <a:t> </a:t>
                      </a:r>
                      <a:r>
                        <a:rPr lang="bn-IN" sz="2800" dirty="0"/>
                        <a:t>পৃথিবী</a:t>
                      </a:r>
                      <a:r>
                        <a:rPr lang="bn-IN" sz="2800" baseline="0" dirty="0"/>
                        <a:t> একটি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ঘ.বার্ষিক</a:t>
                      </a:r>
                      <a:r>
                        <a:rPr lang="bn-IN" sz="2800" baseline="0" dirty="0"/>
                        <a:t> গতি।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565">
                <a:tc>
                  <a:txBody>
                    <a:bodyPr/>
                    <a:lstStyle/>
                    <a:p>
                      <a:r>
                        <a:rPr lang="bn-IN" sz="2800" dirty="0"/>
                        <a:t>৫।</a:t>
                      </a:r>
                      <a:r>
                        <a:rPr lang="bn-BD" sz="2800" dirty="0"/>
                        <a:t> </a:t>
                      </a:r>
                      <a:r>
                        <a:rPr lang="bn-IN" sz="2800" dirty="0"/>
                        <a:t>নিজ</a:t>
                      </a:r>
                      <a:r>
                        <a:rPr lang="bn-IN" sz="2800" baseline="0" dirty="0"/>
                        <a:t> অক্ষে একবার ঘুরে আসতে পৃথিবীর সময় লাগে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ঙ.গ্রহ।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43434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276671"/>
            <a:ext cx="7543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পৃথিবীর আহ্নিক গতি ও বার্ষিক গতি সম্পর্কে দুইটি করে বাক্য বাড়ী থেকে লিখে আনবে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C2C1D-0121-410D-BB21-EA668287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81200"/>
            <a:ext cx="4648199" cy="28956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5FBC5-D6BD-4857-98BD-4267676CD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C1F397-5C15-424D-AE8C-BBB58C8E8EAA}"/>
              </a:ext>
            </a:extLst>
          </p:cNvPr>
          <p:cNvSpPr/>
          <p:nvPr/>
        </p:nvSpPr>
        <p:spPr>
          <a:xfrm rot="18938519">
            <a:off x="223825" y="900791"/>
            <a:ext cx="226167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333731-F013-43DE-8030-DCDFC3EF6CF9}"/>
              </a:ext>
            </a:extLst>
          </p:cNvPr>
          <p:cNvSpPr/>
          <p:nvPr/>
        </p:nvSpPr>
        <p:spPr>
          <a:xfrm rot="2684595">
            <a:off x="6760592" y="791382"/>
            <a:ext cx="215749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সবাইকে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940451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86C12F5-8F36-4F9E-9D48-327E21ED1F7D}"/>
              </a:ext>
            </a:extLst>
          </p:cNvPr>
          <p:cNvGrpSpPr/>
          <p:nvPr/>
        </p:nvGrpSpPr>
        <p:grpSpPr>
          <a:xfrm>
            <a:off x="228600" y="304800"/>
            <a:ext cx="8686800" cy="6324600"/>
            <a:chOff x="228600" y="304800"/>
            <a:chExt cx="8686800" cy="6324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2BD030-6D7E-40EC-BEAC-5C194EFAF362}"/>
                </a:ext>
              </a:extLst>
            </p:cNvPr>
            <p:cNvSpPr/>
            <p:nvPr/>
          </p:nvSpPr>
          <p:spPr>
            <a:xfrm>
              <a:off x="3304705" y="600670"/>
              <a:ext cx="2562695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IN" sz="5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54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2824FB-8FC4-4716-BE46-E6799B4DB2CA}"/>
                </a:ext>
              </a:extLst>
            </p:cNvPr>
            <p:cNvGrpSpPr/>
            <p:nvPr/>
          </p:nvGrpSpPr>
          <p:grpSpPr>
            <a:xfrm>
              <a:off x="228600" y="3028414"/>
              <a:ext cx="8686800" cy="3600986"/>
              <a:chOff x="100186" y="2828836"/>
              <a:chExt cx="8891406" cy="360098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99D2D0-80E3-46F3-BE6C-214D89078E6C}"/>
                  </a:ext>
                </a:extLst>
              </p:cNvPr>
              <p:cNvSpPr/>
              <p:nvPr/>
            </p:nvSpPr>
            <p:spPr>
              <a:xfrm>
                <a:off x="100186" y="2828836"/>
                <a:ext cx="4419593" cy="35394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মিজানুর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রহমান</a:t>
                </a:r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দত্তগ্রাম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সরকারি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প্রাথমিক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কুলাউড়া,মৌলভীবাজার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400" b="1" i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E-mail: </a:t>
                </a:r>
                <a:r>
                  <a:rPr lang="en-US" sz="2000" b="1" i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  <a:hlinkClick r:id="rId2"/>
                  </a:rPr>
                  <a:t>mizan.mafu@gmail.com</a:t>
                </a:r>
                <a:endParaRPr lang="bn-BD" b="1" i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290151-4FFE-4928-B76A-F7421B39F740}"/>
                  </a:ext>
                </a:extLst>
              </p:cNvPr>
              <p:cNvSpPr/>
              <p:nvPr/>
            </p:nvSpPr>
            <p:spPr>
              <a:xfrm>
                <a:off x="4571999" y="2828836"/>
                <a:ext cx="4419593" cy="360098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IN" sz="48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শ্রে</a:t>
                </a:r>
                <a:r>
                  <a:rPr lang="bn-BD" sz="48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ণিঃ</a:t>
                </a:r>
                <a:r>
                  <a:rPr lang="bn-IN" sz="48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৫ম</a:t>
                </a:r>
              </a:p>
              <a:p>
                <a:r>
                  <a:rPr lang="bn-IN" sz="36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বিষয়ঃ প্রাথমিক বিজ্ঞান</a:t>
                </a:r>
              </a:p>
              <a:p>
                <a:r>
                  <a:rPr lang="bn-IN" sz="36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পাঠ শিরোনামঃ পৃথিবীর গতি</a:t>
                </a:r>
              </a:p>
              <a:p>
                <a:r>
                  <a:rPr lang="bn-IN" sz="36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সময়ঃ ৩৫ মিনিট</a:t>
                </a:r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তারিখঃ</a:t>
                </a:r>
                <a:r>
                  <a:rPr lang="en-US" sz="36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০</a:t>
                </a:r>
                <a:r>
                  <a:rPr lang="bn-BD" sz="3600" b="1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8</a:t>
                </a:r>
                <a:r>
                  <a:rPr lang="en-US" sz="3600" b="1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/০৫/২০১৯ </a:t>
                </a:r>
                <a:r>
                  <a:rPr lang="as-IN" sz="36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</a:t>
                </a:r>
                <a:r>
                  <a:rPr lang="bn-BD" sz="36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ং </a:t>
                </a:r>
              </a:p>
              <a:p>
                <a:endParaRPr lang="en-GB" sz="3600" b="1" dirty="0"/>
              </a:p>
            </p:txBody>
          </p:sp>
        </p:grp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CABDA83-14E9-4D1D-B3E6-6F41A4016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00305" y="304800"/>
              <a:ext cx="2715095" cy="25907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409614-3971-4028-AF4D-ED7BBE3FF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1" y="304801"/>
              <a:ext cx="2562694" cy="25907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076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50292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029200"/>
            <a:ext cx="86106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২-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পৃথিবীর গতি কী কী ধরনের তা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বলতে পারবে 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1801C-13E2-497F-AF3D-05C50D425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3886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3400"/>
            <a:ext cx="8458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7E5DB-ACF5-4C43-8264-B8025624E49C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https://www.youtube.com/watch?v=OjuTr_ED40s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724400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i="1" dirty="0" err="1">
                <a:latin typeface="NikoshBAN" pitchFamily="2" charset="0"/>
                <a:cs typeface="NikoshBAN" pitchFamily="2" charset="0"/>
              </a:rPr>
              <a:t>ঘোষনা</a:t>
            </a:r>
            <a:endParaRPr lang="en-US" sz="8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059740"/>
            <a:ext cx="8686800" cy="1569660"/>
          </a:xfrm>
          <a:prstGeom prst="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…………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4" name="Picture 3" descr="solar system.jpg">
            <a:extLst>
              <a:ext uri="{FF2B5EF4-FFF2-40B4-BE49-F238E27FC236}">
                <a16:creationId xmlns:a16="http://schemas.microsoft.com/office/drawing/2014/main" id="{8A6A5578-057C-47E6-9776-64EEF7A5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86800" cy="3259803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23FC71-70B3-4CD8-9D46-47E8FA9B3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382000" cy="617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C62A7-312E-4C89-9935-3FC7ADF832BA}"/>
              </a:ext>
            </a:extLst>
          </p:cNvPr>
          <p:cNvSpPr txBox="1"/>
          <p:nvPr/>
        </p:nvSpPr>
        <p:spPr>
          <a:xfrm>
            <a:off x="2057400" y="762000"/>
            <a:ext cx="4191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E7E45-C6F3-4939-AC41-D7F72EEC4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48768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0FE343-CE9F-4E12-8BE9-1ED9925D7632}"/>
              </a:ext>
            </a:extLst>
          </p:cNvPr>
          <p:cNvSpPr/>
          <p:nvPr/>
        </p:nvSpPr>
        <p:spPr>
          <a:xfrm>
            <a:off x="2374125" y="5029200"/>
            <a:ext cx="439575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কীভাবে 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0206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et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5344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28600"/>
            <a:ext cx="708660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943600"/>
            <a:ext cx="6858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ne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534400" cy="4800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8047C2-FA65-4BB7-AA35-0F3485E06BE5}"/>
              </a:ext>
            </a:extLst>
          </p:cNvPr>
          <p:cNvSpPr/>
          <p:nvPr/>
        </p:nvSpPr>
        <p:spPr>
          <a:xfrm>
            <a:off x="1219200" y="228600"/>
            <a:ext cx="7162800" cy="646331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170EB-E24E-4F10-96BE-2532469433DC}"/>
              </a:ext>
            </a:extLst>
          </p:cNvPr>
          <p:cNvSpPr txBox="1"/>
          <p:nvPr/>
        </p:nvSpPr>
        <p:spPr>
          <a:xfrm>
            <a:off x="1219200" y="5943600"/>
            <a:ext cx="71628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1272</TotalTime>
  <Words>407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Tapu</dc:creator>
  <cp:lastModifiedBy>user</cp:lastModifiedBy>
  <cp:revision>157</cp:revision>
  <dcterms:created xsi:type="dcterms:W3CDTF">2006-08-16T00:00:00Z</dcterms:created>
  <dcterms:modified xsi:type="dcterms:W3CDTF">2019-05-07T20:57:08Z</dcterms:modified>
</cp:coreProperties>
</file>