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9144000"/>
  <p:notesSz cx="6858000" cy="9144000"/>
  <p:defaultTextStyle>
    <a:defPPr>
      <a:defRPr lang="en-US"/>
    </a:defPPr>
    <a:lvl1pPr marL="0" algn="l" defTabSz="167196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35981" algn="l" defTabSz="167196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71962" algn="l" defTabSz="167196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507943" algn="l" defTabSz="167196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43924" algn="l" defTabSz="167196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179905" algn="l" defTabSz="167196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5015886" algn="l" defTabSz="167196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5851867" algn="l" defTabSz="167196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6687848" algn="l" defTabSz="167196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8" y="-210"/>
      </p:cViewPr>
      <p:guideLst>
        <p:guide orient="horz" pos="288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261B5D-788C-4B07-9E35-05012847E34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D563C6-1580-47BF-AFC1-DA6508D6F96F}">
      <dgm:prSet/>
      <dgm:spPr>
        <a:solidFill>
          <a:srgbClr val="FFFF00">
            <a:alpha val="50000"/>
          </a:srgbClr>
        </a:soli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bn-BD" b="1" dirty="0" smtClean="0">
              <a:latin typeface="NikoshBAN" pitchFamily="2" charset="0"/>
              <a:cs typeface="NikoshBAN" pitchFamily="2" charset="0"/>
            </a:rPr>
            <a:t>শিখনফল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B54BE01B-41FF-4F39-8CD6-A6703E49915D}" type="parTrans" cxnId="{AB130167-A5F7-4EDA-B8B8-9DFF28353F5A}">
      <dgm:prSet/>
      <dgm:spPr/>
      <dgm:t>
        <a:bodyPr/>
        <a:lstStyle/>
        <a:p>
          <a:endParaRPr lang="en-US"/>
        </a:p>
      </dgm:t>
    </dgm:pt>
    <dgm:pt modelId="{E7A3F6FD-478E-49C4-B9B5-E7A638E5578A}" type="sibTrans" cxnId="{AB130167-A5F7-4EDA-B8B8-9DFF28353F5A}">
      <dgm:prSet/>
      <dgm:spPr/>
      <dgm:t>
        <a:bodyPr/>
        <a:lstStyle/>
        <a:p>
          <a:endParaRPr lang="en-US"/>
        </a:p>
      </dgm:t>
    </dgm:pt>
    <dgm:pt modelId="{9DCC662C-4421-4623-AA2B-0D93AE107B9A}" type="pres">
      <dgm:prSet presAssocID="{CC261B5D-788C-4B07-9E35-05012847E34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F98D2A-EEE5-40D3-81FD-C16564E8CA3F}" type="pres">
      <dgm:prSet presAssocID="{3CD563C6-1580-47BF-AFC1-DA6508D6F96F}" presName="circ1TxSh" presStyleLbl="vennNode1" presStyleIdx="0" presStyleCnt="1" custScaleX="322607"/>
      <dgm:spPr/>
      <dgm:t>
        <a:bodyPr/>
        <a:lstStyle/>
        <a:p>
          <a:endParaRPr lang="en-US"/>
        </a:p>
      </dgm:t>
    </dgm:pt>
  </dgm:ptLst>
  <dgm:cxnLst>
    <dgm:cxn modelId="{AB130167-A5F7-4EDA-B8B8-9DFF28353F5A}" srcId="{CC261B5D-788C-4B07-9E35-05012847E34F}" destId="{3CD563C6-1580-47BF-AFC1-DA6508D6F96F}" srcOrd="0" destOrd="0" parTransId="{B54BE01B-41FF-4F39-8CD6-A6703E49915D}" sibTransId="{E7A3F6FD-478E-49C4-B9B5-E7A638E5578A}"/>
    <dgm:cxn modelId="{FED61B18-41A2-44E7-AF11-C737B98C3763}" type="presOf" srcId="{CC261B5D-788C-4B07-9E35-05012847E34F}" destId="{9DCC662C-4421-4623-AA2B-0D93AE107B9A}" srcOrd="0" destOrd="0" presId="urn:microsoft.com/office/officeart/2005/8/layout/venn1"/>
    <dgm:cxn modelId="{809B1A34-755E-45C8-87AB-9E9B95E2485A}" type="presOf" srcId="{3CD563C6-1580-47BF-AFC1-DA6508D6F96F}" destId="{6FF98D2A-EEE5-40D3-81FD-C16564E8CA3F}" srcOrd="0" destOrd="0" presId="urn:microsoft.com/office/officeart/2005/8/layout/venn1"/>
    <dgm:cxn modelId="{A3E21363-72D9-4461-9C4B-1B767C1E4A15}" type="presParOf" srcId="{9DCC662C-4421-4623-AA2B-0D93AE107B9A}" destId="{6FF98D2A-EEE5-40D3-81FD-C16564E8CA3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F98D2A-EEE5-40D3-81FD-C16564E8CA3F}">
      <dsp:nvSpPr>
        <dsp:cNvPr id="0" name=""/>
        <dsp:cNvSpPr/>
      </dsp:nvSpPr>
      <dsp:spPr>
        <a:xfrm>
          <a:off x="247662" y="0"/>
          <a:ext cx="4179051" cy="1295400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400" b="1" kern="1200" dirty="0" smtClean="0">
              <a:latin typeface="NikoshBAN" pitchFamily="2" charset="0"/>
              <a:cs typeface="NikoshBAN" pitchFamily="2" charset="0"/>
            </a:rPr>
            <a:t>শিখনফল</a:t>
          </a:r>
          <a:endParaRPr lang="en-US" sz="6400" b="1" kern="1200" dirty="0">
            <a:latin typeface="NikoshBAN" pitchFamily="2" charset="0"/>
            <a:cs typeface="NikoshBAN" pitchFamily="2" charset="0"/>
          </a:endParaRPr>
        </a:p>
      </dsp:txBody>
      <dsp:txXfrm>
        <a:off x="247662" y="0"/>
        <a:ext cx="4179051" cy="1295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840569"/>
            <a:ext cx="155448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81600"/>
            <a:ext cx="12801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71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43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79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51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8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66185"/>
            <a:ext cx="411480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66185"/>
            <a:ext cx="1203960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5875867"/>
            <a:ext cx="15544800" cy="1816100"/>
          </a:xfrm>
        </p:spPr>
        <p:txBody>
          <a:bodyPr anchor="t"/>
          <a:lstStyle>
            <a:lvl1pPr algn="l">
              <a:defRPr sz="7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3875619"/>
            <a:ext cx="15544800" cy="2000249"/>
          </a:xfrm>
        </p:spPr>
        <p:txBody>
          <a:bodyPr anchor="b"/>
          <a:lstStyle>
            <a:lvl1pPr marL="0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1pPr>
            <a:lvl2pPr marL="8359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2pPr>
            <a:lvl3pPr marL="167196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50794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3439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17990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501588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85186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68784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33602"/>
            <a:ext cx="8077200" cy="6034617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133602"/>
            <a:ext cx="8077200" cy="6034617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46818"/>
            <a:ext cx="8080376" cy="853016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35981" indent="0">
              <a:buNone/>
              <a:defRPr sz="3700" b="1"/>
            </a:lvl2pPr>
            <a:lvl3pPr marL="1671962" indent="0">
              <a:buNone/>
              <a:defRPr sz="3300" b="1"/>
            </a:lvl3pPr>
            <a:lvl4pPr marL="2507943" indent="0">
              <a:buNone/>
              <a:defRPr sz="3000" b="1"/>
            </a:lvl4pPr>
            <a:lvl5pPr marL="3343924" indent="0">
              <a:buNone/>
              <a:defRPr sz="3000" b="1"/>
            </a:lvl5pPr>
            <a:lvl6pPr marL="4179905" indent="0">
              <a:buNone/>
              <a:defRPr sz="3000" b="1"/>
            </a:lvl6pPr>
            <a:lvl7pPr marL="5015886" indent="0">
              <a:buNone/>
              <a:defRPr sz="3000" b="1"/>
            </a:lvl7pPr>
            <a:lvl8pPr marL="5851867" indent="0">
              <a:buNone/>
              <a:defRPr sz="3000" b="1"/>
            </a:lvl8pPr>
            <a:lvl9pPr marL="6687848" indent="0">
              <a:buNone/>
              <a:defRPr sz="3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899834"/>
            <a:ext cx="8080376" cy="5268384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2" y="2046818"/>
            <a:ext cx="8083550" cy="853016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35981" indent="0">
              <a:buNone/>
              <a:defRPr sz="3700" b="1"/>
            </a:lvl2pPr>
            <a:lvl3pPr marL="1671962" indent="0">
              <a:buNone/>
              <a:defRPr sz="3300" b="1"/>
            </a:lvl3pPr>
            <a:lvl4pPr marL="2507943" indent="0">
              <a:buNone/>
              <a:defRPr sz="3000" b="1"/>
            </a:lvl4pPr>
            <a:lvl5pPr marL="3343924" indent="0">
              <a:buNone/>
              <a:defRPr sz="3000" b="1"/>
            </a:lvl5pPr>
            <a:lvl6pPr marL="4179905" indent="0">
              <a:buNone/>
              <a:defRPr sz="3000" b="1"/>
            </a:lvl6pPr>
            <a:lvl7pPr marL="5015886" indent="0">
              <a:buNone/>
              <a:defRPr sz="3000" b="1"/>
            </a:lvl7pPr>
            <a:lvl8pPr marL="5851867" indent="0">
              <a:buNone/>
              <a:defRPr sz="3000" b="1"/>
            </a:lvl8pPr>
            <a:lvl9pPr marL="6687848" indent="0">
              <a:buNone/>
              <a:defRPr sz="3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2" y="2899834"/>
            <a:ext cx="8083550" cy="5268384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64067"/>
            <a:ext cx="6016626" cy="1549400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364068"/>
            <a:ext cx="10223500" cy="7804151"/>
          </a:xfrm>
        </p:spPr>
        <p:txBody>
          <a:bodyPr/>
          <a:lstStyle>
            <a:lvl1pPr>
              <a:defRPr sz="5800"/>
            </a:lvl1pPr>
            <a:lvl2pPr>
              <a:defRPr sz="5100"/>
            </a:lvl2pPr>
            <a:lvl3pPr>
              <a:defRPr sz="43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1913468"/>
            <a:ext cx="6016626" cy="6254751"/>
          </a:xfrm>
        </p:spPr>
        <p:txBody>
          <a:bodyPr/>
          <a:lstStyle>
            <a:lvl1pPr marL="0" indent="0">
              <a:buNone/>
              <a:defRPr sz="2500"/>
            </a:lvl1pPr>
            <a:lvl2pPr marL="835981" indent="0">
              <a:buNone/>
              <a:defRPr sz="2200"/>
            </a:lvl2pPr>
            <a:lvl3pPr marL="1671962" indent="0">
              <a:buNone/>
              <a:defRPr sz="1800"/>
            </a:lvl3pPr>
            <a:lvl4pPr marL="2507943" indent="0">
              <a:buNone/>
              <a:defRPr sz="1600"/>
            </a:lvl4pPr>
            <a:lvl5pPr marL="3343924" indent="0">
              <a:buNone/>
              <a:defRPr sz="1600"/>
            </a:lvl5pPr>
            <a:lvl6pPr marL="4179905" indent="0">
              <a:buNone/>
              <a:defRPr sz="1600"/>
            </a:lvl6pPr>
            <a:lvl7pPr marL="5015886" indent="0">
              <a:buNone/>
              <a:defRPr sz="1600"/>
            </a:lvl7pPr>
            <a:lvl8pPr marL="5851867" indent="0">
              <a:buNone/>
              <a:defRPr sz="1600"/>
            </a:lvl8pPr>
            <a:lvl9pPr marL="668784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6400801"/>
            <a:ext cx="10972800" cy="755651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817033"/>
            <a:ext cx="10972800" cy="5486400"/>
          </a:xfrm>
        </p:spPr>
        <p:txBody>
          <a:bodyPr/>
          <a:lstStyle>
            <a:lvl1pPr marL="0" indent="0">
              <a:buNone/>
              <a:defRPr sz="5800"/>
            </a:lvl1pPr>
            <a:lvl2pPr marL="835981" indent="0">
              <a:buNone/>
              <a:defRPr sz="5100"/>
            </a:lvl2pPr>
            <a:lvl3pPr marL="1671962" indent="0">
              <a:buNone/>
              <a:defRPr sz="4300"/>
            </a:lvl3pPr>
            <a:lvl4pPr marL="2507943" indent="0">
              <a:buNone/>
              <a:defRPr sz="3700"/>
            </a:lvl4pPr>
            <a:lvl5pPr marL="3343924" indent="0">
              <a:buNone/>
              <a:defRPr sz="3700"/>
            </a:lvl5pPr>
            <a:lvl6pPr marL="4179905" indent="0">
              <a:buNone/>
              <a:defRPr sz="3700"/>
            </a:lvl6pPr>
            <a:lvl7pPr marL="5015886" indent="0">
              <a:buNone/>
              <a:defRPr sz="3700"/>
            </a:lvl7pPr>
            <a:lvl8pPr marL="5851867" indent="0">
              <a:buNone/>
              <a:defRPr sz="3700"/>
            </a:lvl8pPr>
            <a:lvl9pPr marL="6687848" indent="0">
              <a:buNone/>
              <a:defRPr sz="3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7156452"/>
            <a:ext cx="10972800" cy="1073149"/>
          </a:xfrm>
        </p:spPr>
        <p:txBody>
          <a:bodyPr/>
          <a:lstStyle>
            <a:lvl1pPr marL="0" indent="0">
              <a:buNone/>
              <a:defRPr sz="2500"/>
            </a:lvl1pPr>
            <a:lvl2pPr marL="835981" indent="0">
              <a:buNone/>
              <a:defRPr sz="2200"/>
            </a:lvl2pPr>
            <a:lvl3pPr marL="1671962" indent="0">
              <a:buNone/>
              <a:defRPr sz="1800"/>
            </a:lvl3pPr>
            <a:lvl4pPr marL="2507943" indent="0">
              <a:buNone/>
              <a:defRPr sz="1600"/>
            </a:lvl4pPr>
            <a:lvl5pPr marL="3343924" indent="0">
              <a:buNone/>
              <a:defRPr sz="1600"/>
            </a:lvl5pPr>
            <a:lvl6pPr marL="4179905" indent="0">
              <a:buNone/>
              <a:defRPr sz="1600"/>
            </a:lvl6pPr>
            <a:lvl7pPr marL="5015886" indent="0">
              <a:buNone/>
              <a:defRPr sz="1600"/>
            </a:lvl7pPr>
            <a:lvl8pPr marL="5851867" indent="0">
              <a:buNone/>
              <a:defRPr sz="1600"/>
            </a:lvl8pPr>
            <a:lvl9pPr marL="668784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66184"/>
            <a:ext cx="16459200" cy="1524000"/>
          </a:xfrm>
          <a:prstGeom prst="rect">
            <a:avLst/>
          </a:prstGeom>
        </p:spPr>
        <p:txBody>
          <a:bodyPr vert="horz" lIns="167196" tIns="83598" rIns="167196" bIns="8359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133602"/>
            <a:ext cx="16459200" cy="6034617"/>
          </a:xfrm>
          <a:prstGeom prst="rect">
            <a:avLst/>
          </a:prstGeom>
        </p:spPr>
        <p:txBody>
          <a:bodyPr vert="horz" lIns="167196" tIns="83598" rIns="167196" bIns="8359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8475134"/>
            <a:ext cx="4267200" cy="486833"/>
          </a:xfrm>
          <a:prstGeom prst="rect">
            <a:avLst/>
          </a:prstGeom>
        </p:spPr>
        <p:txBody>
          <a:bodyPr vert="horz" lIns="167196" tIns="83598" rIns="167196" bIns="83598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8475134"/>
            <a:ext cx="5791200" cy="486833"/>
          </a:xfrm>
          <a:prstGeom prst="rect">
            <a:avLst/>
          </a:prstGeom>
        </p:spPr>
        <p:txBody>
          <a:bodyPr vert="horz" lIns="167196" tIns="83598" rIns="167196" bIns="83598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8475134"/>
            <a:ext cx="4267200" cy="486833"/>
          </a:xfrm>
          <a:prstGeom prst="rect">
            <a:avLst/>
          </a:prstGeom>
        </p:spPr>
        <p:txBody>
          <a:bodyPr vert="horz" lIns="167196" tIns="83598" rIns="167196" bIns="83598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719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6986" indent="-626986" algn="l" defTabSz="1671962" rtl="0" eaLnBrk="1" latinLnBrk="0" hangingPunct="1">
        <a:spcBef>
          <a:spcPct val="20000"/>
        </a:spcBef>
        <a:buFont typeface="Arial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358469" indent="-522488" algn="l" defTabSz="1671962" rtl="0" eaLnBrk="1" latinLnBrk="0" hangingPunct="1">
        <a:spcBef>
          <a:spcPct val="20000"/>
        </a:spcBef>
        <a:buFont typeface="Arial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089953" indent="-417991" algn="l" defTabSz="167196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925934" indent="-417991" algn="l" defTabSz="1671962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761915" indent="-417991" algn="l" defTabSz="1671962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597896" indent="-417991" algn="l" defTabSz="167196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33877" indent="-417991" algn="l" defTabSz="167196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269858" indent="-417991" algn="l" defTabSz="167196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105839" indent="-417991" algn="l" defTabSz="167196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7196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35981" algn="l" defTabSz="167196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71962" algn="l" defTabSz="167196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07943" algn="l" defTabSz="167196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43924" algn="l" defTabSz="167196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79905" algn="l" defTabSz="167196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15886" algn="l" defTabSz="167196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851867" algn="l" defTabSz="167196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687848" algn="l" defTabSz="167196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gotom bangl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5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3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69532"/>
            <a:ext cx="6523079" cy="1225868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আদর্শপাঠ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deal reading for teach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01600" y="0"/>
            <a:ext cx="2819400" cy="1676400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7086600"/>
            <a:ext cx="1752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বঙ্গবন্ধু শেখ মুজিবুর রহমান স্বাধীনতার ডাক দিলেন। শুরু হলো মুক্তিযুদ্ধ। সারা দেশে চলছিল যুদ্ধ। </a:t>
            </a:r>
            <a:endParaRPr lang="en-US" sz="4800" dirty="0" err="1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97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1371600"/>
            <a:ext cx="5867400" cy="5562600"/>
          </a:xfrm>
          <a:prstGeom prst="roundRect">
            <a:avLst/>
          </a:prstGeom>
        </p:spPr>
      </p:pic>
      <p:pic>
        <p:nvPicPr>
          <p:cNvPr id="7" name="Picture 6" descr="7 মার্চ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1447800"/>
            <a:ext cx="5867400" cy="5410200"/>
          </a:xfrm>
          <a:prstGeom prst="roundRect">
            <a:avLst/>
          </a:prstGeom>
        </p:spPr>
      </p:pic>
      <p:pic>
        <p:nvPicPr>
          <p:cNvPr id="8" name="Picture 7" descr="মুক্তিযুদ্ধ ৯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15800" y="1752600"/>
            <a:ext cx="6019800" cy="5105400"/>
          </a:xfrm>
          <a:prstGeom prst="roundRect">
            <a:avLst/>
          </a:prstGeom>
        </p:spPr>
      </p:pic>
      <p:pic>
        <p:nvPicPr>
          <p:cNvPr id="10" name="Picture 9" descr="197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00"/>
            <a:ext cx="5867400" cy="5562600"/>
          </a:xfrm>
          <a:prstGeom prst="roundRect">
            <a:avLst/>
          </a:prstGeom>
        </p:spPr>
      </p:pic>
      <p:pic>
        <p:nvPicPr>
          <p:cNvPr id="11" name="Picture 10" descr="7 মার্চ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1600200"/>
            <a:ext cx="5867400" cy="5410200"/>
          </a:xfrm>
          <a:prstGeom prst="roundRect">
            <a:avLst/>
          </a:prstGeom>
        </p:spPr>
      </p:pic>
      <p:pic>
        <p:nvPicPr>
          <p:cNvPr id="12" name="Picture 11" descr="মুক্তিযুদ্ধ ৯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268200" y="1905000"/>
            <a:ext cx="6019800" cy="51054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mplate_main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" y="6705600"/>
            <a:ext cx="1699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তখন জুন মাস। এদেশেরই একটি গ্রাম। ঐ গ্রামে ছিল জঙ্গল ঘেরা পুরানো এক জমিদার বাড়ি। সেখানে একদল মুক্তিসেনা ঘাঁটি গেড়েছেন। সঙ্গে ছিলেন তাদের দলনেতা। পাশের গ্রামে ছিল পাকিস্তানি শত্রুসেনারা।  </a:t>
            </a:r>
            <a:endParaRPr lang="en-US" sz="4800" dirty="0" err="1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Liberation-war-111-1100x6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91200" cy="6503276"/>
          </a:xfrm>
          <a:prstGeom prst="rect">
            <a:avLst/>
          </a:prstGeom>
        </p:spPr>
      </p:pic>
      <p:pic>
        <p:nvPicPr>
          <p:cNvPr id="16" name="Picture 15" descr="জমিদার বাড়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76200"/>
            <a:ext cx="5867400" cy="6400800"/>
          </a:xfrm>
          <a:prstGeom prst="rect">
            <a:avLst/>
          </a:prstGeom>
        </p:spPr>
      </p:pic>
      <p:pic>
        <p:nvPicPr>
          <p:cNvPr id="17" name="Picture 16" descr="মুক্তি যুদ্ধ ৩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963400" y="0"/>
            <a:ext cx="6259286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3" name="Down Arrow Callout 2"/>
          <p:cNvSpPr/>
          <p:nvPr/>
        </p:nvSpPr>
        <p:spPr>
          <a:xfrm>
            <a:off x="5791200" y="109538"/>
            <a:ext cx="6977742" cy="2100262"/>
          </a:xfrm>
          <a:prstGeom prst="downArrowCallou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সরব পাঠ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s reading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438400"/>
            <a:ext cx="893445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2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7543800" y="0"/>
            <a:ext cx="4804936" cy="1349633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60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নতুন শব্দ পরিচিতি</a:t>
            </a:r>
            <a:endParaRPr lang="en-US" sz="6000" dirty="0">
              <a:solidFill>
                <a:srgbClr val="00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1295400"/>
            <a:ext cx="3657600" cy="183415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    মুক্তিযুদ্ধ</a:t>
            </a:r>
            <a:endParaRPr lang="en-US" sz="54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3276600"/>
            <a:ext cx="2819400" cy="1834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মুক্তিসেনা</a:t>
            </a:r>
            <a:endParaRPr lang="en-US" sz="54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5257800"/>
            <a:ext cx="2209800" cy="183415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  ঘাঁটি</a:t>
            </a:r>
            <a:endParaRPr lang="en-US" sz="54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7239000"/>
            <a:ext cx="3200400" cy="201757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স্বাধীনতা </a:t>
            </a:r>
            <a:endParaRPr lang="en-US" sz="60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4600" y="1295400"/>
            <a:ext cx="7543800" cy="183415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দেশকে স্বাধীন করার লড়াই</a:t>
            </a:r>
            <a:endParaRPr lang="en-US" sz="54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34600" y="3352800"/>
            <a:ext cx="7620000" cy="18341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স্বাধীনতার জন্য যে লড়াই করে</a:t>
            </a:r>
            <a:endParaRPr lang="en-US" sz="54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34600" y="5334000"/>
            <a:ext cx="6248400" cy="1834158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সৈন্যদের থাকার জায়গা</a:t>
            </a:r>
            <a:endParaRPr lang="en-US" sz="54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34600" y="7315200"/>
            <a:ext cx="2133600" cy="1834158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মুক্তি</a:t>
            </a:r>
            <a:endParaRPr lang="en-US" sz="5400" dirty="0" err="1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ate-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228600"/>
            <a:ext cx="7391400" cy="10156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যুক্তবর্ণগুলো ভেঙ্গে দেখি </a:t>
            </a:r>
            <a:endParaRPr lang="en-US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22098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ন্ধু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505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ধীনতা  </a:t>
            </a:r>
            <a:endParaRPr lang="en-US" sz="60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4648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মু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ক্তি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যু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দ্ধ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60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60960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জ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ল  </a:t>
            </a:r>
            <a:endParaRPr lang="en-US" sz="60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7162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ত্রু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60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2286000"/>
            <a:ext cx="1295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24400" y="2286000"/>
            <a:ext cx="99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</a:t>
            </a:r>
            <a:endParaRPr lang="en-US" sz="6000" dirty="0"/>
          </a:p>
        </p:txBody>
      </p:sp>
      <p:sp>
        <p:nvSpPr>
          <p:cNvPr id="16" name="Rectangle 15"/>
          <p:cNvSpPr/>
          <p:nvPr/>
        </p:nvSpPr>
        <p:spPr>
          <a:xfrm>
            <a:off x="10058400" y="2286000"/>
            <a:ext cx="114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ন্ধু</a:t>
            </a:r>
            <a:endParaRPr lang="en-US" sz="6000" dirty="0"/>
          </a:p>
        </p:txBody>
      </p:sp>
      <p:sp>
        <p:nvSpPr>
          <p:cNvPr id="18" name="Rectangle 17"/>
          <p:cNvSpPr/>
          <p:nvPr/>
        </p:nvSpPr>
        <p:spPr>
          <a:xfrm>
            <a:off x="4572000" y="3505200"/>
            <a:ext cx="121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6000" dirty="0"/>
          </a:p>
        </p:txBody>
      </p:sp>
      <p:sp>
        <p:nvSpPr>
          <p:cNvPr id="20" name="Rectangle 19"/>
          <p:cNvSpPr/>
          <p:nvPr/>
        </p:nvSpPr>
        <p:spPr>
          <a:xfrm rot="10800000" flipV="1">
            <a:off x="10210800" y="4800600"/>
            <a:ext cx="1066800" cy="1041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দ্ধ</a:t>
            </a:r>
            <a:endParaRPr lang="en-US" sz="6000" dirty="0"/>
          </a:p>
        </p:txBody>
      </p:sp>
      <p:sp>
        <p:nvSpPr>
          <p:cNvPr id="21" name="Rectangle 20"/>
          <p:cNvSpPr/>
          <p:nvPr/>
        </p:nvSpPr>
        <p:spPr>
          <a:xfrm>
            <a:off x="4724400" y="6019800"/>
            <a:ext cx="114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</a:t>
            </a:r>
            <a:endParaRPr lang="en-US" sz="6000" dirty="0"/>
          </a:p>
        </p:txBody>
      </p:sp>
      <p:sp>
        <p:nvSpPr>
          <p:cNvPr id="22" name="Rectangle 21"/>
          <p:cNvSpPr/>
          <p:nvPr/>
        </p:nvSpPr>
        <p:spPr>
          <a:xfrm>
            <a:off x="4724400" y="7162800"/>
            <a:ext cx="91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ত্রু</a:t>
            </a:r>
            <a:endParaRPr lang="en-US" sz="6000" dirty="0"/>
          </a:p>
        </p:txBody>
      </p:sp>
      <p:sp>
        <p:nvSpPr>
          <p:cNvPr id="23" name="Rectangle 22"/>
          <p:cNvSpPr/>
          <p:nvPr/>
        </p:nvSpPr>
        <p:spPr>
          <a:xfrm>
            <a:off x="4572000" y="3505200"/>
            <a:ext cx="1295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2000" y="4800600"/>
            <a:ext cx="1295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72000" y="6019800"/>
            <a:ext cx="1295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2000" y="7239000"/>
            <a:ext cx="1295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48400" y="2286000"/>
            <a:ext cx="1295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648200" y="2260937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 </a:t>
            </a:r>
            <a:endParaRPr lang="en-US" sz="60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0800000" flipH="1" flipV="1">
            <a:off x="4953000" y="2337136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 </a:t>
            </a:r>
            <a:endParaRPr lang="en-US" sz="60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001000" y="2286000"/>
            <a:ext cx="1295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982200" y="2286000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 </a:t>
            </a:r>
            <a:endParaRPr lang="en-US" sz="60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134600" y="2286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60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982200" y="2286000"/>
            <a:ext cx="1295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2039600" y="2286000"/>
            <a:ext cx="1295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3868400" y="2286000"/>
            <a:ext cx="1295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48400" y="3505200"/>
            <a:ext cx="1295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248400" y="4724400"/>
            <a:ext cx="1295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001000" y="3505200"/>
            <a:ext cx="1295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001000" y="4724400"/>
            <a:ext cx="1295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982200" y="4724400"/>
            <a:ext cx="1295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2039600" y="4724400"/>
            <a:ext cx="1295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3868400" y="4724400"/>
            <a:ext cx="1295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248400" y="6019800"/>
            <a:ext cx="1295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001000" y="6019800"/>
            <a:ext cx="1295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172200" y="7239000"/>
            <a:ext cx="1295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001000" y="7239000"/>
            <a:ext cx="1295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648200" y="3556337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24400" y="3505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48200" y="4775537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ক্ত</a:t>
            </a:r>
            <a:endParaRPr lang="en-US" sz="60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29200" y="47244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60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34000" y="48006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  </a:t>
            </a:r>
            <a:endParaRPr lang="en-US" sz="60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515600" y="4775537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820400" y="4851737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 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24400" y="60198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 </a:t>
            </a:r>
            <a:endParaRPr lang="en-US" sz="60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53000" y="6070937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  </a:t>
            </a:r>
            <a:endParaRPr lang="en-US" sz="60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24400" y="71628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ত</a:t>
            </a:r>
            <a:endParaRPr lang="en-US" sz="60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039600" y="6858000"/>
            <a:ext cx="914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2877800" y="6705600"/>
            <a:ext cx="914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038600" y="7391400"/>
            <a:ext cx="18954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Arial" pitchFamily="34" charset="0"/>
                <a:cs typeface="Vrinda"/>
              </a:rPr>
              <a:t>   ª(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Arial" pitchFamily="34" charset="0"/>
                <a:cs typeface="Vrinda"/>
              </a:rPr>
              <a:t>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Arial" pitchFamily="34" charset="0"/>
                <a:cs typeface="Vrinda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Arial" pitchFamily="34" charset="0"/>
                <a:cs typeface="Vrinda"/>
              </a:rPr>
              <a:t>djv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Arial" pitchFamily="34" charset="0"/>
                <a:cs typeface="Vrinda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C 0.03533 -0.06823 0.07083 -0.13629 0.0875 -0.13559 C 0.10417 -0.1349 0.10217 -0.06528 0.10017 0.00434 " pathEditMode="relative" rAng="0" ptsTypes="aaA"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538 C 0.06336 -0.08351 0.12682 -0.17257 0.15711 -0.17326 C 0.1875 -0.17396 0.18472 -0.08663 0.18211 0.00087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77 C 0.03298 -0.07188 0.06597 -0.14653 0.08541 -0.14653 C 0.10477 -0.14653 0.11067 -0.07188 0.11666 0.00277 " pathEditMode="relative" rAng="0" ptsTypes="aaA">
                                      <p:cBhvr>
                                        <p:cTn id="9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198 C 0.07891 -0.09914 0.15799 -0.18629 0.19462 -0.18247 C 0.23125 -0.17865 0.22535 -0.08386 0.21962 0.01111 " pathEditMode="relative" rAng="0" ptsTypes="aaA">
                                      <p:cBhvr>
                                        <p:cTn id="10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87 C 0.02743 -0.0802 0.05494 -0.16111 0.07022 -0.1592 C 0.0855 -0.15729 0.08802 -0.01631 0.09166 0.01233 " pathEditMode="relative" rAng="0" ptsTypes="aaA">
                                      <p:cBhvr>
                                        <p:cTn id="1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399 C 0.06701 -0.07899 0.13411 -0.15382 0.16597 -0.15139 C 0.19792 -0.14879 0.19462 -0.06892 0.19132 0.01111 " pathEditMode="relative" rAng="0" ptsTypes="aaA">
                                      <p:cBhvr>
                                        <p:cTn id="1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08 C 0.01311 -0.08003 0.02631 -0.15781 0.03915 -0.15573 C 0.052 -0.15347 0.07075 -0.01666 0.07709 0.01111 " pathEditMode="relative" rAng="0" ptsTypes="aaA">
                                      <p:cBhvr>
                                        <p:cTn id="19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132 -0.08525 0.08273 -0.17049 0.10773 -0.17118 C 0.13273 -0.17188 0.14132 -0.0882 0.15 -0.00452 " pathEditMode="relative" ptsTypes="aaA">
                                      <p:cBhvr>
                                        <p:cTn id="20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2865 C 0.01493 -0.11823 0.02995 -0.20764 0.04523 -0.20486 C 0.0605 -0.20209 0.07604 -0.1066 0.09167 -0.01111 " pathEditMode="relative" rAng="0" ptsTypes="aaA">
                                      <p:cBhvr>
                                        <p:cTn id="2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389 C 0.05408 -0.11215 0.10816 -0.23819 0.13802 -0.24201 C 0.16788 -0.24583 0.17352 -0.12778 0.17916 -0.00972 " pathEditMode="relative" rAng="0" ptsTypes="aaA">
                                      <p:cBhvr>
                                        <p:cTn id="2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24 -0.08159 0.04479 -0.16302 0.06111 -0.16007 C 0.07743 -0.15712 0.08759 -0.06979 0.09783 0.01771 " pathEditMode="relative" ptsTypes="aaA">
                                      <p:cBhvr>
                                        <p:cTn id="28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339 -0.10937 0.10686 -0.21857 0.13776 -0.21788 C 0.16866 -0.21719 0.17708 -0.10642 0.18559 0.00434 " pathEditMode="relative" ptsTypes="aaA">
                                      <p:cBhvr>
                                        <p:cTn id="2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51 -0.09774 0.0302 -0.19549 0.04557 -0.19115 C 0.06093 -0.18681 0.07656 -0.08021 0.09218 0.02656 " pathEditMode="relative" ptsTypes="aaA">
                                      <p:cBhvr>
                                        <p:cTn id="33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642 C 0.06484 -0.11146 0.12986 -0.21632 0.16701 -0.21354 C 0.20416 -0.21076 0.21362 -0.1 0.22317 0.01076 " pathEditMode="relative" rAng="0" ptsTypes="aaA">
                                      <p:cBhvr>
                                        <p:cTn id="33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4" grpId="0" animBg="1"/>
      <p:bldP spid="15" grpId="0"/>
      <p:bldP spid="16" grpId="0"/>
      <p:bldP spid="18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8" grpId="1"/>
      <p:bldP spid="29" grpId="0"/>
      <p:bldP spid="29" grpId="1"/>
      <p:bldP spid="30" grpId="0" animBg="1"/>
      <p:bldP spid="33" grpId="0"/>
      <p:bldP spid="33" grpId="1"/>
      <p:bldP spid="34" grpId="0"/>
      <p:bldP spid="34" grpId="1"/>
      <p:bldP spid="35" grpId="0" animBg="1"/>
      <p:bldP spid="36" grpId="0" animBg="1"/>
      <p:bldP spid="37" grpId="0" animBg="1"/>
      <p:bldP spid="31" grpId="0" animBg="1"/>
      <p:bldP spid="32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8" grpId="1"/>
      <p:bldP spid="49" grpId="0"/>
      <p:bldP spid="49" grpId="1"/>
      <p:bldP spid="51" grpId="0"/>
      <p:bldP spid="52" grpId="0"/>
      <p:bldP spid="52" grpId="1"/>
      <p:bldP spid="53" grpId="0"/>
      <p:bldP spid="53" grpId="1"/>
      <p:bldP spid="50" grpId="0"/>
      <p:bldP spid="50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22530" grpId="0"/>
      <p:bldP spid="225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ate_main(4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4038600" cy="3851731"/>
          </a:xfrm>
          <a:prstGeom prst="flowChartDecision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685800"/>
            <a:ext cx="6629400" cy="1555909"/>
          </a:xfrm>
          <a:prstGeom prst="downArrowCallou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নিচের প্রশ্নগুলোর উত্তর বল।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2743200"/>
            <a:ext cx="1013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দাক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ছি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লেন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AutoNum type="arabicParenR"/>
            </a:pP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‘মুক্তিযুদ্ধের একটি সোনালি পাতা’ গল্পের ঘটনাটি কোন সময়ে ঘটেছিল?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-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76200"/>
            <a:ext cx="3352800" cy="1938992"/>
          </a:xfrm>
          <a:prstGeom prst="rightArrowCallou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152400"/>
            <a:ext cx="13792200" cy="1938992"/>
          </a:xfrm>
          <a:prstGeom prst="flowChartOnlineStorage">
            <a:avLst/>
          </a:prstGeom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ডান দিক থেকে ঠিক শব্দ বেছে নিয়ে খালি জায়গায় লেখ।</a:t>
            </a:r>
            <a:endParaRPr lang="en-US" sz="60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2301419"/>
            <a:ext cx="12344400" cy="4708981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মুক্তিসেনারা---------গেড়েছেন। </a:t>
            </a:r>
            <a:endParaRPr lang="bn-IN" sz="60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স্বাধীনতার জন্য-------------লড়াই করেছিলেন।</a:t>
            </a:r>
            <a:endParaRPr lang="bn-IN" sz="60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সারা দেশে চলছিল----------।</a:t>
            </a:r>
            <a:endParaRPr lang="bn-IN" sz="60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তখন------মাস।</a:t>
            </a:r>
            <a:endParaRPr lang="bn-IN" sz="60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সঙ্গে ছিলেন তাদের----------। 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2209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ঘাঁটি </a:t>
            </a:r>
            <a:endParaRPr lang="en-US" sz="60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400" y="28956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মুক্তিসেনারা </a:t>
            </a:r>
            <a:endParaRPr lang="en-US" sz="60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6800" y="38862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যুদ্ধ  </a:t>
            </a:r>
            <a:endParaRPr lang="en-US" sz="60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4876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জুন </a:t>
            </a:r>
            <a:endParaRPr lang="en-US" sz="60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3000" y="5689937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দলনেতা </a:t>
            </a:r>
            <a:endParaRPr lang="en-US" sz="60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0" y="838200"/>
            <a:ext cx="4724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962400" cy="1323439"/>
          </a:xfrm>
          <a:prstGeom prst="homePlat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0" y="2176464"/>
            <a:ext cx="3124200" cy="110013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 দল 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429000" y="2133600"/>
            <a:ext cx="14859000" cy="1143000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 অংশটুকু থেকে নতুন শব্দ খুঁজে বের করে তালিকা তৈরি কর।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0" y="4648200"/>
            <a:ext cx="3124200" cy="110013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4267200"/>
            <a:ext cx="9982200" cy="1834158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ঙ্গ যুক্তাক্ষরটি দিয়ে ৩টি শব্দ খুঁজে বের করো। </a:t>
            </a:r>
            <a:endParaRPr lang="en-US" sz="5400" dirty="0" err="1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ate_main(3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3276600" cy="1758613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    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2209800"/>
            <a:ext cx="1303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১) যুক্তবর্ণ ভেঙ্গে লিখ পাকিস্তানী, সঙ্গে।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২) বঙ্গবন্ধু, স্বাধীনতা, মুক্তিযুদ্ধ, মুক্তিসেনা শব্দগুলি দিয়ে বাক্য তৈরি কর। </a:t>
            </a:r>
            <a:endParaRPr lang="en-US" sz="60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16200" y="228600"/>
            <a:ext cx="2743200" cy="1617821"/>
          </a:xfrm>
          <a:prstGeom prst="verticalScroll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লিখিত</a:t>
            </a:r>
            <a:r>
              <a:rPr lang="bn-BD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4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228600" y="228600"/>
            <a:ext cx="5333194" cy="1836658"/>
          </a:xfrm>
          <a:prstGeom prst="flowChartPunchedTape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  <p:pic>
        <p:nvPicPr>
          <p:cNvPr id="4" name="Picture 3" descr="home wo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0" y="0"/>
            <a:ext cx="38100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48200" y="2667000"/>
            <a:ext cx="8991600" cy="28623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আজকের পাঠের যুক্তবর্ণযুক্ত 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শব্দগুলির তালিকা তৈরি করে নিয়ে আসবে।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88668" y="304801"/>
            <a:ext cx="3979333" cy="132343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4498" tIns="52249" rIns="104498" bIns="52249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9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01811"/>
            <a:ext cx="9982200" cy="8713589"/>
          </a:xfrm>
          <a:prstGeom prst="rightArrowCallou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lIns="125397" tIns="62699" rIns="125397" bIns="62699" rtlCol="0">
            <a:spAutoFit/>
          </a:bodyPr>
          <a:lstStyle/>
          <a:p>
            <a:r>
              <a:rPr lang="en-US" sz="6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200" dirty="0" err="1" smtClean="0">
                <a:latin typeface="NikoshBAN" pitchFamily="2" charset="0"/>
                <a:cs typeface="NikoshBAN" pitchFamily="2" charset="0"/>
              </a:rPr>
              <a:t>লু</a:t>
            </a:r>
            <a:r>
              <a:rPr lang="bn-IN" sz="6200" dirty="0" smtClean="0">
                <a:latin typeface="NikoshBAN" pitchFamily="2" charset="0"/>
                <a:cs typeface="NikoshBAN" pitchFamily="2" charset="0"/>
              </a:rPr>
              <a:t>ৎফর রহমান,</a:t>
            </a:r>
          </a:p>
          <a:p>
            <a:r>
              <a:rPr lang="bn-IN" sz="6200" dirty="0" smtClean="0">
                <a:latin typeface="NikoshBAN" pitchFamily="2" charset="0"/>
                <a:cs typeface="NikoshBAN" pitchFamily="2" charset="0"/>
              </a:rPr>
              <a:t>সহকারি শিক্ষক, </a:t>
            </a:r>
          </a:p>
          <a:p>
            <a:r>
              <a:rPr lang="bn-IN" sz="6200" dirty="0" smtClean="0">
                <a:latin typeface="NikoshBAN" pitchFamily="2" charset="0"/>
                <a:cs typeface="NikoshBAN" pitchFamily="2" charset="0"/>
              </a:rPr>
              <a:t>কুন্দারাম পুর সরকারি প্রাথমিক বিদ্যালয়,</a:t>
            </a:r>
          </a:p>
          <a:p>
            <a:r>
              <a:rPr lang="bn-IN" sz="6200" dirty="0" smtClean="0">
                <a:latin typeface="NikoshBAN" pitchFamily="2" charset="0"/>
                <a:cs typeface="NikoshBAN" pitchFamily="2" charset="0"/>
              </a:rPr>
              <a:t>ঘোড়াঘাট, দিনাজপুর।</a:t>
            </a:r>
          </a:p>
          <a:p>
            <a:r>
              <a:rPr lang="bn-IN" sz="6200" dirty="0" smtClean="0">
                <a:latin typeface="NikoshBAN" pitchFamily="2" charset="0"/>
                <a:cs typeface="NikoshBAN" pitchFamily="2" charset="0"/>
              </a:rPr>
              <a:t>মেইলঃ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mlutfor81@gmail.com</a:t>
            </a:r>
            <a:endParaRPr lang="bn-IN" sz="6200" dirty="0" smtClean="0">
              <a:latin typeface="NikoshBAN" pitchFamily="2" charset="0"/>
              <a:cs typeface="NikoshBAN" pitchFamily="2" charset="0"/>
            </a:endParaRPr>
          </a:p>
          <a:p>
            <a:endParaRPr lang="en-US" sz="6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lutfor 4 bad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0" y="1295400"/>
            <a:ext cx="6858000" cy="78486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ধন্যবাদ পিক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0"/>
            <a:ext cx="108966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-Certificate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19800" y="2895600"/>
            <a:ext cx="5029200" cy="360098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8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 smtClean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বাংলা </a:t>
            </a:r>
            <a:endParaRPr lang="bn-IN" sz="4800" b="1" dirty="0" smtClean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পাঠঃ ১৬</a:t>
            </a:r>
            <a:endParaRPr lang="bn-BD" sz="4800" b="1" dirty="0" smtClean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 ১৭/১০/২০১৯</a:t>
            </a:r>
          </a:p>
          <a:p>
            <a:pPr algn="ctr"/>
            <a:endParaRPr lang="en-US" sz="36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304800"/>
            <a:ext cx="4572000" cy="2193786"/>
          </a:xfrm>
          <a:prstGeom prst="flowChartPunchedTap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 r="5322" b="2326"/>
          <a:stretch>
            <a:fillRect/>
          </a:stretch>
        </p:blipFill>
        <p:spPr>
          <a:xfrm>
            <a:off x="12344400" y="990600"/>
            <a:ext cx="4800600" cy="655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te-Flower-Floral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0" y="0"/>
            <a:ext cx="7620000" cy="1349633"/>
          </a:xfrm>
          <a:prstGeom prst="horizontalScroll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কিছু ছবি দেখিঃ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মুক্তি যুদ্ধ ৫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0"/>
            <a:ext cx="8458200" cy="5029200"/>
          </a:xfrm>
          <a:prstGeom prst="rect">
            <a:avLst/>
          </a:prstGeom>
        </p:spPr>
      </p:pic>
      <p:pic>
        <p:nvPicPr>
          <p:cNvPr id="7" name="Picture 6" descr="মুক্তি যুদ্ধ ৩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96400" y="1524000"/>
            <a:ext cx="8534400" cy="50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6781800"/>
            <a:ext cx="8382000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বঙ্গবন্ধু শেখ মুজিবুর রহমানের ১৯৭১ সালের ৭ই মার্চের ঐতিহাসিক ভাষণ</a:t>
            </a:r>
            <a:endParaRPr lang="en-US" sz="48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2600" y="6705600"/>
            <a:ext cx="8534400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পাকিস্তানী হানাদার বাহিনীদের সাথে যুদ্ধ করার জন্য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মুক্তিযোদ্ধাদের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প্রশিক্ষণ গ্রহণ। </a:t>
            </a:r>
            <a:endParaRPr lang="en-US" sz="4800" dirty="0" err="1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ming-Frames-Butterfly-PP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pic>
        <p:nvPicPr>
          <p:cNvPr id="3" name="Picture 2" descr="Liberation-war-111-1100x6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762000"/>
            <a:ext cx="8382000" cy="5791200"/>
          </a:xfrm>
          <a:prstGeom prst="rect">
            <a:avLst/>
          </a:prstGeom>
        </p:spPr>
      </p:pic>
      <p:pic>
        <p:nvPicPr>
          <p:cNvPr id="4" name="Picture 3" descr="মুক্তিযুদ্ধ ৯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20200" y="762000"/>
            <a:ext cx="8284794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781800"/>
            <a:ext cx="8382000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মুক্তিযোদ্ধাদের পাকিস্তানী হানাদার বাহিনীর সাথে যুদ্ধের প্রস্তুতি। </a:t>
            </a:r>
            <a:endParaRPr lang="en-US" sz="4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0" y="6812340"/>
            <a:ext cx="838200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মুক্তিযোদ্ধাদের পাকিস্তানীদের সাথে যুদ্ধ। </a:t>
            </a:r>
            <a:endParaRPr lang="en-US" sz="4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-Flowers-Powerpoint-Background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pic>
        <p:nvPicPr>
          <p:cNvPr id="4" name="Picture 3" descr="মুক্তিযুদ্ধ ১১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838200"/>
            <a:ext cx="8839200" cy="5791200"/>
          </a:xfrm>
          <a:prstGeom prst="rect">
            <a:avLst/>
          </a:prstGeom>
        </p:spPr>
      </p:pic>
      <p:pic>
        <p:nvPicPr>
          <p:cNvPr id="5" name="Picture 4" descr="মুক্তি যুদ্ধ 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5000" y="838200"/>
            <a:ext cx="8384333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858000"/>
            <a:ext cx="8763000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৯ মাস ধরে চলা মুক্তিযুদ্ধে প্রায় ৩০ লক্ষ বাঙ্গালী শহিদ হয়।  </a:t>
            </a:r>
            <a:endParaRPr lang="en-US" sz="48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000" y="6781800"/>
            <a:ext cx="8458200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৯ মাস ধরে চলা মুক্তিযুদ্ধের পর অবশেষে বাংলাদেশ স্বাধীন হয়। </a:t>
            </a:r>
            <a:endParaRPr lang="en-US" sz="4800" dirty="0" err="1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5334000" y="152400"/>
            <a:ext cx="8458200" cy="2314039"/>
          </a:xfrm>
          <a:prstGeom prst="ribbon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ও পাঠ্যাংশ </a:t>
            </a:r>
            <a:endParaRPr lang="en-US" sz="60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2743200"/>
            <a:ext cx="7848600" cy="1555909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মুক্তিযুদ্ধের একটি সোনালী পাতা </a:t>
            </a:r>
            <a:endParaRPr lang="en-US" sz="60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4724400"/>
            <a:ext cx="8458200" cy="1555909"/>
          </a:xfrm>
          <a:prstGeom prst="up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১৯৭১ সাল----শত্রুসেনারা। পৃষ্টাঃ ৬২ </a:t>
            </a:r>
            <a:endParaRPr lang="en-US" sz="6000" dirty="0" err="1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315200" y="76200"/>
          <a:ext cx="4674376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886200" y="1447800"/>
            <a:ext cx="12496800" cy="741741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শোনাঃ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১.১.১ বাক্যে ও শব্দে ব্যবহত বাংলা যুক্তবর্ণের  ধবণি শুনে মনে রাখতে পারবে।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১..২.১ পাঠের অন্তর্গত ছোট ছোট বাক্য শুনে বুঝতে পারবে।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২.২.১ গল্প শুনে বুঝতে পারবে।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বলাঃ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১.১.১ শব্দে ব্যবহত বাংলা যুক্তবর্ণের ধবণি স্পষ্ট ও শুদ্ধভাবে বলতে পারবে।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১.২.১ বাক্যস্থিত শব্দে ব্যবহত বাংলা যুক্তবর্ণের ধবণি স্পষ্ট ও শুদ্ধভাবে বলতে পারবে।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২.৪.২ নিজের ভাষায় গল্প সম্পর্কে প্রশ্নের উত্তর দিতে পারবে।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পড়াঃ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১.৩.১ যুক্ত ব্যব্জণ পড়তে পারবে।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১.৫.১, ১.৫.৩ দাড়ি ও কমা চিহ্ণটি চিনে বাক্য পড়তে পারবে।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২.৪.১ গল্পটি পড়তে পারবে।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২.৪.২ গল্প পড়ে বুঝতে পারবে।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লেখাঃ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১.৪.১ যুক্তবর্ণ ভেঙ্গে লিখতে পারবে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১.৪.২ যুক্তবর্ণ ব্যবহার করে শব্দ লিখতে পারবে।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১.৫.১ পাঠে ব্যবহিত শব্দ দিয়ে বাক্য লিখতে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4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8000" cy="9001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381000"/>
            <a:ext cx="7696200" cy="1683603"/>
          </a:xfrm>
          <a:prstGeom prst="flowChartPunched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 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451850" y="4279900"/>
          <a:ext cx="1382713" cy="582613"/>
        </p:xfrm>
        <a:graphic>
          <a:graphicData uri="http://schemas.openxmlformats.org/presentationml/2006/ole">
            <p:oleObj spid="_x0000_s1026" name="Packager Shell Object" showAsIcon="1" r:id="rId4" imgW="1383120" imgH="58212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490</Words>
  <Application>Microsoft Office PowerPoint</Application>
  <PresentationFormat>Custom</PresentationFormat>
  <Paragraphs>110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lutfor rahman</dc:creator>
  <cp:lastModifiedBy>Home</cp:lastModifiedBy>
  <cp:revision>86</cp:revision>
  <dcterms:created xsi:type="dcterms:W3CDTF">2006-08-16T00:00:00Z</dcterms:created>
  <dcterms:modified xsi:type="dcterms:W3CDTF">2019-12-15T16:02:11Z</dcterms:modified>
</cp:coreProperties>
</file>