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9"/>
  </p:notesMasterIdLst>
  <p:sldIdLst>
    <p:sldId id="256" r:id="rId2"/>
    <p:sldId id="257" r:id="rId3"/>
    <p:sldId id="272" r:id="rId4"/>
    <p:sldId id="263" r:id="rId5"/>
    <p:sldId id="269" r:id="rId6"/>
    <p:sldId id="271" r:id="rId7"/>
    <p:sldId id="261" r:id="rId8"/>
    <p:sldId id="262" r:id="rId9"/>
    <p:sldId id="273" r:id="rId10"/>
    <p:sldId id="275" r:id="rId11"/>
    <p:sldId id="279" r:id="rId12"/>
    <p:sldId id="265" r:id="rId13"/>
    <p:sldId id="274" r:id="rId14"/>
    <p:sldId id="268" r:id="rId15"/>
    <p:sldId id="267" r:id="rId16"/>
    <p:sldId id="266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C34C0-9631-4653-AA40-3F977E341BC2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A48D-BDB4-45E1-9E19-65BF903E3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28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0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A48D-BDB4-45E1-9E19-65BF903E3C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84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98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7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1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3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1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5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7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8966-899C-456A-9E6A-02EBCD9CF3B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0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A8966-899C-456A-9E6A-02EBCD9CF3B9}" type="datetimeFigureOut">
              <a:rPr lang="en-US" smtClean="0"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ED7EF-6B16-4CDA-9950-62DC051F4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7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jfif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image" Target="../media/image4.jf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f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5.bin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4.jfif"/><Relationship Id="rId10" Type="http://schemas.openxmlformats.org/officeDocument/2006/relationships/image" Target="../media/image19.png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671" y="4365010"/>
            <a:ext cx="5868537" cy="2492990"/>
          </a:xfrm>
          <a:prstGeom prst="rect">
            <a:avLst/>
          </a:prstGeom>
          <a:noFill/>
          <a:ln w="76200">
            <a:noFill/>
            <a:prstDash val="lgDash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15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5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1138" y="415469"/>
            <a:ext cx="46868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ক্লাসে সবাইকে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51" y="39807"/>
            <a:ext cx="1411339" cy="185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27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6" y="2946514"/>
            <a:ext cx="2281827" cy="846864"/>
          </a:xfrm>
          <a:prstGeom prst="rect">
            <a:avLst/>
          </a:prstGeom>
        </p:spPr>
      </p:pic>
      <p:sp>
        <p:nvSpPr>
          <p:cNvPr id="9" name="Left-Right-Up Arrow 8"/>
          <p:cNvSpPr/>
          <p:nvPr/>
        </p:nvSpPr>
        <p:spPr>
          <a:xfrm rot="16200000">
            <a:off x="4511396" y="374506"/>
            <a:ext cx="2126950" cy="5990881"/>
          </a:xfrm>
          <a:prstGeom prst="leftRightUpArrow">
            <a:avLst>
              <a:gd name="adj1" fmla="val 14006"/>
              <a:gd name="adj2" fmla="val 20508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314281" y="145394"/>
            <a:ext cx="7572920" cy="5286470"/>
            <a:chOff x="4314281" y="145394"/>
            <a:chExt cx="7572920" cy="52864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200" y="145394"/>
              <a:ext cx="1761082" cy="1787969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4281" y="4899014"/>
              <a:ext cx="7572920" cy="532850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663784" y="-52814"/>
            <a:ext cx="14803215" cy="7301486"/>
            <a:chOff x="4663784" y="-52814"/>
            <a:chExt cx="14803215" cy="730148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563" y="-52814"/>
              <a:ext cx="1828467" cy="2234794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4663784" y="4600168"/>
              <a:ext cx="14803215" cy="2648504"/>
              <a:chOff x="-4308962" y="-698808"/>
              <a:chExt cx="16059684" cy="2935736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308962" y="-698808"/>
                <a:ext cx="7327400" cy="1257922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0768084" y="1933363"/>
                <a:ext cx="982638" cy="3035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Rectangle 27"/>
          <p:cNvSpPr/>
          <p:nvPr/>
        </p:nvSpPr>
        <p:spPr>
          <a:xfrm>
            <a:off x="10410093" y="5355075"/>
            <a:ext cx="914400" cy="379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7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-Up Arrow 3"/>
          <p:cNvSpPr/>
          <p:nvPr/>
        </p:nvSpPr>
        <p:spPr>
          <a:xfrm rot="16200000">
            <a:off x="4755265" y="269330"/>
            <a:ext cx="2126950" cy="5558707"/>
          </a:xfrm>
          <a:prstGeom prst="leftRightUpArrow">
            <a:avLst>
              <a:gd name="adj1" fmla="val 14006"/>
              <a:gd name="adj2" fmla="val 20508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32012" y="2390449"/>
            <a:ext cx="2593075" cy="1316468"/>
            <a:chOff x="1624084" y="668740"/>
            <a:chExt cx="3534770" cy="1316468"/>
          </a:xfrm>
        </p:grpSpPr>
        <p:sp>
          <p:nvSpPr>
            <p:cNvPr id="18" name="Oval 17"/>
            <p:cNvSpPr/>
            <p:nvPr/>
          </p:nvSpPr>
          <p:spPr>
            <a:xfrm>
              <a:off x="1624084" y="668740"/>
              <a:ext cx="3534770" cy="13164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1169" y="1003808"/>
              <a:ext cx="2780598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কেন্দ্রস্থ কো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ণ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24139" y="116411"/>
            <a:ext cx="7942997" cy="6087653"/>
            <a:chOff x="4124139" y="116411"/>
            <a:chExt cx="7942997" cy="60876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7489" y="116411"/>
              <a:ext cx="1856295" cy="1868797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4124139" y="4373321"/>
              <a:ext cx="7942997" cy="1830743"/>
              <a:chOff x="2063327" y="4447227"/>
              <a:chExt cx="7942997" cy="183074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063327" y="4447227"/>
                <a:ext cx="7942997" cy="183074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589361" y="4818215"/>
                <a:ext cx="622344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কোণের শীর্ষবিন্দু কোন বৃত্তের কেন্দ্রে অবস্থিত হলে,কোণটিকে ঐ বৃত্তের একটি কেন্দ্রস্থ কোণ বলা হয়। চিত্রে কোণ </a:t>
                </a:r>
                <a:r>
                  <a:rPr lang="en-GB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AOB</a:t>
                </a:r>
                <a:r>
                  <a:rPr lang="en-GB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কেন্দ্রস্থ কোণ।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64" name="Left-Right-Up Arrow 63"/>
          <p:cNvSpPr/>
          <p:nvPr/>
        </p:nvSpPr>
        <p:spPr>
          <a:xfrm rot="16200000">
            <a:off x="4758142" y="750090"/>
            <a:ext cx="2126950" cy="5990881"/>
          </a:xfrm>
          <a:prstGeom prst="leftRightUpArrow">
            <a:avLst>
              <a:gd name="adj1" fmla="val 14006"/>
              <a:gd name="adj2" fmla="val 20508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300251" y="3206833"/>
            <a:ext cx="2347414" cy="1077393"/>
            <a:chOff x="327547" y="3206833"/>
            <a:chExt cx="2347414" cy="1077393"/>
          </a:xfrm>
        </p:grpSpPr>
        <p:sp>
          <p:nvSpPr>
            <p:cNvPr id="66" name="Oval 65"/>
            <p:cNvSpPr/>
            <p:nvPr/>
          </p:nvSpPr>
          <p:spPr>
            <a:xfrm>
              <a:off x="327547" y="3206833"/>
              <a:ext cx="2347414" cy="10773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1372" y="3363391"/>
              <a:ext cx="1679764" cy="7642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বৃত্তস্থ কোণ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107977" y="699528"/>
            <a:ext cx="7942997" cy="5762687"/>
            <a:chOff x="4107977" y="699528"/>
            <a:chExt cx="7942997" cy="5762687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5718" y="699528"/>
              <a:ext cx="1719158" cy="1878339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4107977" y="4913194"/>
              <a:ext cx="7942997" cy="1549021"/>
              <a:chOff x="4107977" y="4913194"/>
              <a:chExt cx="7942997" cy="154902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4107977" y="4913194"/>
                <a:ext cx="7942997" cy="15490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5581934" y="4995206"/>
                <a:ext cx="539086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 দুইটি জ্যা পরস্পরকে বৃত্তের উপর কোন বিন্দুতে ছেদ করলে এদের মধ্যবর্তী কোণকে বৃত্তস্থ কোণ বলে। চিত্রে কোণ </a:t>
                </a:r>
                <a:r>
                  <a:rPr lang="en-GB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ACB</a:t>
                </a:r>
                <a:r>
                  <a:rPr lang="en-GB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বৃত্তস্থ কোণ।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73" name="Left-Right-Up Arrow 72"/>
          <p:cNvSpPr/>
          <p:nvPr/>
        </p:nvSpPr>
        <p:spPr>
          <a:xfrm rot="16200000">
            <a:off x="4877785" y="750605"/>
            <a:ext cx="2126950" cy="6045956"/>
          </a:xfrm>
          <a:prstGeom prst="leftRightUpArrow">
            <a:avLst>
              <a:gd name="adj1" fmla="val 14006"/>
              <a:gd name="adj2" fmla="val 20508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249594" y="3205498"/>
            <a:ext cx="2506802" cy="1136168"/>
            <a:chOff x="645379" y="1364776"/>
            <a:chExt cx="2506802" cy="1136168"/>
          </a:xfrm>
        </p:grpSpPr>
        <p:sp>
          <p:nvSpPr>
            <p:cNvPr id="75" name="Oval 74"/>
            <p:cNvSpPr/>
            <p:nvPr/>
          </p:nvSpPr>
          <p:spPr>
            <a:xfrm>
              <a:off x="645379" y="1364776"/>
              <a:ext cx="2506802" cy="11361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10488" y="1609694"/>
              <a:ext cx="19765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বৃত্তস্থ চতুর্ভুজ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531057" y="722290"/>
            <a:ext cx="7301552" cy="5855931"/>
            <a:chOff x="4531057" y="722290"/>
            <a:chExt cx="7301552" cy="5855931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3770" y="722290"/>
              <a:ext cx="2171092" cy="1987817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4531057" y="5063319"/>
              <a:ext cx="7301552" cy="1514902"/>
              <a:chOff x="4531057" y="5063319"/>
              <a:chExt cx="7301552" cy="1514902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4531057" y="5063319"/>
                <a:ext cx="7301552" cy="151490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813947" y="5193226"/>
                <a:ext cx="526803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বৃত্তীয় চতুর্ভুজ বা বৃত্তে অন্তর্লিখিত চতুর্ভুজ হলো এমন চতুর্ভুজ যার চারটি শীর্ষবিন্দু বৃত্তের উপর অবস্থিত। চিত্রে </a:t>
                </a:r>
                <a:r>
                  <a:rPr lang="en-GB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ABCD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বৃত্তস্থ চতুর্ভুজ।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320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4" grpId="0" animBg="1"/>
      <p:bldP spid="64" grpId="1" animBg="1"/>
      <p:bldP spid="73" grpId="0" animBg="1"/>
      <p:bldP spid="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16200000">
            <a:off x="865609" y="1629626"/>
            <a:ext cx="2768638" cy="3805124"/>
            <a:chOff x="4857154" y="106453"/>
            <a:chExt cx="2768638" cy="2959166"/>
          </a:xfrm>
        </p:grpSpPr>
        <p:sp>
          <p:nvSpPr>
            <p:cNvPr id="3" name="Oval Callout 2"/>
            <p:cNvSpPr/>
            <p:nvPr/>
          </p:nvSpPr>
          <p:spPr>
            <a:xfrm rot="20553393">
              <a:off x="4857154" y="106453"/>
              <a:ext cx="2768638" cy="2571860"/>
            </a:xfrm>
            <a:prstGeom prst="wedgeEllipseCallout">
              <a:avLst/>
            </a:prstGeom>
            <a:noFill/>
            <a:ln w="28575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5400000">
              <a:off x="4933609" y="1275499"/>
              <a:ext cx="2656911" cy="923330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514313" y="3209022"/>
            <a:ext cx="2327563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অধিচাপ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58783" y="81702"/>
            <a:ext cx="3657600" cy="3773963"/>
            <a:chOff x="5991156" y="233372"/>
            <a:chExt cx="3657600" cy="3773963"/>
          </a:xfrm>
        </p:grpSpPr>
        <p:sp>
          <p:nvSpPr>
            <p:cNvPr id="6" name="TextBox 5"/>
            <p:cNvSpPr txBox="1"/>
            <p:nvPr/>
          </p:nvSpPr>
          <p:spPr>
            <a:xfrm>
              <a:off x="5991156" y="3361004"/>
              <a:ext cx="3657600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 </a:t>
              </a:r>
              <a:r>
                <a:rPr lang="en-GB" sz="3600" dirty="0" smtClean="0">
                  <a:latin typeface="+mj-lt"/>
                  <a:cs typeface="NikoshBAN" panose="02000000000000000000" pitchFamily="2" charset="0"/>
                </a:rPr>
                <a:t>AB </a:t>
              </a: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 নাম কী?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691746" y="233372"/>
              <a:ext cx="2396836" cy="2837873"/>
              <a:chOff x="6612840" y="196272"/>
              <a:chExt cx="2364905" cy="272110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2840" y="196272"/>
                <a:ext cx="2226360" cy="2721107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7162800" y="2507673"/>
                <a:ext cx="914400" cy="3602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980218" y="401782"/>
                <a:ext cx="997527" cy="42949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9514313" y="3209022"/>
            <a:ext cx="2216726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উপচাপ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73305" y="211701"/>
            <a:ext cx="3374642" cy="3643652"/>
            <a:chOff x="5906977" y="212058"/>
            <a:chExt cx="3374642" cy="3643652"/>
          </a:xfrm>
        </p:grpSpPr>
        <p:sp>
          <p:nvSpPr>
            <p:cNvPr id="18" name="Rectangle 17"/>
            <p:cNvSpPr/>
            <p:nvPr/>
          </p:nvSpPr>
          <p:spPr>
            <a:xfrm>
              <a:off x="5906977" y="3209379"/>
              <a:ext cx="3374642" cy="646331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 </a:t>
              </a:r>
              <a:r>
                <a:rPr lang="en-GB" sz="3600" dirty="0" smtClean="0">
                  <a:cs typeface="NikoshBAN" panose="02000000000000000000" pitchFamily="2" charset="0"/>
                </a:rPr>
                <a:t>BR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এর নাম কী?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572645" y="212058"/>
              <a:ext cx="2256420" cy="2837874"/>
              <a:chOff x="2986737" y="3488191"/>
              <a:chExt cx="2256420" cy="283787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6737" y="3488191"/>
                <a:ext cx="2256420" cy="283787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402430" y="5865555"/>
                <a:ext cx="1181922" cy="3411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393030" y="3750318"/>
                <a:ext cx="827097" cy="4096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4227437"/>
            <a:ext cx="1647825" cy="3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2" grpId="0" animBg="1"/>
      <p:bldP spid="22" grpId="1" animBg="1"/>
      <p:bldP spid="22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772887" y="285008"/>
            <a:ext cx="5102431" cy="3669475"/>
          </a:xfrm>
          <a:prstGeom prst="downArrow">
            <a:avLst/>
          </a:prstGeom>
          <a:noFill/>
          <a:ln w="28575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ভিডিও দেখি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61157" y="4834825"/>
            <a:ext cx="1421028" cy="1374983"/>
            <a:chOff x="4461157" y="4834825"/>
            <a:chExt cx="1421028" cy="1374983"/>
          </a:xfrm>
        </p:grpSpPr>
        <p:graphicFrame>
          <p:nvGraphicFramePr>
            <p:cNvPr id="2" name="Object 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0053160"/>
                </p:ext>
              </p:extLst>
            </p:nvPr>
          </p:nvGraphicFramePr>
          <p:xfrm>
            <a:off x="4514692" y="4834825"/>
            <a:ext cx="1313957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1" name="Packager Shell Object" showAsIcon="1" r:id="rId3" imgW="914400" imgH="771480" progId="Package">
                    <p:embed/>
                  </p:oleObj>
                </mc:Choice>
                <mc:Fallback>
                  <p:oleObj name="Packager Shell Object" showAsIcon="1" r:id="rId3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514692" y="4834825"/>
                          <a:ext cx="1313957" cy="771525"/>
                        </a:xfrm>
                        <a:prstGeom prst="rect">
                          <a:avLst/>
                        </a:prstGeom>
                        <a:ln w="28575">
                          <a:solidFill>
                            <a:srgbClr val="D60093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Diagonal Stripe 3"/>
            <p:cNvSpPr/>
            <p:nvPr/>
          </p:nvSpPr>
          <p:spPr>
            <a:xfrm rot="3370855">
              <a:off x="4691345" y="5018969"/>
              <a:ext cx="960651" cy="1421028"/>
            </a:xfrm>
            <a:prstGeom prst="diagStripe">
              <a:avLst>
                <a:gd name="adj" fmla="val 91575"/>
              </a:avLst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3736118"/>
            <a:ext cx="1647825" cy="3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7245" y="3998617"/>
            <a:ext cx="10983351" cy="646331"/>
          </a:xfrm>
          <a:prstGeom prst="rect">
            <a:avLst/>
          </a:prstGeom>
          <a:noFill/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সমবাহু ত্রিভুজের অন্তর্বৃত্ত অঙ্কন কর। অঙ্কনের চিহ্ন ও বিবরণ অবশ্যক।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35271" y="345573"/>
            <a:ext cx="2279177" cy="2279176"/>
            <a:chOff x="4299044" y="668740"/>
            <a:chExt cx="2279177" cy="2279176"/>
          </a:xfrm>
        </p:grpSpPr>
        <p:sp>
          <p:nvSpPr>
            <p:cNvPr id="4" name="Oval 3"/>
            <p:cNvSpPr/>
            <p:nvPr/>
          </p:nvSpPr>
          <p:spPr>
            <a:xfrm>
              <a:off x="4299044" y="668740"/>
              <a:ext cx="2251881" cy="2279176"/>
            </a:xfrm>
            <a:prstGeom prst="ellipse">
              <a:avLst/>
            </a:prstGeom>
            <a:no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94579" y="1485162"/>
              <a:ext cx="218364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07772" y="488875"/>
            <a:ext cx="2088108" cy="1992573"/>
            <a:chOff x="8557146" y="668740"/>
            <a:chExt cx="2088108" cy="1856096"/>
          </a:xfrm>
        </p:grpSpPr>
        <p:sp>
          <p:nvSpPr>
            <p:cNvPr id="7" name="Oval 6"/>
            <p:cNvSpPr/>
            <p:nvPr/>
          </p:nvSpPr>
          <p:spPr>
            <a:xfrm>
              <a:off x="8557146" y="668740"/>
              <a:ext cx="2088108" cy="185609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11738" y="1323248"/>
              <a:ext cx="1937982" cy="4873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৮ মিনিট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967" y="5046303"/>
            <a:ext cx="1647825" cy="3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4998846" y="191069"/>
            <a:ext cx="1925667" cy="1925667"/>
          </a:xfrm>
          <a:custGeom>
            <a:avLst/>
            <a:gdLst>
              <a:gd name="connsiteX0" fmla="*/ 0 w 1925667"/>
              <a:gd name="connsiteY0" fmla="*/ 962834 h 1925667"/>
              <a:gd name="connsiteX1" fmla="*/ 962834 w 1925667"/>
              <a:gd name="connsiteY1" fmla="*/ 0 h 1925667"/>
              <a:gd name="connsiteX2" fmla="*/ 1925668 w 1925667"/>
              <a:gd name="connsiteY2" fmla="*/ 962834 h 1925667"/>
              <a:gd name="connsiteX3" fmla="*/ 962834 w 1925667"/>
              <a:gd name="connsiteY3" fmla="*/ 1925668 h 1925667"/>
              <a:gd name="connsiteX4" fmla="*/ 0 w 1925667"/>
              <a:gd name="connsiteY4" fmla="*/ 962834 h 192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667" h="1925667">
                <a:moveTo>
                  <a:pt x="0" y="962834"/>
                </a:moveTo>
                <a:cubicBezTo>
                  <a:pt x="0" y="431075"/>
                  <a:pt x="431075" y="0"/>
                  <a:pt x="962834" y="0"/>
                </a:cubicBezTo>
                <a:cubicBezTo>
                  <a:pt x="1494593" y="0"/>
                  <a:pt x="1925668" y="431075"/>
                  <a:pt x="1925668" y="962834"/>
                </a:cubicBezTo>
                <a:cubicBezTo>
                  <a:pt x="1925668" y="1494593"/>
                  <a:pt x="1494593" y="1925668"/>
                  <a:pt x="962834" y="1925668"/>
                </a:cubicBezTo>
                <a:cubicBezTo>
                  <a:pt x="431075" y="1925668"/>
                  <a:pt x="0" y="1494593"/>
                  <a:pt x="0" y="962834"/>
                </a:cubicBezTo>
                <a:close/>
              </a:path>
            </a:pathLst>
          </a:custGeom>
          <a:noFill/>
          <a:ln w="3175">
            <a:solidFill>
              <a:srgbClr val="D60093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727" tIns="327727" rIns="327727" bIns="32772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2150037">
            <a:off x="6867490" y="1669977"/>
            <a:ext cx="517707" cy="649912"/>
          </a:xfrm>
          <a:custGeom>
            <a:avLst/>
            <a:gdLst>
              <a:gd name="connsiteX0" fmla="*/ 0 w 517707"/>
              <a:gd name="connsiteY0" fmla="*/ 129982 h 649912"/>
              <a:gd name="connsiteX1" fmla="*/ 258854 w 517707"/>
              <a:gd name="connsiteY1" fmla="*/ 129982 h 649912"/>
              <a:gd name="connsiteX2" fmla="*/ 258854 w 517707"/>
              <a:gd name="connsiteY2" fmla="*/ 0 h 649912"/>
              <a:gd name="connsiteX3" fmla="*/ 517707 w 517707"/>
              <a:gd name="connsiteY3" fmla="*/ 324956 h 649912"/>
              <a:gd name="connsiteX4" fmla="*/ 258854 w 517707"/>
              <a:gd name="connsiteY4" fmla="*/ 649912 h 649912"/>
              <a:gd name="connsiteX5" fmla="*/ 258854 w 517707"/>
              <a:gd name="connsiteY5" fmla="*/ 519930 h 649912"/>
              <a:gd name="connsiteX6" fmla="*/ 0 w 517707"/>
              <a:gd name="connsiteY6" fmla="*/ 519930 h 649912"/>
              <a:gd name="connsiteX7" fmla="*/ 0 w 517707"/>
              <a:gd name="connsiteY7" fmla="*/ 129982 h 6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7707" h="649912">
                <a:moveTo>
                  <a:pt x="0" y="129982"/>
                </a:moveTo>
                <a:lnTo>
                  <a:pt x="258854" y="129982"/>
                </a:lnTo>
                <a:lnTo>
                  <a:pt x="258854" y="0"/>
                </a:lnTo>
                <a:lnTo>
                  <a:pt x="517707" y="324956"/>
                </a:lnTo>
                <a:lnTo>
                  <a:pt x="258854" y="649912"/>
                </a:lnTo>
                <a:lnTo>
                  <a:pt x="258854" y="519930"/>
                </a:lnTo>
                <a:lnTo>
                  <a:pt x="0" y="519930"/>
                </a:lnTo>
                <a:lnTo>
                  <a:pt x="0" y="129982"/>
                </a:lnTo>
                <a:close/>
              </a:path>
            </a:pathLst>
          </a:custGeom>
          <a:noFill/>
          <a:ln>
            <a:solidFill>
              <a:srgbClr val="D60093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29981" rIns="155312" bIns="12998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kern="1200"/>
          </a:p>
        </p:txBody>
      </p:sp>
      <p:sp>
        <p:nvSpPr>
          <p:cNvPr id="17" name="Freeform 16"/>
          <p:cNvSpPr/>
          <p:nvPr/>
        </p:nvSpPr>
        <p:spPr>
          <a:xfrm>
            <a:off x="7351931" y="1890287"/>
            <a:ext cx="1925667" cy="1925667"/>
          </a:xfrm>
          <a:custGeom>
            <a:avLst/>
            <a:gdLst>
              <a:gd name="connsiteX0" fmla="*/ 0 w 1925667"/>
              <a:gd name="connsiteY0" fmla="*/ 962834 h 1925667"/>
              <a:gd name="connsiteX1" fmla="*/ 962834 w 1925667"/>
              <a:gd name="connsiteY1" fmla="*/ 0 h 1925667"/>
              <a:gd name="connsiteX2" fmla="*/ 1925668 w 1925667"/>
              <a:gd name="connsiteY2" fmla="*/ 962834 h 1925667"/>
              <a:gd name="connsiteX3" fmla="*/ 962834 w 1925667"/>
              <a:gd name="connsiteY3" fmla="*/ 1925668 h 1925667"/>
              <a:gd name="connsiteX4" fmla="*/ 0 w 1925667"/>
              <a:gd name="connsiteY4" fmla="*/ 962834 h 192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667" h="1925667">
                <a:moveTo>
                  <a:pt x="0" y="962834"/>
                </a:moveTo>
                <a:cubicBezTo>
                  <a:pt x="0" y="431075"/>
                  <a:pt x="431075" y="0"/>
                  <a:pt x="962834" y="0"/>
                </a:cubicBezTo>
                <a:cubicBezTo>
                  <a:pt x="1494593" y="0"/>
                  <a:pt x="1925668" y="431075"/>
                  <a:pt x="1925668" y="962834"/>
                </a:cubicBezTo>
                <a:cubicBezTo>
                  <a:pt x="1925668" y="1494593"/>
                  <a:pt x="1494593" y="1925668"/>
                  <a:pt x="962834" y="1925668"/>
                </a:cubicBezTo>
                <a:cubicBezTo>
                  <a:pt x="431075" y="1925668"/>
                  <a:pt x="0" y="1494593"/>
                  <a:pt x="0" y="962834"/>
                </a:cubicBezTo>
                <a:close/>
              </a:path>
            </a:pathLst>
          </a:custGeom>
          <a:noFill/>
          <a:ln>
            <a:solidFill>
              <a:srgbClr val="D600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727" tIns="327727" rIns="327727" bIns="32772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 কোণ</a:t>
            </a:r>
            <a:endPara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17280000">
            <a:off x="7617676" y="3888106"/>
            <a:ext cx="510433" cy="649912"/>
          </a:xfrm>
          <a:custGeom>
            <a:avLst/>
            <a:gdLst>
              <a:gd name="connsiteX0" fmla="*/ 0 w 510432"/>
              <a:gd name="connsiteY0" fmla="*/ 129982 h 649912"/>
              <a:gd name="connsiteX1" fmla="*/ 255216 w 510432"/>
              <a:gd name="connsiteY1" fmla="*/ 129982 h 649912"/>
              <a:gd name="connsiteX2" fmla="*/ 255216 w 510432"/>
              <a:gd name="connsiteY2" fmla="*/ 0 h 649912"/>
              <a:gd name="connsiteX3" fmla="*/ 510432 w 510432"/>
              <a:gd name="connsiteY3" fmla="*/ 324956 h 649912"/>
              <a:gd name="connsiteX4" fmla="*/ 255216 w 510432"/>
              <a:gd name="connsiteY4" fmla="*/ 649912 h 649912"/>
              <a:gd name="connsiteX5" fmla="*/ 255216 w 510432"/>
              <a:gd name="connsiteY5" fmla="*/ 519930 h 649912"/>
              <a:gd name="connsiteX6" fmla="*/ 0 w 510432"/>
              <a:gd name="connsiteY6" fmla="*/ 519930 h 649912"/>
              <a:gd name="connsiteX7" fmla="*/ 0 w 510432"/>
              <a:gd name="connsiteY7" fmla="*/ 129982 h 6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2" h="649912">
                <a:moveTo>
                  <a:pt x="510432" y="519930"/>
                </a:moveTo>
                <a:lnTo>
                  <a:pt x="255216" y="519930"/>
                </a:lnTo>
                <a:lnTo>
                  <a:pt x="255216" y="649912"/>
                </a:lnTo>
                <a:lnTo>
                  <a:pt x="0" y="324956"/>
                </a:lnTo>
                <a:lnTo>
                  <a:pt x="255216" y="0"/>
                </a:lnTo>
                <a:lnTo>
                  <a:pt x="255216" y="129982"/>
                </a:lnTo>
                <a:lnTo>
                  <a:pt x="510432" y="129982"/>
                </a:lnTo>
                <a:lnTo>
                  <a:pt x="510432" y="519930"/>
                </a:lnTo>
                <a:close/>
              </a:path>
            </a:pathLst>
          </a:custGeom>
          <a:noFill/>
          <a:ln>
            <a:solidFill>
              <a:srgbClr val="D60093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130" tIns="129981" rIns="0" bIns="12998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kern="1200"/>
          </a:p>
        </p:txBody>
      </p:sp>
      <p:sp>
        <p:nvSpPr>
          <p:cNvPr id="19" name="Freeform 18"/>
          <p:cNvSpPr/>
          <p:nvPr/>
        </p:nvSpPr>
        <p:spPr>
          <a:xfrm>
            <a:off x="6459258" y="4637649"/>
            <a:ext cx="1925667" cy="1925667"/>
          </a:xfrm>
          <a:custGeom>
            <a:avLst/>
            <a:gdLst>
              <a:gd name="connsiteX0" fmla="*/ 0 w 1925667"/>
              <a:gd name="connsiteY0" fmla="*/ 962834 h 1925667"/>
              <a:gd name="connsiteX1" fmla="*/ 962834 w 1925667"/>
              <a:gd name="connsiteY1" fmla="*/ 0 h 1925667"/>
              <a:gd name="connsiteX2" fmla="*/ 1925668 w 1925667"/>
              <a:gd name="connsiteY2" fmla="*/ 962834 h 1925667"/>
              <a:gd name="connsiteX3" fmla="*/ 962834 w 1925667"/>
              <a:gd name="connsiteY3" fmla="*/ 1925668 h 1925667"/>
              <a:gd name="connsiteX4" fmla="*/ 0 w 1925667"/>
              <a:gd name="connsiteY4" fmla="*/ 962834 h 192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667" h="1925667">
                <a:moveTo>
                  <a:pt x="0" y="962834"/>
                </a:moveTo>
                <a:cubicBezTo>
                  <a:pt x="0" y="431075"/>
                  <a:pt x="431075" y="0"/>
                  <a:pt x="962834" y="0"/>
                </a:cubicBezTo>
                <a:cubicBezTo>
                  <a:pt x="1494593" y="0"/>
                  <a:pt x="1925668" y="431075"/>
                  <a:pt x="1925668" y="962834"/>
                </a:cubicBezTo>
                <a:cubicBezTo>
                  <a:pt x="1925668" y="1494593"/>
                  <a:pt x="1494593" y="1925668"/>
                  <a:pt x="962834" y="1925668"/>
                </a:cubicBezTo>
                <a:cubicBezTo>
                  <a:pt x="431075" y="1925668"/>
                  <a:pt x="0" y="1494593"/>
                  <a:pt x="0" y="962834"/>
                </a:cubicBezTo>
                <a:close/>
              </a:path>
            </a:pathLst>
          </a:custGeom>
          <a:noFill/>
          <a:ln>
            <a:solidFill>
              <a:srgbClr val="D600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727" tIns="327727" rIns="327727" bIns="32772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বৃত্তস্থ কোণ</a:t>
            </a:r>
            <a:endPara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736948" y="5275526"/>
            <a:ext cx="510433" cy="649913"/>
          </a:xfrm>
          <a:custGeom>
            <a:avLst/>
            <a:gdLst>
              <a:gd name="connsiteX0" fmla="*/ 0 w 510432"/>
              <a:gd name="connsiteY0" fmla="*/ 129982 h 649912"/>
              <a:gd name="connsiteX1" fmla="*/ 255216 w 510432"/>
              <a:gd name="connsiteY1" fmla="*/ 129982 h 649912"/>
              <a:gd name="connsiteX2" fmla="*/ 255216 w 510432"/>
              <a:gd name="connsiteY2" fmla="*/ 0 h 649912"/>
              <a:gd name="connsiteX3" fmla="*/ 510432 w 510432"/>
              <a:gd name="connsiteY3" fmla="*/ 324956 h 649912"/>
              <a:gd name="connsiteX4" fmla="*/ 255216 w 510432"/>
              <a:gd name="connsiteY4" fmla="*/ 649912 h 649912"/>
              <a:gd name="connsiteX5" fmla="*/ 255216 w 510432"/>
              <a:gd name="connsiteY5" fmla="*/ 519930 h 649912"/>
              <a:gd name="connsiteX6" fmla="*/ 0 w 510432"/>
              <a:gd name="connsiteY6" fmla="*/ 519930 h 649912"/>
              <a:gd name="connsiteX7" fmla="*/ 0 w 510432"/>
              <a:gd name="connsiteY7" fmla="*/ 129982 h 6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2" h="649912">
                <a:moveTo>
                  <a:pt x="510432" y="519930"/>
                </a:moveTo>
                <a:lnTo>
                  <a:pt x="255216" y="519930"/>
                </a:lnTo>
                <a:lnTo>
                  <a:pt x="255216" y="649912"/>
                </a:lnTo>
                <a:lnTo>
                  <a:pt x="0" y="324956"/>
                </a:lnTo>
                <a:lnTo>
                  <a:pt x="255216" y="0"/>
                </a:lnTo>
                <a:lnTo>
                  <a:pt x="255216" y="129982"/>
                </a:lnTo>
                <a:lnTo>
                  <a:pt x="510432" y="129982"/>
                </a:lnTo>
                <a:lnTo>
                  <a:pt x="510432" y="519930"/>
                </a:lnTo>
                <a:close/>
              </a:path>
            </a:pathLst>
          </a:custGeom>
          <a:noFill/>
          <a:ln>
            <a:solidFill>
              <a:srgbClr val="D60093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130" tIns="129983" rIns="1" bIns="129982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kern="1200"/>
          </a:p>
        </p:txBody>
      </p:sp>
      <p:sp>
        <p:nvSpPr>
          <p:cNvPr id="21" name="Freeform 20"/>
          <p:cNvSpPr/>
          <p:nvPr/>
        </p:nvSpPr>
        <p:spPr>
          <a:xfrm>
            <a:off x="3570511" y="4637649"/>
            <a:ext cx="1925667" cy="1925667"/>
          </a:xfrm>
          <a:custGeom>
            <a:avLst/>
            <a:gdLst>
              <a:gd name="connsiteX0" fmla="*/ 0 w 1925667"/>
              <a:gd name="connsiteY0" fmla="*/ 962834 h 1925667"/>
              <a:gd name="connsiteX1" fmla="*/ 962834 w 1925667"/>
              <a:gd name="connsiteY1" fmla="*/ 0 h 1925667"/>
              <a:gd name="connsiteX2" fmla="*/ 1925668 w 1925667"/>
              <a:gd name="connsiteY2" fmla="*/ 962834 h 1925667"/>
              <a:gd name="connsiteX3" fmla="*/ 962834 w 1925667"/>
              <a:gd name="connsiteY3" fmla="*/ 1925668 h 1925667"/>
              <a:gd name="connsiteX4" fmla="*/ 0 w 1925667"/>
              <a:gd name="connsiteY4" fmla="*/ 962834 h 192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667" h="1925667">
                <a:moveTo>
                  <a:pt x="0" y="962834"/>
                </a:moveTo>
                <a:cubicBezTo>
                  <a:pt x="0" y="431075"/>
                  <a:pt x="431075" y="0"/>
                  <a:pt x="962834" y="0"/>
                </a:cubicBezTo>
                <a:cubicBezTo>
                  <a:pt x="1494593" y="0"/>
                  <a:pt x="1925668" y="431075"/>
                  <a:pt x="1925668" y="962834"/>
                </a:cubicBezTo>
                <a:cubicBezTo>
                  <a:pt x="1925668" y="1494593"/>
                  <a:pt x="1494593" y="1925668"/>
                  <a:pt x="962834" y="1925668"/>
                </a:cubicBezTo>
                <a:cubicBezTo>
                  <a:pt x="431075" y="1925668"/>
                  <a:pt x="0" y="1494593"/>
                  <a:pt x="0" y="962834"/>
                </a:cubicBezTo>
                <a:close/>
              </a:path>
            </a:pathLst>
          </a:custGeom>
          <a:noFill/>
          <a:ln>
            <a:solidFill>
              <a:srgbClr val="D600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727" tIns="327727" rIns="327727" bIns="32772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বৃত্তস্থ চতুর্ভুজ</a:t>
            </a:r>
            <a:endPara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rot="4320000">
            <a:off x="3836256" y="3915585"/>
            <a:ext cx="510433" cy="649912"/>
          </a:xfrm>
          <a:custGeom>
            <a:avLst/>
            <a:gdLst>
              <a:gd name="connsiteX0" fmla="*/ 0 w 510432"/>
              <a:gd name="connsiteY0" fmla="*/ 129982 h 649912"/>
              <a:gd name="connsiteX1" fmla="*/ 255216 w 510432"/>
              <a:gd name="connsiteY1" fmla="*/ 129982 h 649912"/>
              <a:gd name="connsiteX2" fmla="*/ 255216 w 510432"/>
              <a:gd name="connsiteY2" fmla="*/ 0 h 649912"/>
              <a:gd name="connsiteX3" fmla="*/ 510432 w 510432"/>
              <a:gd name="connsiteY3" fmla="*/ 324956 h 649912"/>
              <a:gd name="connsiteX4" fmla="*/ 255216 w 510432"/>
              <a:gd name="connsiteY4" fmla="*/ 649912 h 649912"/>
              <a:gd name="connsiteX5" fmla="*/ 255216 w 510432"/>
              <a:gd name="connsiteY5" fmla="*/ 519930 h 649912"/>
              <a:gd name="connsiteX6" fmla="*/ 0 w 510432"/>
              <a:gd name="connsiteY6" fmla="*/ 519930 h 649912"/>
              <a:gd name="connsiteX7" fmla="*/ 0 w 510432"/>
              <a:gd name="connsiteY7" fmla="*/ 129982 h 6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2" h="649912">
                <a:moveTo>
                  <a:pt x="510432" y="519930"/>
                </a:moveTo>
                <a:lnTo>
                  <a:pt x="255216" y="519930"/>
                </a:lnTo>
                <a:lnTo>
                  <a:pt x="255216" y="649912"/>
                </a:lnTo>
                <a:lnTo>
                  <a:pt x="0" y="324956"/>
                </a:lnTo>
                <a:lnTo>
                  <a:pt x="255216" y="0"/>
                </a:lnTo>
                <a:lnTo>
                  <a:pt x="255216" y="129982"/>
                </a:lnTo>
                <a:lnTo>
                  <a:pt x="510432" y="129982"/>
                </a:lnTo>
                <a:lnTo>
                  <a:pt x="510432" y="519930"/>
                </a:lnTo>
                <a:close/>
              </a:path>
            </a:pathLst>
          </a:custGeom>
          <a:noFill/>
          <a:ln>
            <a:solidFill>
              <a:srgbClr val="D60093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3130" tIns="129982" rIns="0" bIns="129981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kern="1200"/>
          </a:p>
        </p:txBody>
      </p:sp>
      <p:sp>
        <p:nvSpPr>
          <p:cNvPr id="23" name="Freeform 22"/>
          <p:cNvSpPr/>
          <p:nvPr/>
        </p:nvSpPr>
        <p:spPr>
          <a:xfrm>
            <a:off x="2677838" y="1890287"/>
            <a:ext cx="1925667" cy="1925667"/>
          </a:xfrm>
          <a:custGeom>
            <a:avLst/>
            <a:gdLst>
              <a:gd name="connsiteX0" fmla="*/ 0 w 1925667"/>
              <a:gd name="connsiteY0" fmla="*/ 962834 h 1925667"/>
              <a:gd name="connsiteX1" fmla="*/ 962834 w 1925667"/>
              <a:gd name="connsiteY1" fmla="*/ 0 h 1925667"/>
              <a:gd name="connsiteX2" fmla="*/ 1925668 w 1925667"/>
              <a:gd name="connsiteY2" fmla="*/ 962834 h 1925667"/>
              <a:gd name="connsiteX3" fmla="*/ 962834 w 1925667"/>
              <a:gd name="connsiteY3" fmla="*/ 1925668 h 1925667"/>
              <a:gd name="connsiteX4" fmla="*/ 0 w 1925667"/>
              <a:gd name="connsiteY4" fmla="*/ 962834 h 192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667" h="1925667">
                <a:moveTo>
                  <a:pt x="0" y="962834"/>
                </a:moveTo>
                <a:cubicBezTo>
                  <a:pt x="0" y="431075"/>
                  <a:pt x="431075" y="0"/>
                  <a:pt x="962834" y="0"/>
                </a:cubicBezTo>
                <a:cubicBezTo>
                  <a:pt x="1494593" y="0"/>
                  <a:pt x="1925668" y="431075"/>
                  <a:pt x="1925668" y="962834"/>
                </a:cubicBezTo>
                <a:cubicBezTo>
                  <a:pt x="1925668" y="1494593"/>
                  <a:pt x="1494593" y="1925668"/>
                  <a:pt x="962834" y="1925668"/>
                </a:cubicBezTo>
                <a:cubicBezTo>
                  <a:pt x="431075" y="1925668"/>
                  <a:pt x="0" y="1494593"/>
                  <a:pt x="0" y="962834"/>
                </a:cubicBezTo>
                <a:close/>
              </a:path>
            </a:pathLst>
          </a:custGeom>
          <a:noFill/>
          <a:ln>
            <a:solidFill>
              <a:srgbClr val="D6009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27727" tIns="327727" rIns="327727" bIns="32772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 অন্তর্বৃত্ত</a:t>
            </a:r>
            <a:endParaRPr lang="en-US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 rot="19427520">
            <a:off x="4537689" y="1686980"/>
            <a:ext cx="503957" cy="649912"/>
          </a:xfrm>
          <a:custGeom>
            <a:avLst/>
            <a:gdLst>
              <a:gd name="connsiteX0" fmla="*/ 0 w 503957"/>
              <a:gd name="connsiteY0" fmla="*/ 129982 h 649912"/>
              <a:gd name="connsiteX1" fmla="*/ 251979 w 503957"/>
              <a:gd name="connsiteY1" fmla="*/ 129982 h 649912"/>
              <a:gd name="connsiteX2" fmla="*/ 251979 w 503957"/>
              <a:gd name="connsiteY2" fmla="*/ 0 h 649912"/>
              <a:gd name="connsiteX3" fmla="*/ 503957 w 503957"/>
              <a:gd name="connsiteY3" fmla="*/ 324956 h 649912"/>
              <a:gd name="connsiteX4" fmla="*/ 251979 w 503957"/>
              <a:gd name="connsiteY4" fmla="*/ 649912 h 649912"/>
              <a:gd name="connsiteX5" fmla="*/ 251979 w 503957"/>
              <a:gd name="connsiteY5" fmla="*/ 519930 h 649912"/>
              <a:gd name="connsiteX6" fmla="*/ 0 w 503957"/>
              <a:gd name="connsiteY6" fmla="*/ 519930 h 649912"/>
              <a:gd name="connsiteX7" fmla="*/ 0 w 503957"/>
              <a:gd name="connsiteY7" fmla="*/ 129982 h 64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3957" h="649912">
                <a:moveTo>
                  <a:pt x="0" y="129982"/>
                </a:moveTo>
                <a:lnTo>
                  <a:pt x="251979" y="129982"/>
                </a:lnTo>
                <a:lnTo>
                  <a:pt x="251979" y="0"/>
                </a:lnTo>
                <a:lnTo>
                  <a:pt x="503957" y="324956"/>
                </a:lnTo>
                <a:lnTo>
                  <a:pt x="251979" y="649912"/>
                </a:lnTo>
                <a:lnTo>
                  <a:pt x="251979" y="519930"/>
                </a:lnTo>
                <a:lnTo>
                  <a:pt x="0" y="519930"/>
                </a:lnTo>
                <a:lnTo>
                  <a:pt x="0" y="129982"/>
                </a:lnTo>
                <a:close/>
              </a:path>
            </a:pathLst>
          </a:custGeom>
          <a:noFill/>
          <a:ln>
            <a:solidFill>
              <a:srgbClr val="D60093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982" rIns="151186" bIns="129981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kern="1200"/>
          </a:p>
        </p:txBody>
      </p:sp>
      <p:grpSp>
        <p:nvGrpSpPr>
          <p:cNvPr id="13" name="Group 12"/>
          <p:cNvGrpSpPr/>
          <p:nvPr/>
        </p:nvGrpSpPr>
        <p:grpSpPr>
          <a:xfrm>
            <a:off x="4913193" y="2470245"/>
            <a:ext cx="2142699" cy="2142698"/>
            <a:chOff x="4913193" y="2470245"/>
            <a:chExt cx="2142699" cy="2142698"/>
          </a:xfrm>
          <a:noFill/>
        </p:grpSpPr>
        <p:sp>
          <p:nvSpPr>
            <p:cNvPr id="11" name="Oval 10"/>
            <p:cNvSpPr/>
            <p:nvPr/>
          </p:nvSpPr>
          <p:spPr>
            <a:xfrm>
              <a:off x="4913193" y="2470245"/>
              <a:ext cx="2142699" cy="2142698"/>
            </a:xfrm>
            <a:prstGeom prst="ellipse">
              <a:avLst/>
            </a:prstGeom>
            <a:grpFill/>
            <a:ln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11085" y="3207224"/>
              <a:ext cx="1746914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 শিখলাম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3736118"/>
            <a:ext cx="1647825" cy="3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3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3062">
            <a:off x="10803342" y="-827874"/>
            <a:ext cx="1676400" cy="2733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1810" y="3864254"/>
            <a:ext cx="6387151" cy="646331"/>
          </a:xfrm>
          <a:prstGeom prst="rect">
            <a:avLst/>
          </a:prstGeom>
          <a:noFill/>
          <a:ln>
            <a:solidFill>
              <a:srgbClr val="D60093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 অন্তর্লিখিত চতুর্ভুজ ব্যাখ্যা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1537" y="866633"/>
            <a:ext cx="4763069" cy="3883757"/>
            <a:chOff x="211537" y="866633"/>
            <a:chExt cx="4763069" cy="3883757"/>
          </a:xfrm>
        </p:grpSpPr>
        <p:grpSp>
          <p:nvGrpSpPr>
            <p:cNvPr id="8" name="Group 7"/>
            <p:cNvGrpSpPr/>
            <p:nvPr/>
          </p:nvGrpSpPr>
          <p:grpSpPr>
            <a:xfrm>
              <a:off x="211537" y="866633"/>
              <a:ext cx="4763069" cy="3883757"/>
              <a:chOff x="211537" y="866633"/>
              <a:chExt cx="4763069" cy="3883757"/>
            </a:xfrm>
          </p:grpSpPr>
          <p:sp>
            <p:nvSpPr>
              <p:cNvPr id="4" name="Flowchart: Sequential Access Storage 3"/>
              <p:cNvSpPr/>
              <p:nvPr/>
            </p:nvSpPr>
            <p:spPr>
              <a:xfrm>
                <a:off x="211537" y="866633"/>
                <a:ext cx="3643952" cy="3575715"/>
              </a:xfrm>
              <a:prstGeom prst="flowChartMagneticTape">
                <a:avLst/>
              </a:prstGeom>
              <a:noFill/>
              <a:ln w="3175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3855489" y="3597154"/>
                <a:ext cx="1119117" cy="1153236"/>
              </a:xfrm>
              <a:prstGeom prst="rightArrow">
                <a:avLst>
                  <a:gd name="adj1" fmla="val 45266"/>
                  <a:gd name="adj2" fmla="val 50000"/>
                </a:avLst>
              </a:prstGeom>
              <a:noFill/>
              <a:ln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343701" y="3944205"/>
                <a:ext cx="859809" cy="4981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948516" y="2269769"/>
              <a:ext cx="21699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80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003" y="1666733"/>
            <a:ext cx="29718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1864" y="1477245"/>
            <a:ext cx="6796585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  <a:p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98" y="1904858"/>
            <a:ext cx="2492502" cy="523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350"/>
            <a:ext cx="18002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442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5.55112E-17 L 2.083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 txBox="1">
            <a:spLocks/>
          </p:cNvSpPr>
          <p:nvPr/>
        </p:nvSpPr>
        <p:spPr>
          <a:xfrm>
            <a:off x="1981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8" name="Picture 7" descr="R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62" y="1334987"/>
            <a:ext cx="2490148" cy="262286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ight Arrow 4"/>
          <p:cNvSpPr/>
          <p:nvPr/>
        </p:nvSpPr>
        <p:spPr>
          <a:xfrm>
            <a:off x="6045959" y="2084555"/>
            <a:ext cx="2803478" cy="983738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2698564" y="2084555"/>
            <a:ext cx="2746894" cy="1007786"/>
          </a:xfrm>
          <a:prstGeom prst="lef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188713" y="2841515"/>
            <a:ext cx="1110868" cy="1287516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188713" y="1661642"/>
            <a:ext cx="1110868" cy="696036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67271" y="2208354"/>
            <a:ext cx="753752" cy="76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968287" y="1230639"/>
            <a:ext cx="2944417" cy="2727212"/>
            <a:chOff x="8968288" y="1090648"/>
            <a:chExt cx="3104861" cy="2971551"/>
          </a:xfrm>
        </p:grpSpPr>
        <p:sp>
          <p:nvSpPr>
            <p:cNvPr id="16" name="Oval 15"/>
            <p:cNvSpPr/>
            <p:nvPr/>
          </p:nvSpPr>
          <p:spPr>
            <a:xfrm>
              <a:off x="8968288" y="1090648"/>
              <a:ext cx="3104861" cy="297155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94940" y="1343607"/>
              <a:ext cx="2177954" cy="2448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৯ম শ্রেণি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৮ম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বৃত্ত</a:t>
              </a:r>
              <a:endParaRPr lang="bn-BD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১৫/১২/২০১৯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13313" y="4173711"/>
            <a:ext cx="6015419" cy="2795126"/>
            <a:chOff x="3538013" y="4425205"/>
            <a:chExt cx="6015419" cy="2876467"/>
          </a:xfrm>
        </p:grpSpPr>
        <p:sp>
          <p:nvSpPr>
            <p:cNvPr id="20" name="Oval 19"/>
            <p:cNvSpPr/>
            <p:nvPr/>
          </p:nvSpPr>
          <p:spPr>
            <a:xfrm>
              <a:off x="3538013" y="4425205"/>
              <a:ext cx="5311424" cy="287646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01491" y="4504563"/>
              <a:ext cx="4551941" cy="2597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আসাদুজ্জামান</a:t>
              </a:r>
            </a:p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এমএসসি(গণিত),এমএড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(গণিত)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কামিরহাট মাধ্যমিক বিদ্যালয়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মিরপুর, কু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ষ্টি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য়া।</a:t>
              </a:r>
            </a:p>
            <a:p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 ০১৭১০৬২৮১৮১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23530" y="-22340"/>
            <a:ext cx="4919537" cy="1661642"/>
            <a:chOff x="3323530" y="-22340"/>
            <a:chExt cx="4919537" cy="1661642"/>
          </a:xfrm>
        </p:grpSpPr>
        <p:sp>
          <p:nvSpPr>
            <p:cNvPr id="25" name="Oval 24"/>
            <p:cNvSpPr/>
            <p:nvPr/>
          </p:nvSpPr>
          <p:spPr>
            <a:xfrm>
              <a:off x="3323530" y="-22340"/>
              <a:ext cx="4919537" cy="166164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6791" y="248613"/>
              <a:ext cx="26829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4701489"/>
            <a:ext cx="1647825" cy="3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1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5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0" y="655092"/>
            <a:ext cx="5741384" cy="3239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5" y="655091"/>
            <a:ext cx="5183649" cy="32397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5008728"/>
            <a:ext cx="6619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পতাকা দেখতে কেমন?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118575" y="655091"/>
            <a:ext cx="491318" cy="3548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4800643"/>
            <a:ext cx="1647825" cy="3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11080" y="244534"/>
            <a:ext cx="8206406" cy="4623884"/>
            <a:chOff x="1686891" y="367364"/>
            <a:chExt cx="8206406" cy="4623884"/>
          </a:xfrm>
        </p:grpSpPr>
        <p:sp>
          <p:nvSpPr>
            <p:cNvPr id="5" name="Rectangle 4"/>
            <p:cNvSpPr/>
            <p:nvPr/>
          </p:nvSpPr>
          <p:spPr>
            <a:xfrm>
              <a:off x="1836217" y="883545"/>
              <a:ext cx="4899546" cy="4026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891" y="367364"/>
              <a:ext cx="8206406" cy="4623884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3854862" y="801931"/>
              <a:ext cx="3870464" cy="2327310"/>
              <a:chOff x="3838575" y="1955680"/>
              <a:chExt cx="4572000" cy="348525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838575" y="1955680"/>
                <a:ext cx="4572000" cy="3485255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6153150" y="3167585"/>
                <a:ext cx="20524" cy="468085"/>
              </a:xfrm>
              <a:prstGeom prst="line">
                <a:avLst/>
              </a:prstGeom>
              <a:ln w="762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72450">
                <a:off x="6348535" y="2067182"/>
                <a:ext cx="1329116" cy="667678"/>
              </a:xfrm>
              <a:prstGeom prst="rect">
                <a:avLst/>
              </a:prstGeom>
            </p:spPr>
          </p:pic>
          <p:sp>
            <p:nvSpPr>
              <p:cNvPr id="46" name="Freeform 45"/>
              <p:cNvSpPr/>
              <p:nvPr/>
            </p:nvSpPr>
            <p:spPr>
              <a:xfrm>
                <a:off x="6124575" y="2456017"/>
                <a:ext cx="1383997" cy="1013928"/>
              </a:xfrm>
              <a:custGeom>
                <a:avLst/>
                <a:gdLst>
                  <a:gd name="connsiteX0" fmla="*/ 0 w 1371601"/>
                  <a:gd name="connsiteY0" fmla="*/ 885825 h 885825"/>
                  <a:gd name="connsiteX1" fmla="*/ 1371600 w 1371601"/>
                  <a:gd name="connsiteY1" fmla="*/ 0 h 885825"/>
                  <a:gd name="connsiteX2" fmla="*/ 0 w 1371601"/>
                  <a:gd name="connsiteY2" fmla="*/ 885825 h 88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1601" h="885825">
                    <a:moveTo>
                      <a:pt x="0" y="885825"/>
                    </a:moveTo>
                    <a:lnTo>
                      <a:pt x="1371600" y="0"/>
                    </a:lnTo>
                    <a:cubicBezTo>
                      <a:pt x="1373187" y="1587"/>
                      <a:pt x="0" y="885825"/>
                      <a:pt x="0" y="885825"/>
                    </a:cubicBezTo>
                    <a:close/>
                  </a:path>
                </a:pathLst>
              </a:custGeom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3366752" y="5243738"/>
            <a:ext cx="4895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79050" y="655131"/>
            <a:ext cx="3870465" cy="23273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3736118"/>
            <a:ext cx="1647825" cy="3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0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4005" y="182417"/>
            <a:ext cx="30121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5000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endParaRPr lang="en-US" sz="15000" u="sng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38281" y="3171498"/>
            <a:ext cx="3711390" cy="3550024"/>
            <a:chOff x="3738281" y="3307976"/>
            <a:chExt cx="3711390" cy="3550024"/>
          </a:xfrm>
        </p:grpSpPr>
        <p:sp>
          <p:nvSpPr>
            <p:cNvPr id="5" name="Oval 4"/>
            <p:cNvSpPr/>
            <p:nvPr/>
          </p:nvSpPr>
          <p:spPr>
            <a:xfrm>
              <a:off x="3738281" y="3307976"/>
              <a:ext cx="3711390" cy="3550024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593976" y="5023529"/>
              <a:ext cx="56197" cy="45719"/>
            </a:xfrm>
            <a:prstGeom prst="ellips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3736118"/>
            <a:ext cx="1647825" cy="3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9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8476" y="3495520"/>
            <a:ext cx="11957537" cy="2000548"/>
            <a:chOff x="98476" y="3495520"/>
            <a:chExt cx="11957537" cy="2000548"/>
          </a:xfrm>
        </p:grpSpPr>
        <p:sp>
          <p:nvSpPr>
            <p:cNvPr id="2" name="TextBox 1"/>
            <p:cNvSpPr txBox="1"/>
            <p:nvPr/>
          </p:nvSpPr>
          <p:spPr>
            <a:xfrm>
              <a:off x="98476" y="3495520"/>
              <a:ext cx="11957537" cy="200054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lgDash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শেষে শিক্ষার্থীরা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...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বৃত্তচাপ, কেন্দ্রস্থ কোণ, বৃত্তস্থ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কোণ, বৃত্তে অন্তর্লিখিত চতুর্ভুজ ব্যাখ্যা করতে পারবে।</a:t>
              </a: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বৃত্ত সম্পর্কিত সম্পাদ্য বর্ণনা করতে পারবে।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535319" y="4104292"/>
              <a:ext cx="238263" cy="255493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 rot="5400000">
              <a:off x="508024" y="4586182"/>
              <a:ext cx="238263" cy="255493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78173" y="339241"/>
            <a:ext cx="2067097" cy="1871696"/>
            <a:chOff x="749529" y="202764"/>
            <a:chExt cx="2027252" cy="1942646"/>
          </a:xfrm>
        </p:grpSpPr>
        <p:sp>
          <p:nvSpPr>
            <p:cNvPr id="9" name="TextBox 8"/>
            <p:cNvSpPr txBox="1"/>
            <p:nvPr/>
          </p:nvSpPr>
          <p:spPr>
            <a:xfrm>
              <a:off x="868925" y="685073"/>
              <a:ext cx="17884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ardrop 2"/>
            <p:cNvSpPr/>
            <p:nvPr/>
          </p:nvSpPr>
          <p:spPr>
            <a:xfrm rot="8072798">
              <a:off x="791832" y="160461"/>
              <a:ext cx="1942646" cy="2027252"/>
            </a:xfrm>
            <a:prstGeom prst="teardrop">
              <a:avLst>
                <a:gd name="adj" fmla="val 14107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84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54763" y="1283685"/>
            <a:ext cx="211538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 কোণ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54762" y="512456"/>
            <a:ext cx="176056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4763" y="2054914"/>
            <a:ext cx="1760561" cy="646331"/>
          </a:xfrm>
          <a:prstGeom prst="rect">
            <a:avLst/>
          </a:prstGeom>
          <a:solidFill>
            <a:srgbClr val="00B05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ত্তস্থ কোণ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4763" y="2880118"/>
            <a:ext cx="3534804" cy="646331"/>
          </a:xfrm>
          <a:prstGeom prst="rect">
            <a:avLst/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ত্তে অন্তর্লিখিত চতুর্ভুজ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477835" y="2543133"/>
            <a:ext cx="3047292" cy="3786221"/>
            <a:chOff x="1466763" y="2579651"/>
            <a:chExt cx="3047292" cy="3786221"/>
          </a:xfrm>
        </p:grpSpPr>
        <p:grpSp>
          <p:nvGrpSpPr>
            <p:cNvPr id="15" name="Group 14"/>
            <p:cNvGrpSpPr/>
            <p:nvPr/>
          </p:nvGrpSpPr>
          <p:grpSpPr>
            <a:xfrm>
              <a:off x="1466763" y="2579651"/>
              <a:ext cx="3047292" cy="2299226"/>
              <a:chOff x="1466766" y="2504786"/>
              <a:chExt cx="3047292" cy="229922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2990411" y="3203283"/>
                <a:ext cx="1523647" cy="160072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1466766" y="2504786"/>
                <a:ext cx="2192384" cy="2299226"/>
                <a:chOff x="1466766" y="2504786"/>
                <a:chExt cx="2192384" cy="2299226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 flipH="1">
                  <a:off x="1466766" y="3221296"/>
                  <a:ext cx="1523645" cy="1582716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Arc 11"/>
                <p:cNvSpPr/>
                <p:nvPr/>
              </p:nvSpPr>
              <p:spPr>
                <a:xfrm rot="7984754">
                  <a:off x="2273902" y="2552554"/>
                  <a:ext cx="1433015" cy="1337480"/>
                </a:xfrm>
                <a:prstGeom prst="arc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6246022"/>
                </p:ext>
              </p:extLst>
            </p:nvPr>
          </p:nvGraphicFramePr>
          <p:xfrm>
            <a:off x="2173778" y="5706425"/>
            <a:ext cx="1695720" cy="659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1" name="Equation" r:id="rId3" imgW="457200" imgH="177480" progId="Equation.3">
                    <p:embed/>
                  </p:oleObj>
                </mc:Choice>
                <mc:Fallback>
                  <p:oleObj name="Equation" r:id="rId3" imgW="45720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73778" y="5706425"/>
                          <a:ext cx="1695720" cy="659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1467959" y="1158040"/>
            <a:ext cx="6226654" cy="3720090"/>
            <a:chOff x="1467959" y="1158040"/>
            <a:chExt cx="6226654" cy="3720090"/>
          </a:xfrm>
        </p:grpSpPr>
        <p:grpSp>
          <p:nvGrpSpPr>
            <p:cNvPr id="27" name="Group 26"/>
            <p:cNvGrpSpPr/>
            <p:nvPr/>
          </p:nvGrpSpPr>
          <p:grpSpPr>
            <a:xfrm>
              <a:off x="1467959" y="1158040"/>
              <a:ext cx="3047292" cy="3720090"/>
              <a:chOff x="1467959" y="1145665"/>
              <a:chExt cx="3047292" cy="372009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1467959" y="1145665"/>
                <a:ext cx="3047292" cy="3720090"/>
                <a:chOff x="1467959" y="1145665"/>
                <a:chExt cx="3047292" cy="3720090"/>
              </a:xfrm>
            </p:grpSpPr>
            <p:cxnSp>
              <p:nvCxnSpPr>
                <p:cNvPr id="20" name="Straight Connector 19"/>
                <p:cNvCxnSpPr>
                  <a:endCxn id="2" idx="0"/>
                </p:cNvCxnSpPr>
                <p:nvPr/>
              </p:nvCxnSpPr>
              <p:spPr>
                <a:xfrm flipV="1">
                  <a:off x="1467959" y="1145665"/>
                  <a:ext cx="1523648" cy="372009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2" idx="0"/>
                </p:cNvCxnSpPr>
                <p:nvPr/>
              </p:nvCxnSpPr>
              <p:spPr>
                <a:xfrm>
                  <a:off x="2991607" y="1145665"/>
                  <a:ext cx="1523644" cy="372009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/>
              <p:cNvGrpSpPr/>
              <p:nvPr/>
            </p:nvGrpSpPr>
            <p:grpSpPr>
              <a:xfrm>
                <a:off x="2410380" y="1195900"/>
                <a:ext cx="1160059" cy="1328868"/>
                <a:chOff x="2418442" y="1227821"/>
                <a:chExt cx="1160059" cy="1328868"/>
              </a:xfrm>
              <a:solidFill>
                <a:srgbClr val="00B050"/>
              </a:solidFill>
            </p:grpSpPr>
            <p:sp>
              <p:nvSpPr>
                <p:cNvPr id="24" name="Arc 23"/>
                <p:cNvSpPr/>
                <p:nvPr/>
              </p:nvSpPr>
              <p:spPr>
                <a:xfrm rot="8453727">
                  <a:off x="2418442" y="1394461"/>
                  <a:ext cx="1160059" cy="1162228"/>
                </a:xfrm>
                <a:prstGeom prst="arc">
                  <a:avLst>
                    <a:gd name="adj1" fmla="val 15226916"/>
                    <a:gd name="adj2" fmla="val 274702"/>
                  </a:avLst>
                </a:prstGeom>
                <a:grpFill/>
                <a:ln w="38100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Isosceles Triangle 24"/>
                <p:cNvSpPr/>
                <p:nvPr/>
              </p:nvSpPr>
              <p:spPr>
                <a:xfrm>
                  <a:off x="2501497" y="1227821"/>
                  <a:ext cx="977826" cy="108823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0929387"/>
                </p:ext>
              </p:extLst>
            </p:nvPr>
          </p:nvGraphicFramePr>
          <p:xfrm>
            <a:off x="6046788" y="2085975"/>
            <a:ext cx="164782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2" name="Equation" r:id="rId5" imgW="444240" imgH="164880" progId="Equation.3">
                    <p:embed/>
                  </p:oleObj>
                </mc:Choice>
                <mc:Fallback>
                  <p:oleObj name="Equation" r:id="rId5" imgW="44424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046788" y="2085975"/>
                          <a:ext cx="1647825" cy="612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1466763" y="1745786"/>
            <a:ext cx="6266657" cy="3142927"/>
            <a:chOff x="1466763" y="1745786"/>
            <a:chExt cx="6266657" cy="3142927"/>
          </a:xfrm>
        </p:grpSpPr>
        <p:sp>
          <p:nvSpPr>
            <p:cNvPr id="13" name="Rectangle 12"/>
            <p:cNvSpPr/>
            <p:nvPr/>
          </p:nvSpPr>
          <p:spPr>
            <a:xfrm>
              <a:off x="1466763" y="1745786"/>
              <a:ext cx="3047292" cy="3142927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3357741"/>
                </p:ext>
              </p:extLst>
            </p:nvPr>
          </p:nvGraphicFramePr>
          <p:xfrm>
            <a:off x="6037700" y="2966435"/>
            <a:ext cx="1695720" cy="659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3" name="Equation" r:id="rId7" imgW="457200" imgH="177480" progId="Equation.3">
                    <p:embed/>
                  </p:oleObj>
                </mc:Choice>
                <mc:Fallback>
                  <p:oleObj name="Equation" r:id="rId7" imgW="45720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037700" y="2966435"/>
                          <a:ext cx="1695720" cy="65944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212641" y="419429"/>
            <a:ext cx="5267236" cy="5173523"/>
            <a:chOff x="191868" y="432551"/>
            <a:chExt cx="5267236" cy="5173523"/>
          </a:xfrm>
        </p:grpSpPr>
        <p:sp>
          <p:nvSpPr>
            <p:cNvPr id="2" name="Oval 1"/>
            <p:cNvSpPr/>
            <p:nvPr/>
          </p:nvSpPr>
          <p:spPr>
            <a:xfrm>
              <a:off x="638618" y="1158787"/>
              <a:ext cx="4664431" cy="429725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	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57093" y="1128660"/>
              <a:ext cx="777922" cy="65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1717" y="4891252"/>
              <a:ext cx="777922" cy="65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81182" y="4950186"/>
              <a:ext cx="777922" cy="65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04923" y="2583834"/>
              <a:ext cx="570974" cy="65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1868" y="1230944"/>
              <a:ext cx="777922" cy="65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04923" y="432551"/>
              <a:ext cx="777922" cy="655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964586" y="3189643"/>
              <a:ext cx="62509" cy="7268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432287" y="545265"/>
            <a:ext cx="6340516" cy="4897654"/>
            <a:chOff x="6004035" y="976115"/>
            <a:chExt cx="6340516" cy="4897654"/>
          </a:xfrm>
        </p:grpSpPr>
        <p:sp>
          <p:nvSpPr>
            <p:cNvPr id="48" name="Freeform 47"/>
            <p:cNvSpPr/>
            <p:nvPr/>
          </p:nvSpPr>
          <p:spPr>
            <a:xfrm>
              <a:off x="6004035" y="5312134"/>
              <a:ext cx="3098159" cy="561635"/>
            </a:xfrm>
            <a:custGeom>
              <a:avLst/>
              <a:gdLst>
                <a:gd name="connsiteX0" fmla="*/ 3098159 w 3098159"/>
                <a:gd name="connsiteY0" fmla="*/ 0 h 557474"/>
                <a:gd name="connsiteX1" fmla="*/ 3058085 w 3098159"/>
                <a:gd name="connsiteY1" fmla="*/ 43716 h 557474"/>
                <a:gd name="connsiteX2" fmla="*/ 2985225 w 3098159"/>
                <a:gd name="connsiteY2" fmla="*/ 94718 h 557474"/>
                <a:gd name="connsiteX3" fmla="*/ 2919650 w 3098159"/>
                <a:gd name="connsiteY3" fmla="*/ 145721 h 557474"/>
                <a:gd name="connsiteX4" fmla="*/ 2814003 w 3098159"/>
                <a:gd name="connsiteY4" fmla="*/ 211295 h 557474"/>
                <a:gd name="connsiteX5" fmla="*/ 2693783 w 3098159"/>
                <a:gd name="connsiteY5" fmla="*/ 273227 h 557474"/>
                <a:gd name="connsiteX6" fmla="*/ 2558991 w 3098159"/>
                <a:gd name="connsiteY6" fmla="*/ 342444 h 557474"/>
                <a:gd name="connsiteX7" fmla="*/ 2409626 w 3098159"/>
                <a:gd name="connsiteY7" fmla="*/ 397090 h 557474"/>
                <a:gd name="connsiteX8" fmla="*/ 2271191 w 3098159"/>
                <a:gd name="connsiteY8" fmla="*/ 451735 h 557474"/>
                <a:gd name="connsiteX9" fmla="*/ 2103612 w 3098159"/>
                <a:gd name="connsiteY9" fmla="*/ 488165 h 557474"/>
                <a:gd name="connsiteX10" fmla="*/ 1943319 w 3098159"/>
                <a:gd name="connsiteY10" fmla="*/ 524596 h 557474"/>
                <a:gd name="connsiteX11" fmla="*/ 1742952 w 3098159"/>
                <a:gd name="connsiteY11" fmla="*/ 550097 h 557474"/>
                <a:gd name="connsiteX12" fmla="*/ 1557158 w 3098159"/>
                <a:gd name="connsiteY12" fmla="*/ 557383 h 557474"/>
                <a:gd name="connsiteX13" fmla="*/ 1327647 w 3098159"/>
                <a:gd name="connsiteY13" fmla="*/ 546454 h 557474"/>
                <a:gd name="connsiteX14" fmla="*/ 1058063 w 3098159"/>
                <a:gd name="connsiteY14" fmla="*/ 506380 h 557474"/>
                <a:gd name="connsiteX15" fmla="*/ 843124 w 3098159"/>
                <a:gd name="connsiteY15" fmla="*/ 451735 h 557474"/>
                <a:gd name="connsiteX16" fmla="*/ 664616 w 3098159"/>
                <a:gd name="connsiteY16" fmla="*/ 389804 h 557474"/>
                <a:gd name="connsiteX17" fmla="*/ 442391 w 3098159"/>
                <a:gd name="connsiteY17" fmla="*/ 295085 h 557474"/>
                <a:gd name="connsiteX18" fmla="*/ 314885 w 3098159"/>
                <a:gd name="connsiteY18" fmla="*/ 225867 h 557474"/>
                <a:gd name="connsiteX19" fmla="*/ 183736 w 3098159"/>
                <a:gd name="connsiteY19" fmla="*/ 145721 h 557474"/>
                <a:gd name="connsiteX20" fmla="*/ 70803 w 3098159"/>
                <a:gd name="connsiteY20" fmla="*/ 69217 h 557474"/>
                <a:gd name="connsiteX21" fmla="*/ 5228 w 3098159"/>
                <a:gd name="connsiteY21" fmla="*/ 10929 h 557474"/>
                <a:gd name="connsiteX22" fmla="*/ 8871 w 3098159"/>
                <a:gd name="connsiteY22" fmla="*/ 10929 h 557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98159" h="557474">
                  <a:moveTo>
                    <a:pt x="3098159" y="0"/>
                  </a:moveTo>
                  <a:cubicBezTo>
                    <a:pt x="3087533" y="13965"/>
                    <a:pt x="3076907" y="27930"/>
                    <a:pt x="3058085" y="43716"/>
                  </a:cubicBezTo>
                  <a:cubicBezTo>
                    <a:pt x="3039263" y="59502"/>
                    <a:pt x="3008297" y="77717"/>
                    <a:pt x="2985225" y="94718"/>
                  </a:cubicBezTo>
                  <a:cubicBezTo>
                    <a:pt x="2962153" y="111719"/>
                    <a:pt x="2948187" y="126291"/>
                    <a:pt x="2919650" y="145721"/>
                  </a:cubicBezTo>
                  <a:cubicBezTo>
                    <a:pt x="2891113" y="165151"/>
                    <a:pt x="2851647" y="190044"/>
                    <a:pt x="2814003" y="211295"/>
                  </a:cubicBezTo>
                  <a:cubicBezTo>
                    <a:pt x="2776359" y="232546"/>
                    <a:pt x="2693783" y="273227"/>
                    <a:pt x="2693783" y="273227"/>
                  </a:cubicBezTo>
                  <a:cubicBezTo>
                    <a:pt x="2651281" y="295085"/>
                    <a:pt x="2606350" y="321800"/>
                    <a:pt x="2558991" y="342444"/>
                  </a:cubicBezTo>
                  <a:cubicBezTo>
                    <a:pt x="2511632" y="363088"/>
                    <a:pt x="2457593" y="378875"/>
                    <a:pt x="2409626" y="397090"/>
                  </a:cubicBezTo>
                  <a:cubicBezTo>
                    <a:pt x="2361659" y="415305"/>
                    <a:pt x="2322193" y="436556"/>
                    <a:pt x="2271191" y="451735"/>
                  </a:cubicBezTo>
                  <a:cubicBezTo>
                    <a:pt x="2220189" y="466914"/>
                    <a:pt x="2103612" y="488165"/>
                    <a:pt x="2103612" y="488165"/>
                  </a:cubicBezTo>
                  <a:cubicBezTo>
                    <a:pt x="2048967" y="500308"/>
                    <a:pt x="2003429" y="514274"/>
                    <a:pt x="1943319" y="524596"/>
                  </a:cubicBezTo>
                  <a:cubicBezTo>
                    <a:pt x="1883209" y="534918"/>
                    <a:pt x="1807312" y="544633"/>
                    <a:pt x="1742952" y="550097"/>
                  </a:cubicBezTo>
                  <a:cubicBezTo>
                    <a:pt x="1678592" y="555561"/>
                    <a:pt x="1626375" y="557990"/>
                    <a:pt x="1557158" y="557383"/>
                  </a:cubicBezTo>
                  <a:cubicBezTo>
                    <a:pt x="1487941" y="556776"/>
                    <a:pt x="1410829" y="554955"/>
                    <a:pt x="1327647" y="546454"/>
                  </a:cubicBezTo>
                  <a:cubicBezTo>
                    <a:pt x="1244464" y="537954"/>
                    <a:pt x="1138817" y="522167"/>
                    <a:pt x="1058063" y="506380"/>
                  </a:cubicBezTo>
                  <a:cubicBezTo>
                    <a:pt x="977309" y="490594"/>
                    <a:pt x="908699" y="471164"/>
                    <a:pt x="843124" y="451735"/>
                  </a:cubicBezTo>
                  <a:cubicBezTo>
                    <a:pt x="777549" y="432306"/>
                    <a:pt x="731405" y="415912"/>
                    <a:pt x="664616" y="389804"/>
                  </a:cubicBezTo>
                  <a:cubicBezTo>
                    <a:pt x="597827" y="363696"/>
                    <a:pt x="500679" y="322408"/>
                    <a:pt x="442391" y="295085"/>
                  </a:cubicBezTo>
                  <a:cubicBezTo>
                    <a:pt x="384103" y="267762"/>
                    <a:pt x="357994" y="250761"/>
                    <a:pt x="314885" y="225867"/>
                  </a:cubicBezTo>
                  <a:cubicBezTo>
                    <a:pt x="271776" y="200973"/>
                    <a:pt x="224416" y="171829"/>
                    <a:pt x="183736" y="145721"/>
                  </a:cubicBezTo>
                  <a:cubicBezTo>
                    <a:pt x="143056" y="119613"/>
                    <a:pt x="100554" y="91682"/>
                    <a:pt x="70803" y="69217"/>
                  </a:cubicBezTo>
                  <a:cubicBezTo>
                    <a:pt x="41052" y="46752"/>
                    <a:pt x="15550" y="20644"/>
                    <a:pt x="5228" y="10929"/>
                  </a:cubicBezTo>
                  <a:cubicBezTo>
                    <a:pt x="-5094" y="1214"/>
                    <a:pt x="1888" y="6071"/>
                    <a:pt x="8871" y="10929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2698008"/>
                </p:ext>
              </p:extLst>
            </p:nvPr>
          </p:nvGraphicFramePr>
          <p:xfrm>
            <a:off x="11403163" y="976115"/>
            <a:ext cx="941388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4" name="Equation" r:id="rId9" imgW="253800" imgH="164880" progId="Equation.3">
                    <p:embed/>
                  </p:oleObj>
                </mc:Choice>
                <mc:Fallback>
                  <p:oleObj name="Equation" r:id="rId9" imgW="25380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403163" y="976115"/>
                          <a:ext cx="941388" cy="612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152" y="4344768"/>
            <a:ext cx="1647825" cy="3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1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906" y="596"/>
            <a:ext cx="3206316" cy="101566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1913680" y="2114800"/>
            <a:ext cx="3058870" cy="2386213"/>
            <a:chOff x="1455188" y="2504786"/>
            <a:chExt cx="3058870" cy="2386213"/>
          </a:xfrm>
          <a:noFill/>
        </p:grpSpPr>
        <p:cxnSp>
          <p:nvCxnSpPr>
            <p:cNvPr id="11" name="Straight Connector 10"/>
            <p:cNvCxnSpPr/>
            <p:nvPr/>
          </p:nvCxnSpPr>
          <p:spPr>
            <a:xfrm>
              <a:off x="2990411" y="3203283"/>
              <a:ext cx="1523647" cy="1600729"/>
            </a:xfrm>
            <a:prstGeom prst="line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1455188" y="2504786"/>
              <a:ext cx="2203962" cy="2386213"/>
              <a:chOff x="1455188" y="2504786"/>
              <a:chExt cx="2203962" cy="2386213"/>
            </a:xfrm>
            <a:grpFill/>
          </p:grpSpPr>
          <p:cxnSp>
            <p:nvCxnSpPr>
              <p:cNvPr id="13" name="Straight Connector 12"/>
              <p:cNvCxnSpPr>
                <a:endCxn id="28" idx="5"/>
              </p:cNvCxnSpPr>
              <p:nvPr/>
            </p:nvCxnSpPr>
            <p:spPr>
              <a:xfrm rot="5400000">
                <a:off x="1379430" y="3297056"/>
                <a:ext cx="1669701" cy="1518185"/>
              </a:xfrm>
              <a:prstGeom prst="line">
                <a:avLst/>
              </a:prstGeom>
              <a:grp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13"/>
              <p:cNvSpPr/>
              <p:nvPr/>
            </p:nvSpPr>
            <p:spPr>
              <a:xfrm rot="7984754">
                <a:off x="2273902" y="2552554"/>
                <a:ext cx="1433015" cy="1337480"/>
              </a:xfrm>
              <a:prstGeom prst="arc">
                <a:avLst/>
              </a:prstGeom>
              <a:grp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8" name="Oval 27"/>
          <p:cNvSpPr/>
          <p:nvPr/>
        </p:nvSpPr>
        <p:spPr>
          <a:xfrm>
            <a:off x="654879" y="1169405"/>
            <a:ext cx="4664431" cy="4297254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77866" y="1115538"/>
            <a:ext cx="777922" cy="65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2490" y="4878130"/>
            <a:ext cx="777922" cy="65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01955" y="4937064"/>
            <a:ext cx="777922" cy="65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30012" y="2954519"/>
            <a:ext cx="570974" cy="65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2641" y="1217822"/>
            <a:ext cx="777922" cy="65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158" y="2987613"/>
            <a:ext cx="777922" cy="65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Flowchart: Connector 34"/>
          <p:cNvSpPr/>
          <p:nvPr/>
        </p:nvSpPr>
        <p:spPr>
          <a:xfrm flipV="1">
            <a:off x="2920797" y="3275936"/>
            <a:ext cx="45719" cy="50111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601621" y="1223475"/>
            <a:ext cx="4616839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GB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01621" y="2571386"/>
            <a:ext cx="2323072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বৃত্তস্থ কোণ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630559" y="2537917"/>
            <a:ext cx="2410062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কেন্দ্রস্থ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39168" y="3587049"/>
            <a:ext cx="2324821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630559" y="3587048"/>
            <a:ext cx="2410062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Multiply 63"/>
          <p:cNvSpPr/>
          <p:nvPr/>
        </p:nvSpPr>
        <p:spPr>
          <a:xfrm>
            <a:off x="8787260" y="2434913"/>
            <a:ext cx="946234" cy="903241"/>
          </a:xfrm>
          <a:prstGeom prst="mathMultiply">
            <a:avLst>
              <a:gd name="adj1" fmla="val 70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1101767" y="1348308"/>
            <a:ext cx="3047293" cy="3917712"/>
            <a:chOff x="1441442" y="959489"/>
            <a:chExt cx="3047293" cy="3917712"/>
          </a:xfrm>
          <a:noFill/>
        </p:grpSpPr>
        <p:grpSp>
          <p:nvGrpSpPr>
            <p:cNvPr id="18" name="Group 17"/>
            <p:cNvGrpSpPr/>
            <p:nvPr/>
          </p:nvGrpSpPr>
          <p:grpSpPr>
            <a:xfrm>
              <a:off x="1441442" y="959489"/>
              <a:ext cx="3047293" cy="3917712"/>
              <a:chOff x="1441442" y="959489"/>
              <a:chExt cx="3047293" cy="3917712"/>
            </a:xfrm>
            <a:grpFill/>
          </p:grpSpPr>
          <p:cxnSp>
            <p:nvCxnSpPr>
              <p:cNvPr id="22" name="Straight Connector 21"/>
              <p:cNvCxnSpPr>
                <a:endCxn id="28" idx="2"/>
              </p:cNvCxnSpPr>
              <p:nvPr/>
            </p:nvCxnSpPr>
            <p:spPr>
              <a:xfrm rot="5400000" flipH="1" flipV="1">
                <a:off x="238975" y="2161956"/>
                <a:ext cx="3917712" cy="1512778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28" idx="2"/>
              </p:cNvCxnSpPr>
              <p:nvPr/>
            </p:nvCxnSpPr>
            <p:spPr>
              <a:xfrm rot="5400000" flipV="1">
                <a:off x="1762622" y="2151087"/>
                <a:ext cx="3917711" cy="1534515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2368766" y="1018063"/>
              <a:ext cx="1160059" cy="1351622"/>
              <a:chOff x="2376828" y="1049984"/>
              <a:chExt cx="1160059" cy="1351622"/>
            </a:xfrm>
            <a:grpFill/>
          </p:grpSpPr>
          <p:sp>
            <p:nvSpPr>
              <p:cNvPr id="20" name="Arc 19"/>
              <p:cNvSpPr/>
              <p:nvPr/>
            </p:nvSpPr>
            <p:spPr>
              <a:xfrm rot="8453727">
                <a:off x="2376828" y="1239378"/>
                <a:ext cx="1160059" cy="1162228"/>
              </a:xfrm>
              <a:prstGeom prst="arc">
                <a:avLst>
                  <a:gd name="adj1" fmla="val 15226916"/>
                  <a:gd name="adj2" fmla="val 161571"/>
                </a:avLst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>
                <a:off x="2489847" y="1049984"/>
                <a:ext cx="977826" cy="10882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Multiply 64"/>
          <p:cNvSpPr/>
          <p:nvPr/>
        </p:nvSpPr>
        <p:spPr>
          <a:xfrm>
            <a:off x="5765039" y="2409463"/>
            <a:ext cx="946234" cy="903241"/>
          </a:xfrm>
          <a:prstGeom prst="mathMultiply">
            <a:avLst>
              <a:gd name="adj1" fmla="val 70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6" name="Multiply 65"/>
          <p:cNvSpPr/>
          <p:nvPr/>
        </p:nvSpPr>
        <p:spPr>
          <a:xfrm>
            <a:off x="8832449" y="3458592"/>
            <a:ext cx="946234" cy="903241"/>
          </a:xfrm>
          <a:prstGeom prst="mathMultiply">
            <a:avLst>
              <a:gd name="adj1" fmla="val 700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7" name="Freeform 36"/>
          <p:cNvSpPr/>
          <p:nvPr/>
        </p:nvSpPr>
        <p:spPr>
          <a:xfrm rot="16200000">
            <a:off x="3421221" y="2941203"/>
            <a:ext cx="3098159" cy="748709"/>
          </a:xfrm>
          <a:custGeom>
            <a:avLst/>
            <a:gdLst>
              <a:gd name="connsiteX0" fmla="*/ 3098159 w 3098159"/>
              <a:gd name="connsiteY0" fmla="*/ 0 h 557474"/>
              <a:gd name="connsiteX1" fmla="*/ 3058085 w 3098159"/>
              <a:gd name="connsiteY1" fmla="*/ 43716 h 557474"/>
              <a:gd name="connsiteX2" fmla="*/ 2985225 w 3098159"/>
              <a:gd name="connsiteY2" fmla="*/ 94718 h 557474"/>
              <a:gd name="connsiteX3" fmla="*/ 2919650 w 3098159"/>
              <a:gd name="connsiteY3" fmla="*/ 145721 h 557474"/>
              <a:gd name="connsiteX4" fmla="*/ 2814003 w 3098159"/>
              <a:gd name="connsiteY4" fmla="*/ 211295 h 557474"/>
              <a:gd name="connsiteX5" fmla="*/ 2693783 w 3098159"/>
              <a:gd name="connsiteY5" fmla="*/ 273227 h 557474"/>
              <a:gd name="connsiteX6" fmla="*/ 2558991 w 3098159"/>
              <a:gd name="connsiteY6" fmla="*/ 342444 h 557474"/>
              <a:gd name="connsiteX7" fmla="*/ 2409626 w 3098159"/>
              <a:gd name="connsiteY7" fmla="*/ 397090 h 557474"/>
              <a:gd name="connsiteX8" fmla="*/ 2271191 w 3098159"/>
              <a:gd name="connsiteY8" fmla="*/ 451735 h 557474"/>
              <a:gd name="connsiteX9" fmla="*/ 2103612 w 3098159"/>
              <a:gd name="connsiteY9" fmla="*/ 488165 h 557474"/>
              <a:gd name="connsiteX10" fmla="*/ 1943319 w 3098159"/>
              <a:gd name="connsiteY10" fmla="*/ 524596 h 557474"/>
              <a:gd name="connsiteX11" fmla="*/ 1742952 w 3098159"/>
              <a:gd name="connsiteY11" fmla="*/ 550097 h 557474"/>
              <a:gd name="connsiteX12" fmla="*/ 1557158 w 3098159"/>
              <a:gd name="connsiteY12" fmla="*/ 557383 h 557474"/>
              <a:gd name="connsiteX13" fmla="*/ 1327647 w 3098159"/>
              <a:gd name="connsiteY13" fmla="*/ 546454 h 557474"/>
              <a:gd name="connsiteX14" fmla="*/ 1058063 w 3098159"/>
              <a:gd name="connsiteY14" fmla="*/ 506380 h 557474"/>
              <a:gd name="connsiteX15" fmla="*/ 843124 w 3098159"/>
              <a:gd name="connsiteY15" fmla="*/ 451735 h 557474"/>
              <a:gd name="connsiteX16" fmla="*/ 664616 w 3098159"/>
              <a:gd name="connsiteY16" fmla="*/ 389804 h 557474"/>
              <a:gd name="connsiteX17" fmla="*/ 442391 w 3098159"/>
              <a:gd name="connsiteY17" fmla="*/ 295085 h 557474"/>
              <a:gd name="connsiteX18" fmla="*/ 314885 w 3098159"/>
              <a:gd name="connsiteY18" fmla="*/ 225867 h 557474"/>
              <a:gd name="connsiteX19" fmla="*/ 183736 w 3098159"/>
              <a:gd name="connsiteY19" fmla="*/ 145721 h 557474"/>
              <a:gd name="connsiteX20" fmla="*/ 70803 w 3098159"/>
              <a:gd name="connsiteY20" fmla="*/ 69217 h 557474"/>
              <a:gd name="connsiteX21" fmla="*/ 5228 w 3098159"/>
              <a:gd name="connsiteY21" fmla="*/ 10929 h 557474"/>
              <a:gd name="connsiteX22" fmla="*/ 8871 w 3098159"/>
              <a:gd name="connsiteY22" fmla="*/ 10929 h 55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98159" h="557474">
                <a:moveTo>
                  <a:pt x="3098159" y="0"/>
                </a:moveTo>
                <a:cubicBezTo>
                  <a:pt x="3087533" y="13965"/>
                  <a:pt x="3076907" y="27930"/>
                  <a:pt x="3058085" y="43716"/>
                </a:cubicBezTo>
                <a:cubicBezTo>
                  <a:pt x="3039263" y="59502"/>
                  <a:pt x="3008297" y="77717"/>
                  <a:pt x="2985225" y="94718"/>
                </a:cubicBezTo>
                <a:cubicBezTo>
                  <a:pt x="2962153" y="111719"/>
                  <a:pt x="2948187" y="126291"/>
                  <a:pt x="2919650" y="145721"/>
                </a:cubicBezTo>
                <a:cubicBezTo>
                  <a:pt x="2891113" y="165151"/>
                  <a:pt x="2851647" y="190044"/>
                  <a:pt x="2814003" y="211295"/>
                </a:cubicBezTo>
                <a:cubicBezTo>
                  <a:pt x="2776359" y="232546"/>
                  <a:pt x="2693783" y="273227"/>
                  <a:pt x="2693783" y="273227"/>
                </a:cubicBezTo>
                <a:cubicBezTo>
                  <a:pt x="2651281" y="295085"/>
                  <a:pt x="2606350" y="321800"/>
                  <a:pt x="2558991" y="342444"/>
                </a:cubicBezTo>
                <a:cubicBezTo>
                  <a:pt x="2511632" y="363088"/>
                  <a:pt x="2457593" y="378875"/>
                  <a:pt x="2409626" y="397090"/>
                </a:cubicBezTo>
                <a:cubicBezTo>
                  <a:pt x="2361659" y="415305"/>
                  <a:pt x="2322193" y="436556"/>
                  <a:pt x="2271191" y="451735"/>
                </a:cubicBezTo>
                <a:cubicBezTo>
                  <a:pt x="2220189" y="466914"/>
                  <a:pt x="2103612" y="488165"/>
                  <a:pt x="2103612" y="488165"/>
                </a:cubicBezTo>
                <a:cubicBezTo>
                  <a:pt x="2048967" y="500308"/>
                  <a:pt x="2003429" y="514274"/>
                  <a:pt x="1943319" y="524596"/>
                </a:cubicBezTo>
                <a:cubicBezTo>
                  <a:pt x="1883209" y="534918"/>
                  <a:pt x="1807312" y="544633"/>
                  <a:pt x="1742952" y="550097"/>
                </a:cubicBezTo>
                <a:cubicBezTo>
                  <a:pt x="1678592" y="555561"/>
                  <a:pt x="1626375" y="557990"/>
                  <a:pt x="1557158" y="557383"/>
                </a:cubicBezTo>
                <a:cubicBezTo>
                  <a:pt x="1487941" y="556776"/>
                  <a:pt x="1410829" y="554955"/>
                  <a:pt x="1327647" y="546454"/>
                </a:cubicBezTo>
                <a:cubicBezTo>
                  <a:pt x="1244464" y="537954"/>
                  <a:pt x="1138817" y="522167"/>
                  <a:pt x="1058063" y="506380"/>
                </a:cubicBezTo>
                <a:cubicBezTo>
                  <a:pt x="977309" y="490594"/>
                  <a:pt x="908699" y="471164"/>
                  <a:pt x="843124" y="451735"/>
                </a:cubicBezTo>
                <a:cubicBezTo>
                  <a:pt x="777549" y="432306"/>
                  <a:pt x="731405" y="415912"/>
                  <a:pt x="664616" y="389804"/>
                </a:cubicBezTo>
                <a:cubicBezTo>
                  <a:pt x="597827" y="363696"/>
                  <a:pt x="500679" y="322408"/>
                  <a:pt x="442391" y="295085"/>
                </a:cubicBezTo>
                <a:cubicBezTo>
                  <a:pt x="384103" y="267762"/>
                  <a:pt x="357994" y="250761"/>
                  <a:pt x="314885" y="225867"/>
                </a:cubicBezTo>
                <a:cubicBezTo>
                  <a:pt x="271776" y="200973"/>
                  <a:pt x="224416" y="171829"/>
                  <a:pt x="183736" y="145721"/>
                </a:cubicBezTo>
                <a:cubicBezTo>
                  <a:pt x="143056" y="119613"/>
                  <a:pt x="100554" y="91682"/>
                  <a:pt x="70803" y="69217"/>
                </a:cubicBezTo>
                <a:cubicBezTo>
                  <a:pt x="41052" y="46752"/>
                  <a:pt x="15550" y="20644"/>
                  <a:pt x="5228" y="10929"/>
                </a:cubicBezTo>
                <a:cubicBezTo>
                  <a:pt x="-5094" y="1214"/>
                  <a:pt x="1888" y="6071"/>
                  <a:pt x="8871" y="10929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15863" y="3458592"/>
            <a:ext cx="91364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endParaRPr lang="en-US" sz="6000" dirty="0">
              <a:solidFill>
                <a:srgbClr val="00B05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4830810"/>
            <a:ext cx="1647825" cy="3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52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37" grpId="0" animBg="1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05" y="1480047"/>
            <a:ext cx="4706520" cy="4334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95" y="2054271"/>
            <a:ext cx="3956647" cy="3078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729" y="5225991"/>
            <a:ext cx="969348" cy="963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8142" y="1480047"/>
            <a:ext cx="963251" cy="969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0488" y="3267756"/>
            <a:ext cx="963251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6491" y="3190674"/>
            <a:ext cx="926672" cy="969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954702" y="3527120"/>
            <a:ext cx="104326" cy="11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8458" y="2035982"/>
            <a:ext cx="1725318" cy="30970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33460" y="1156881"/>
            <a:ext cx="545820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2.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কোণ </a:t>
            </a:r>
            <a:r>
              <a:rPr lang="en-GB" sz="3200" dirty="0" smtClean="0">
                <a:latin typeface="+mj-lt"/>
                <a:cs typeface="NikoshBAN" panose="02000000000000000000" pitchFamily="2" charset="0"/>
              </a:rPr>
              <a:t>ACB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3460" y="2333768"/>
            <a:ext cx="272527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কেন্দ্রস্থ কোণ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94252" y="2333767"/>
            <a:ext cx="2497748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বৃত্তস্থ কোণ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0125" y="3174953"/>
            <a:ext cx="268860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বহিঃস্থ কোণ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76263" y="3203954"/>
            <a:ext cx="2515737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490109" y="2196292"/>
            <a:ext cx="941696" cy="895914"/>
          </a:xfrm>
          <a:prstGeom prst="mathMultiply">
            <a:avLst>
              <a:gd name="adj1" fmla="val 6763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5536586" y="3017548"/>
            <a:ext cx="882135" cy="890729"/>
          </a:xfrm>
          <a:prstGeom prst="mathMultiply">
            <a:avLst>
              <a:gd name="adj1" fmla="val 744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8968290" y="3092205"/>
            <a:ext cx="817155" cy="919775"/>
          </a:xfrm>
          <a:prstGeom prst="mathMultiply">
            <a:avLst>
              <a:gd name="adj1" fmla="val 71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087055" y="2044084"/>
            <a:ext cx="80521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7200" dirty="0" smtClean="0">
                <a:solidFill>
                  <a:srgbClr val="00B050"/>
                </a:solidFill>
              </a:rPr>
              <a:t>√</a:t>
            </a:r>
            <a:endParaRPr lang="en-US" sz="7200" dirty="0">
              <a:solidFill>
                <a:srgbClr val="00B050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714779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13" imgW="114120" imgH="215640" progId="Equation.3">
                  <p:embed/>
                </p:oleObj>
              </mc:Choice>
              <mc:Fallback>
                <p:oleObj name="Equation" r:id="rId1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175" y="4759700"/>
            <a:ext cx="1647825" cy="3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84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1619</TotalTime>
  <Words>286</Words>
  <Application>Microsoft Office PowerPoint</Application>
  <PresentationFormat>Widescreen</PresentationFormat>
  <Paragraphs>86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Equation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asaduzzamanrana78@gmail.com</dc:creator>
  <cp:lastModifiedBy>asaduzzamanrana78@gmail.com</cp:lastModifiedBy>
  <cp:revision>198</cp:revision>
  <dcterms:created xsi:type="dcterms:W3CDTF">2019-11-16T11:59:21Z</dcterms:created>
  <dcterms:modified xsi:type="dcterms:W3CDTF">2019-12-15T19:00:15Z</dcterms:modified>
</cp:coreProperties>
</file>