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76" r:id="rId3"/>
    <p:sldId id="277" r:id="rId4"/>
    <p:sldId id="284" r:id="rId5"/>
    <p:sldId id="259" r:id="rId6"/>
    <p:sldId id="278" r:id="rId7"/>
    <p:sldId id="279" r:id="rId8"/>
    <p:sldId id="280" r:id="rId9"/>
    <p:sldId id="261" r:id="rId10"/>
    <p:sldId id="262" r:id="rId11"/>
    <p:sldId id="264" r:id="rId12"/>
    <p:sldId id="265" r:id="rId13"/>
    <p:sldId id="266" r:id="rId14"/>
    <p:sldId id="267" r:id="rId15"/>
    <p:sldId id="275" r:id="rId16"/>
    <p:sldId id="271" r:id="rId17"/>
    <p:sldId id="281" r:id="rId18"/>
    <p:sldId id="283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840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188DD-FDAE-4519-A3BF-90553AB260C6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EEEA9-AF5D-4E46-8178-6CC926311B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5143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1EEEA9-AF5D-4E46-8178-6CC926311B7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325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059" y="609600"/>
            <a:ext cx="7160964" cy="5715000"/>
          </a:xfrm>
          <a:prstGeom prst="rect">
            <a:avLst/>
          </a:prstGeom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perspective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5" name="TextBox 4"/>
          <p:cNvSpPr txBox="1"/>
          <p:nvPr/>
        </p:nvSpPr>
        <p:spPr>
          <a:xfrm>
            <a:off x="2362200" y="2362200"/>
            <a:ext cx="4648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শুভেচ্ছা সবার প্রতি</a:t>
            </a:r>
          </a:p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এবং</a:t>
            </a:r>
          </a:p>
          <a:p>
            <a:pPr algn="ctr"/>
            <a:r>
              <a:rPr lang="bn-IN" sz="4400" dirty="0" smtClean="0">
                <a:solidFill>
                  <a:srgbClr val="FF0000"/>
                </a:solidFill>
              </a:rPr>
              <a:t>শুভ কামনা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433050"/>
      </p:ext>
    </p:extLst>
  </p:cSld>
  <p:clrMapOvr>
    <a:masterClrMapping/>
  </p:clrMapOvr>
  <p:transition spd="slow">
    <p:wheel spokes="2"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429000" y="1828800"/>
            <a:ext cx="1981200" cy="28956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114800" y="4800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743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31125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00400" y="1447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24200" y="4648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10200" y="4724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15" name="Straight Arrow Connector 14"/>
          <p:cNvCxnSpPr>
            <a:stCxn id="2" idx="4"/>
          </p:cNvCxnSpPr>
          <p:nvPr/>
        </p:nvCxnSpPr>
        <p:spPr>
          <a:xfrm>
            <a:off x="5410200" y="4724400"/>
            <a:ext cx="2819400" cy="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8229600" y="2743200"/>
            <a:ext cx="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2" idx="4"/>
          </p:cNvCxnSpPr>
          <p:nvPr/>
        </p:nvCxnSpPr>
        <p:spPr>
          <a:xfrm flipH="1">
            <a:off x="5410200" y="2743200"/>
            <a:ext cx="281940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" idx="0"/>
          </p:cNvCxnSpPr>
          <p:nvPr/>
        </p:nvCxnSpPr>
        <p:spPr>
          <a:xfrm flipH="1" flipV="1">
            <a:off x="3429000" y="1828800"/>
            <a:ext cx="4800600" cy="9144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119859" y="490906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065933" y="2268415"/>
            <a:ext cx="16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96126" y="4724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05800" y="3581400"/>
            <a:ext cx="1636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530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25" grpId="0"/>
      <p:bldP spid="26" grpId="0"/>
      <p:bldP spid="27" grpId="0"/>
      <p:bldP spid="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1958666" y="304800"/>
            <a:ext cx="1981200" cy="28956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44466" y="3276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73066" y="1219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1466" y="15885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30066" y="-76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53866" y="3124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866" y="32004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59266" y="31242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59266" y="990600"/>
            <a:ext cx="16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25792" y="32004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35466" y="2057400"/>
            <a:ext cx="1636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1905000" y="3897868"/>
                <a:ext cx="2315186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NikoshBAN" pitchFamily="2" charset="0"/>
                        </a:rPr>
                        <m:t>∆</m:t>
                      </m:r>
                      <m:r>
                        <a:rPr lang="en-US" sz="6000" b="0" i="1" smtClean="0">
                          <a:solidFill>
                            <a:srgbClr val="7030A0"/>
                          </a:solidFill>
                          <a:latin typeface="Cambria Math"/>
                          <a:ea typeface="Cambria Math"/>
                          <a:cs typeface="NikoshBAN" pitchFamily="2" charset="0"/>
                        </a:rPr>
                        <m:t>𝐴𝐵𝐶</m:t>
                      </m:r>
                    </m:oMath>
                  </m:oMathPara>
                </a14:m>
                <a:endParaRPr lang="en-US" b="0" dirty="0" smtClean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897868"/>
                <a:ext cx="2315186" cy="1015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4800600" y="3733800"/>
                <a:ext cx="20574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∆</m:t>
                      </m:r>
                      <m:r>
                        <a:rPr lang="en-US" sz="6000" b="0" i="1" smtClean="0">
                          <a:solidFill>
                            <a:srgbClr val="0070C0"/>
                          </a:solidFill>
                          <a:latin typeface="Cambria Math"/>
                          <a:ea typeface="Cambria Math"/>
                        </a:rPr>
                        <m:t>𝐷𝐸𝐶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3733800"/>
                <a:ext cx="2057400" cy="101566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Triangle 15"/>
          <p:cNvSpPr/>
          <p:nvPr/>
        </p:nvSpPr>
        <p:spPr>
          <a:xfrm rot="16200000">
            <a:off x="4425033" y="897299"/>
            <a:ext cx="1840468" cy="276573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1957864"/>
            <a:ext cx="544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Content Placeholder 1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                             																																							</a:t>
            </a:r>
            <a:endParaRPr lang="en-US" dirty="0"/>
          </a:p>
        </p:txBody>
      </p:sp>
      <p:sp>
        <p:nvSpPr>
          <p:cNvPr id="21" name="Equal 20"/>
          <p:cNvSpPr/>
          <p:nvPr/>
        </p:nvSpPr>
        <p:spPr>
          <a:xfrm>
            <a:off x="3929058" y="4214818"/>
            <a:ext cx="857256" cy="428628"/>
          </a:xfrm>
          <a:prstGeom prst="mathEqual">
            <a:avLst>
              <a:gd name="adj1" fmla="val 23520"/>
              <a:gd name="adj2" fmla="val 3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lowchart: Decision 23"/>
          <p:cNvSpPr/>
          <p:nvPr/>
        </p:nvSpPr>
        <p:spPr>
          <a:xfrm>
            <a:off x="4071934" y="4000504"/>
            <a:ext cx="571504" cy="14287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936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25" grpId="0"/>
      <p:bldP spid="26" grpId="0"/>
      <p:bldP spid="27" grpId="0"/>
      <p:bldP spid="31" grpId="0"/>
      <p:bldP spid="10" grpId="0" animBg="1"/>
      <p:bldP spid="11" grpId="0" animBg="1"/>
      <p:bldP spid="16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>
          <a:xfrm>
            <a:off x="1882466" y="1676400"/>
            <a:ext cx="1981200" cy="28956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568266" y="4648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96866" y="2590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425266" y="296013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577666" y="1325479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77666" y="44958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863666" y="45720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1" idx="4"/>
          </p:cNvCxnSpPr>
          <p:nvPr/>
        </p:nvCxnSpPr>
        <p:spPr>
          <a:xfrm>
            <a:off x="3863666" y="4572000"/>
            <a:ext cx="2819400" cy="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6683066" y="2590800"/>
            <a:ext cx="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863666" y="2546866"/>
            <a:ext cx="281940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endCxn id="21" idx="0"/>
          </p:cNvCxnSpPr>
          <p:nvPr/>
        </p:nvCxnSpPr>
        <p:spPr>
          <a:xfrm flipH="1" flipV="1">
            <a:off x="1882466" y="1676400"/>
            <a:ext cx="4800600" cy="9144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683066" y="44958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83066" y="2362200"/>
            <a:ext cx="16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549592" y="4572000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6759266" y="3429000"/>
            <a:ext cx="1636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280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32" grpId="0"/>
      <p:bldP spid="33" grpId="0"/>
      <p:bldP spid="34" grpId="0"/>
      <p:bldP spid="3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457200" y="545068"/>
            <a:ext cx="1981200" cy="289560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5168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14594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828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640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33644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34406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567997" y="3652239"/>
            <a:ext cx="2819400" cy="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348810" y="1658160"/>
            <a:ext cx="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42239" y="1658160"/>
            <a:ext cx="2819400" cy="1981200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743200" y="525892"/>
            <a:ext cx="4800600" cy="914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32652" y="3587844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332652" y="1454244"/>
            <a:ext cx="1636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199178" y="3664044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08852" y="2521044"/>
            <a:ext cx="163667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4640132" y="1471416"/>
            <a:ext cx="2819400" cy="19812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743200" y="525892"/>
            <a:ext cx="1965101" cy="289144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09800" y="2286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895600" y="169699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019800" y="2297668"/>
            <a:ext cx="94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343400" y="3429000"/>
            <a:ext cx="739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79670" y="1230868"/>
            <a:ext cx="3669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736686" y="2297668"/>
            <a:ext cx="73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324100" y="4414376"/>
            <a:ext cx="0" cy="21388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736686" y="4953000"/>
            <a:ext cx="0" cy="1524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V="1">
            <a:off x="2324100" y="6477000"/>
            <a:ext cx="4412586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324100" y="4414376"/>
            <a:ext cx="4412586" cy="61482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24200" y="5334000"/>
            <a:ext cx="259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ট্র্যাপিজিয়াম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81200" y="4114800"/>
            <a:ext cx="342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038350" y="6336268"/>
            <a:ext cx="552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781800" y="6336268"/>
            <a:ext cx="4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6630718" y="4444030"/>
            <a:ext cx="558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000250" y="5029200"/>
            <a:ext cx="36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05600" y="5483788"/>
            <a:ext cx="427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67200" y="6096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a+c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454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59 -0.02845 L -0.09341 -0.0284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5 L -0.0934 -0.0284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5 L -0.0934 -0.02845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5 L -0.0934 -0.0284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4 L -0.0934 -0.0284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59 -0.02844 L -0.09341 -0.0284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4 L -0.0934 -0.0284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566 -0.02845 L -0.10174 -0.0284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  <p:bldP spid="7" grpId="0"/>
      <p:bldP spid="8" grpId="0"/>
      <p:bldP spid="13" grpId="0"/>
      <p:bldP spid="14" grpId="0"/>
      <p:bldP spid="15" grpId="0"/>
      <p:bldP spid="16" grpId="0"/>
      <p:bldP spid="26" grpId="0"/>
      <p:bldP spid="38" grpId="0"/>
      <p:bldP spid="1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0" y="2438400"/>
                <a:ext cx="8915400" cy="43323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ট্র্যাপিজিয়াম ক্ষেত্র</a:t>
                </a:r>
                <a:r>
                  <a:rPr lang="en-US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ABDE </a:t>
                </a:r>
                <a:r>
                  <a:rPr lang="bn-IN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এর ক্ষেত্রফল</a:t>
                </a:r>
                <a14:m>
                  <m:oMath xmlns:m="http://schemas.openxmlformats.org/officeDocument/2006/math"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=</m:t>
                    </m:r>
                  </m:oMath>
                </a14:m>
                <a:r>
                  <a:rPr lang="bn-IN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ত্রিভুজ ক্ষেত্র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ABC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bn-IN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ত্রিভুজ ক্ষেত্র 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CDE</a:t>
                </a:r>
                <a14:m>
                  <m:oMath xmlns:m="http://schemas.openxmlformats.org/officeDocument/2006/math">
                    <m:r>
                      <a:rPr lang="en-US" sz="16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</m:oMath>
                </a14:m>
                <a:r>
                  <a:rPr lang="bn-IN" sz="1600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ত্রিভুজ ক্ষেত্র</a:t>
                </a:r>
                <a:r>
                  <a:rPr lang="en-US" dirty="0" smtClean="0">
                    <a:solidFill>
                      <a:srgbClr val="7030A0"/>
                    </a:solidFill>
                    <a:latin typeface="NikoshBAN" pitchFamily="2" charset="0"/>
                    <a:cs typeface="NikoshBAN" pitchFamily="2" charset="0"/>
                  </a:rPr>
                  <a:t>ACE</a:t>
                </a:r>
                <a:endParaRPr lang="bn-IN" sz="16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1400" i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বা</m:t>
                    </m:r>
                    <m:r>
                      <a:rPr lang="bn-IN" sz="1400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,                                  </m:t>
                    </m:r>
                    <m:f>
                      <m:fPr>
                        <m:ctrlPr>
                          <a:rPr lang="bn-IN" sz="140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400" b="0" i="1" dirty="0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BD(AB+DE)=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bn-IN" sz="14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BC</m:t>
                    </m:r>
                    <m: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AB</m:t>
                    </m:r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CD</m:t>
                    </m:r>
                    <m:r>
                      <m:rPr>
                        <m:nor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m:rPr>
                        <m:nor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DE</m:t>
                    </m:r>
                    <m:r>
                      <m:rPr>
                        <m:nor/>
                      </m:rPr>
                      <a:rPr lang="en-US" sz="1400" b="0" i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14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𝐶𝐸</m:t>
                    </m:r>
                    <m:r>
                      <a:rPr lang="en-US" sz="14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a:rPr lang="en-US" sz="1400" b="0" i="1" dirty="0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𝐴𝐶</m:t>
                    </m:r>
                  </m:oMath>
                </a14:m>
                <a:endParaRPr lang="en-US" sz="1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1400" i="1" dirty="0" smtClean="0">
                  <a:solidFill>
                    <a:srgbClr val="7030A0"/>
                  </a:solidFill>
                  <a:latin typeface="Cambria Math"/>
                  <a:cs typeface="NikoshBAN" pitchFamily="2" charset="0"/>
                </a:endParaRPr>
              </a:p>
              <a:p>
                <a:r>
                  <a:rPr lang="bn-IN" sz="1400" i="1" dirty="0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বা,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(</m:t>
                    </m:r>
                  </m:oMath>
                </a14:m>
                <a:r>
                  <a:rPr lang="en-US" sz="1400" i="1" dirty="0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BC+CD)(AB+DE)=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BC</m:t>
                    </m:r>
                    <m: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AB</m:t>
                    </m:r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CD</m:t>
                    </m:r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DE</m:t>
                    </m:r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𝐶𝐸</m:t>
                    </m:r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.</m:t>
                    </m:r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𝐴𝐶</m:t>
                    </m:r>
                  </m:oMath>
                </a14:m>
                <a:endParaRPr lang="en-US" sz="1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1400" i="1" dirty="0" smtClean="0">
                  <a:solidFill>
                    <a:srgbClr val="7030A0"/>
                  </a:solidFill>
                  <a:latin typeface="Cambria Math"/>
                  <a:cs typeface="NikoshBAN" pitchFamily="2" charset="0"/>
                </a:endParaRPr>
              </a:p>
              <a:p>
                <a:r>
                  <a:rPr lang="bn-IN" sz="1400" i="1" dirty="0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বা</a:t>
                </a:r>
                <a:r>
                  <a:rPr lang="bn-IN" sz="1400" i="1" dirty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(</m:t>
                    </m:r>
                    <m:r>
                      <a:rPr lang="en-US" sz="1400" b="0" i="1" smtClean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𝑎</m:t>
                    </m:r>
                  </m:oMath>
                </a14:m>
                <a:r>
                  <a:rPr lang="en-US" sz="1400" i="1" dirty="0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+c)(</a:t>
                </a:r>
                <a:r>
                  <a:rPr lang="en-US" sz="1400" i="1" dirty="0" err="1" smtClean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c+a</a:t>
                </a:r>
                <a:r>
                  <a:rPr lang="en-US" sz="1400" i="1" dirty="0">
                    <a:solidFill>
                      <a:srgbClr val="7030A0"/>
                    </a:solidFill>
                    <a:latin typeface="Cambria Math"/>
                    <a:cs typeface="NikoshBAN" pitchFamily="2" charset="0"/>
                  </a:rPr>
                  <a:t>)=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ac</m:t>
                    </m:r>
                    <m:r>
                      <a:rPr lang="en-US" sz="1400" i="1" dirty="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ac</m:t>
                    </m:r>
                    <m:r>
                      <m:rPr>
                        <m:nor/>
                      </m:rPr>
                      <a:rPr lang="en-US" sz="1400">
                        <a:solidFill>
                          <a:srgbClr val="7030A0"/>
                        </a:solidFill>
                        <a:latin typeface="Cambria Math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1</m:t>
                        </m:r>
                      </m:num>
                      <m:den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bn-IN" sz="1400" b="0" i="1" dirty="0" smtClean="0">
                  <a:solidFill>
                    <a:srgbClr val="7030A0"/>
                  </a:solidFill>
                  <a:latin typeface="Cambria Math"/>
                  <a:cs typeface="NikoshBAN" pitchFamily="2" charset="0"/>
                </a:endParaRPr>
              </a:p>
              <a:p>
                <a:endParaRPr lang="en-US" sz="1400" b="0" i="1" dirty="0" smtClean="0">
                  <a:solidFill>
                    <a:srgbClr val="7030A0"/>
                  </a:solidFill>
                  <a:latin typeface="Cambria Math"/>
                  <a:cs typeface="NikoshBAN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bn-IN" sz="14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বা</m:t>
                      </m:r>
                      <m:r>
                        <a:rPr lang="bn-IN" sz="14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                                          </m:t>
                      </m:r>
                      <m:f>
                        <m:fPr>
                          <m:ctrlPr>
                            <a:rPr lang="bn-IN" sz="140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 </m:t>
                          </m:r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bn-IN" sz="140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(</m:t>
                          </m:r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𝑎</m:t>
                          </m:r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+</m:t>
                          </m:r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𝑐</m:t>
                          </m:r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=</m:t>
                      </m:r>
                      <m:r>
                        <a:rPr lang="bn-IN" sz="1400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    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sz="1400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ac</m:t>
                      </m:r>
                      <m:r>
                        <a:rPr lang="en-US" sz="1400" b="0" i="1" dirty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1400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den>
                      </m:f>
                      <m:r>
                        <m:rPr>
                          <m:nor/>
                        </m:rPr>
                        <a:rPr lang="en-US" sz="1400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ac</m:t>
                      </m:r>
                      <m:r>
                        <m:rPr>
                          <m:nor/>
                        </m:rPr>
                        <a:rPr lang="en-US" sz="1400" b="0" i="0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+</m:t>
                      </m:r>
                      <m:f>
                        <m:fPr>
                          <m:ctrlP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sSupPr>
                        <m:e>
                          <m: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𝑏</m:t>
                          </m:r>
                        </m:e>
                        <m:sup>
                          <m:r>
                            <a:rPr lang="en-US" sz="1400" i="1" dirty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1400" dirty="0" smtClean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bn-IN" sz="1600" dirty="0" smtClean="0">
                  <a:solidFill>
                    <a:srgbClr val="7030A0"/>
                  </a:solidFill>
                </a:endParaRPr>
              </a:p>
              <a:p>
                <a:r>
                  <a:rPr lang="bn-IN" sz="1600" dirty="0" smtClean="0">
                    <a:solidFill>
                      <a:srgbClr val="7030A0"/>
                    </a:solidFill>
                  </a:rPr>
                  <a:t>বা,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bn-IN" sz="1600" b="0" i="1" smtClean="0">
                        <a:solidFill>
                          <a:srgbClr val="7030A0"/>
                        </a:solidFill>
                        <a:latin typeface="Cambria Math"/>
                      </a:rPr>
                      <m:t>     </m:t>
                    </m:r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</a:rPr>
                      <m:t>𝑎𝑐</m:t>
                    </m:r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1600" i="1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</a:rPr>
                      <m:t>+</m:t>
                    </m:r>
                    <m:r>
                      <a:rPr lang="en-US" sz="1600" i="1">
                        <a:solidFill>
                          <a:srgbClr val="7030A0"/>
                        </a:solidFill>
                        <a:latin typeface="Cambria Math"/>
                      </a:rPr>
                      <m:t>𝑎𝑐</m:t>
                    </m:r>
                  </m:oMath>
                </a14:m>
                <a:endParaRPr lang="en-US" sz="500" dirty="0">
                  <a:latin typeface="NikoshLightBAN" pitchFamily="2" charset="0"/>
                  <a:cs typeface="NikoshLightBAN" pitchFamily="2" charset="0"/>
                </a:endParaRPr>
              </a:p>
              <a:p>
                <a:endParaRPr lang="bn-IN" sz="1400" dirty="0" smtClean="0">
                  <a:solidFill>
                    <a:srgbClr val="7030A0"/>
                  </a:solidFill>
                  <a:latin typeface="Cambria Math"/>
                  <a:ea typeface="Cambria Math"/>
                  <a:cs typeface="NikoshLightBAN" pitchFamily="2" charset="0"/>
                </a:endParaRPr>
              </a:p>
              <a:p>
                <a:r>
                  <a:rPr lang="bn-IN" sz="1400" dirty="0" smtClean="0">
                    <a:solidFill>
                      <a:srgbClr val="7030A0"/>
                    </a:solidFill>
                    <a:latin typeface="Cambria Math"/>
                    <a:ea typeface="Cambria Math"/>
                    <a:cs typeface="NikoshLightBAN" pitchFamily="2" charset="0"/>
                  </a:rPr>
                  <a:t>বা,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+</m:t>
                    </m:r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2</m:t>
                    </m:r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𝑎𝑐</m:t>
                    </m:r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bn-IN" sz="1400" b="0" i="1" smtClean="0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        </m:t>
                        </m:r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+</m:t>
                    </m:r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2</m:t>
                    </m:r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𝑎𝑐</m:t>
                    </m:r>
                  </m:oMath>
                </a14:m>
                <a:endParaRPr lang="bn-IN" sz="1400" i="1" dirty="0" smtClean="0">
                  <a:solidFill>
                    <a:srgbClr val="7030A0"/>
                  </a:solidFill>
                  <a:latin typeface="Cambria Math"/>
                  <a:cs typeface="NikoshLightBAN" pitchFamily="2" charset="0"/>
                </a:endParaRPr>
              </a:p>
              <a:p>
                <a:endParaRPr lang="bn-IN" sz="1400" dirty="0" smtClean="0">
                  <a:solidFill>
                    <a:srgbClr val="7030A0"/>
                  </a:solidFill>
                  <a:cs typeface="NikoshLightBAN" pitchFamily="2" charset="0"/>
                </a:endParaRPr>
              </a:p>
              <a:p>
                <a:r>
                  <a:rPr lang="bn-IN" sz="1400" dirty="0" smtClean="0">
                    <a:solidFill>
                      <a:srgbClr val="7030A0"/>
                    </a:solidFill>
                    <a:cs typeface="NikoshLightBAN" pitchFamily="2" charset="0"/>
                  </a:rPr>
                  <a:t>বা,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1400" i="1" smtClean="0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en-US" sz="1400" i="1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+</m:t>
                    </m:r>
                    <m:sSup>
                      <m:sSupPr>
                        <m:ctrlP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1400" i="1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bn-IN" sz="1400" b="0" i="0" smtClean="0">
                        <a:solidFill>
                          <a:srgbClr val="7030A0"/>
                        </a:solidFill>
                        <a:latin typeface="Cambria Math"/>
                        <a:cs typeface="NikoshLightBAN" pitchFamily="2" charset="0"/>
                      </a:rPr>
                      <m:t>=    </m:t>
                    </m:r>
                    <m:sSup>
                      <m:sSupPr>
                        <m:ctrlPr>
                          <a:rPr lang="en-US" sz="1400" i="1" dirty="0" smtClean="0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1400" i="1" dirty="0">
                            <a:solidFill>
                              <a:srgbClr val="7030A0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1400" dirty="0">
                  <a:solidFill>
                    <a:srgbClr val="7030A0"/>
                  </a:solidFill>
                  <a:latin typeface="NikoshLightBAN" pitchFamily="2" charset="0"/>
                  <a:cs typeface="NikoshLightBAN" pitchFamily="2" charset="0"/>
                </a:endParaRPr>
              </a:p>
              <a:p>
                <a:endParaRPr lang="bn-IN" sz="1400" dirty="0" smtClean="0">
                  <a:solidFill>
                    <a:srgbClr val="7030A0"/>
                  </a:solidFill>
                  <a:latin typeface="NikoshLightBAN" pitchFamily="2" charset="0"/>
                  <a:cs typeface="NikoshLightBAN" pitchFamily="2" charset="0"/>
                </a:endParaRPr>
              </a:p>
              <a:p>
                <a:r>
                  <a:rPr lang="bn-IN" sz="1400" dirty="0" smtClean="0">
                    <a:solidFill>
                      <a:srgbClr val="7030A0"/>
                    </a:solidFill>
                    <a:latin typeface="NikoshLightBAN" pitchFamily="2" charset="0"/>
                    <a:cs typeface="NikoshLightBAN" pitchFamily="2" charset="0"/>
                  </a:rPr>
                  <a:t>আমাদের </a:t>
                </a:r>
                <a:r>
                  <a:rPr lang="bn-IN" sz="1400" dirty="0">
                    <a:solidFill>
                      <a:srgbClr val="7030A0"/>
                    </a:solidFill>
                    <a:latin typeface="NikoshLightBAN" pitchFamily="2" charset="0"/>
                    <a:cs typeface="NikoshLightBAN" pitchFamily="2" charset="0"/>
                  </a:rPr>
                  <a:t>কাঙ্ক্ষিত উপপাদ্যটি প্রমানিত </a:t>
                </a:r>
                <a:r>
                  <a:rPr lang="bn-IN" sz="1400" dirty="0" smtClean="0">
                    <a:solidFill>
                      <a:srgbClr val="7030A0"/>
                    </a:solidFill>
                    <a:latin typeface="NikoshLightBAN" pitchFamily="2" charset="0"/>
                    <a:cs typeface="NikoshLightBAN" pitchFamily="2" charset="0"/>
                  </a:rPr>
                  <a:t>হল</a:t>
                </a:r>
                <a:r>
                  <a:rPr lang="bn-IN" sz="1400" dirty="0">
                    <a:solidFill>
                      <a:srgbClr val="7030A0"/>
                    </a:solidFill>
                    <a:latin typeface="NikoshLightBAN" pitchFamily="2" charset="0"/>
                    <a:cs typeface="NikoshLightBAN" pitchFamily="2" charset="0"/>
                  </a:rPr>
                  <a:t>।</a:t>
                </a:r>
                <a:endParaRPr lang="en-US" sz="1400" dirty="0">
                  <a:solidFill>
                    <a:srgbClr val="7030A0"/>
                  </a:solidFill>
                  <a:latin typeface="NikoshLightBAN" pitchFamily="2" charset="0"/>
                  <a:cs typeface="NikoshLightBAN" pitchFamily="2" charset="0"/>
                </a:endParaRPr>
              </a:p>
              <a:p>
                <a:endParaRPr lang="en-US" sz="1400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38400"/>
                <a:ext cx="8915400" cy="4332340"/>
              </a:xfrm>
              <a:prstGeom prst="rect">
                <a:avLst/>
              </a:prstGeom>
              <a:blipFill rotWithShape="1">
                <a:blip r:embed="rId3"/>
                <a:stretch>
                  <a:fillRect l="-342" t="-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76800" y="0"/>
            <a:ext cx="3733800" cy="248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5524500" y="4267200"/>
                <a:ext cx="3086100" cy="6096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n-IN" i="1" smtClean="0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7030A0"/>
                              </a:solidFill>
                              <a:latin typeface="Cambria Math"/>
                              <a:cs typeface="NikoshBAN" pitchFamily="2" charset="0"/>
                            </a:rPr>
                            <m:t>2</m:t>
                          </m:r>
                        </m:den>
                      </m:f>
                      <m:r>
                        <a:rPr lang="bn-IN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দ্বারা</m:t>
                      </m:r>
                      <m:r>
                        <a:rPr lang="bn-IN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IN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ভাগ</m:t>
                      </m:r>
                      <m:r>
                        <a:rPr lang="bn-IN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 </m:t>
                      </m:r>
                      <m:r>
                        <a:rPr lang="bn-IN" b="0" i="1" smtClean="0">
                          <a:solidFill>
                            <a:srgbClr val="7030A0"/>
                          </a:solidFill>
                          <a:latin typeface="Cambria Math"/>
                          <a:cs typeface="NikoshBAN" pitchFamily="2" charset="0"/>
                        </a:rPr>
                        <m:t>করে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0" y="4267200"/>
                <a:ext cx="3086100" cy="60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067550" y="124460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40424621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9091"/>
          <a:stretch/>
        </p:blipFill>
        <p:spPr>
          <a:xfrm>
            <a:off x="2060453" y="301341"/>
            <a:ext cx="4512803" cy="6580908"/>
          </a:xfrm>
          <a:prstGeom prst="rect">
            <a:avLst/>
          </a:prstGeom>
          <a:ln w="57150">
            <a:noFill/>
          </a:ln>
        </p:spPr>
      </p:pic>
      <p:grpSp>
        <p:nvGrpSpPr>
          <p:cNvPr id="49" name="Group 48"/>
          <p:cNvGrpSpPr/>
          <p:nvPr/>
        </p:nvGrpSpPr>
        <p:grpSpPr>
          <a:xfrm>
            <a:off x="2215676" y="3938158"/>
            <a:ext cx="2400092" cy="2667000"/>
            <a:chOff x="4721935" y="4038601"/>
            <a:chExt cx="2400092" cy="2667000"/>
          </a:xfrm>
        </p:grpSpPr>
        <p:cxnSp>
          <p:nvCxnSpPr>
            <p:cNvPr id="5" name="Straight Arrow Connector 4"/>
            <p:cNvCxnSpPr/>
            <p:nvPr/>
          </p:nvCxnSpPr>
          <p:spPr>
            <a:xfrm flipH="1">
              <a:off x="4721935" y="4038601"/>
              <a:ext cx="2182509" cy="25908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flipH="1">
              <a:off x="4950535" y="4114801"/>
              <a:ext cx="2171492" cy="259080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6904444" y="4038601"/>
              <a:ext cx="0" cy="7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6904444" y="4114801"/>
              <a:ext cx="217583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626935" y="4419601"/>
              <a:ext cx="152400" cy="7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98335" y="4648201"/>
              <a:ext cx="2286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6090694" y="4968587"/>
              <a:ext cx="178273" cy="1143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845989" y="5295901"/>
              <a:ext cx="244705" cy="1143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636335" y="5562601"/>
              <a:ext cx="176854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5321144" y="5839692"/>
              <a:ext cx="2286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5179135" y="6134101"/>
              <a:ext cx="142009" cy="762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4950535" y="6400801"/>
              <a:ext cx="2286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Arrow Connector 42"/>
          <p:cNvCxnSpPr/>
          <p:nvPr/>
        </p:nvCxnSpPr>
        <p:spPr>
          <a:xfrm flipV="1">
            <a:off x="2215676" y="6523766"/>
            <a:ext cx="2400092" cy="76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 rot="18635584">
            <a:off x="2235088" y="4429436"/>
            <a:ext cx="14750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</a:t>
            </a:r>
            <a:r>
              <a:rPr lang="bn-BD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977676" y="5744872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মি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Right Brace 52"/>
          <p:cNvSpPr/>
          <p:nvPr/>
        </p:nvSpPr>
        <p:spPr>
          <a:xfrm>
            <a:off x="4615768" y="4085366"/>
            <a:ext cx="269373" cy="2438400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4864359" y="4982444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 smtClean="0">
                <a:solidFill>
                  <a:srgbClr val="FF0000"/>
                </a:solidFill>
              </a:rPr>
              <a:t>কত?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36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 animBg="1"/>
      <p:bldP spid="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9234" y="1676400"/>
            <a:ext cx="7467600" cy="3477875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সমকোণী ত্রিভুজ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কাকে বলে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পিথাগোরাসের</a:t>
            </a:r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সূ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ত্রটি 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বলো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bn-BD" sz="4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বর্গক্ষেত্র কাকে বলে?</a:t>
            </a:r>
            <a:endParaRPr lang="bn-IN" sz="4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ট্রাপিজিয়াম কাকে বলে ?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666933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00B050"/>
                </a:solidFill>
              </a:rPr>
              <a:t>১।পিথাগোরাস কোন ত্রিভুজ নিয়ে প্রয়োজনীয় বৈশিষ্ট নিরূপন করেন ?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 (ক)সূক্ষকোণী ত্রিভূজ(খ)সমকোণী ত্রিভূজ (গ) স্থুলকোণী ত্রিভূজ  (ঘ) সমবাহু 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২।সমকোণী ত্রিভুজের ক্ষেত্রে ভূমি ও অতিভূজের অনুপাত </a:t>
            </a:r>
            <a:r>
              <a:rPr lang="en-US" sz="2000" dirty="0" smtClean="0">
                <a:solidFill>
                  <a:srgbClr val="00B050"/>
                </a:solidFill>
              </a:rPr>
              <a:t>3:5</a:t>
            </a:r>
            <a:r>
              <a:rPr lang="bn-IN" sz="2000" dirty="0" smtClean="0">
                <a:solidFill>
                  <a:srgbClr val="00B050"/>
                </a:solidFill>
              </a:rPr>
              <a:t> হলে লম্ব কত হবে ?</a:t>
            </a:r>
          </a:p>
          <a:p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(ক)</a:t>
            </a:r>
            <a:r>
              <a:rPr lang="en-US" sz="2000" dirty="0" smtClean="0">
                <a:solidFill>
                  <a:srgbClr val="00B050"/>
                </a:solidFill>
              </a:rPr>
              <a:t>  3                        (</a:t>
            </a:r>
            <a:r>
              <a:rPr lang="bn-IN" sz="2000" dirty="0" smtClean="0">
                <a:solidFill>
                  <a:srgbClr val="00B050"/>
                </a:solidFill>
              </a:rPr>
              <a:t>খ</a:t>
            </a:r>
            <a:r>
              <a:rPr lang="en-US" sz="2000" dirty="0" smtClean="0">
                <a:solidFill>
                  <a:srgbClr val="00B050"/>
                </a:solidFill>
              </a:rPr>
              <a:t>)</a:t>
            </a:r>
            <a:r>
              <a:rPr lang="bn-IN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5                          (</a:t>
            </a:r>
            <a:r>
              <a:rPr lang="bn-IN" sz="2000" dirty="0" smtClean="0">
                <a:solidFill>
                  <a:srgbClr val="00B050"/>
                </a:solidFill>
              </a:rPr>
              <a:t>গ)  </a:t>
            </a:r>
            <a:r>
              <a:rPr lang="en-US" sz="2000" dirty="0" smtClean="0">
                <a:solidFill>
                  <a:srgbClr val="00B050"/>
                </a:solidFill>
              </a:rPr>
              <a:t>4</a:t>
            </a:r>
            <a:r>
              <a:rPr lang="bn-IN" sz="2000" dirty="0" smtClean="0">
                <a:solidFill>
                  <a:srgbClr val="00B050"/>
                </a:solidFill>
              </a:rPr>
              <a:t>   </a:t>
            </a:r>
            <a:r>
              <a:rPr lang="en-US" sz="2000" dirty="0" smtClean="0">
                <a:solidFill>
                  <a:srgbClr val="00B050"/>
                </a:solidFill>
              </a:rPr>
              <a:t>                  </a:t>
            </a:r>
            <a:r>
              <a:rPr lang="bn-IN" sz="2000" dirty="0" smtClean="0">
                <a:solidFill>
                  <a:srgbClr val="00B050"/>
                </a:solidFill>
              </a:rPr>
              <a:t>(ঘ)  </a:t>
            </a:r>
            <a:r>
              <a:rPr lang="en-US" sz="2000" dirty="0" smtClean="0">
                <a:solidFill>
                  <a:srgbClr val="00B050"/>
                </a:solidFill>
              </a:rPr>
              <a:t>9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৩। সমকোণী ত্রিভুজের সমকোণের বিপরীত বাহুকে কি বলে ?</a:t>
            </a:r>
          </a:p>
          <a:p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(ক) লম্ব        (খ) অতিভুজ     (গ) ভুমি        (ঘ) উচ্চতা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৪।সমকোণী ত্রিভুজের সূক্ষকোণ পরস্পর কীরূপ ?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 (ক)  সমান      (খ) সমান্তরাল     (গ)  পূরক      (ঘ) সম্পূরক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৫।ট্রাপিজিয়ামের কয়টি বাহু সমান্তরাল ?</a:t>
            </a:r>
          </a:p>
          <a:p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(ক) একটি       (খ) দুইটি        (গ)  তিনটি     (ঘ)  চারটি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৬।পিথগোরাস কোন দেশের দার্শনিক ছিলেন ?</a:t>
            </a:r>
          </a:p>
          <a:p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(ক) রাশিয়া       (খ) গ্রীক        (গ) ইংল্যান্ড  (ঘ) বাংলাদেশের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৭।সমকোণী ত্রিভুজ-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i.</a:t>
            </a:r>
            <a:r>
              <a:rPr lang="bn-IN" sz="2000" dirty="0" smtClean="0">
                <a:solidFill>
                  <a:srgbClr val="00B050"/>
                </a:solidFill>
              </a:rPr>
              <a:t>একটি বিষম বাহু ত্রিভুজ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  </a:t>
            </a:r>
            <a:r>
              <a:rPr lang="en-US" sz="2000" dirty="0" smtClean="0">
                <a:solidFill>
                  <a:srgbClr val="00B050"/>
                </a:solidFill>
              </a:rPr>
              <a:t>ii.</a:t>
            </a:r>
            <a:r>
              <a:rPr lang="bn-IN" sz="2000" dirty="0" smtClean="0">
                <a:solidFill>
                  <a:srgbClr val="00B050"/>
                </a:solidFill>
              </a:rPr>
              <a:t>সমকোণ সংলগ্ন বাহুদ্বয়ের যোগফল অতিভুজ অপেক্ষা বড়</a:t>
            </a:r>
          </a:p>
          <a:p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iii.</a:t>
            </a:r>
            <a:r>
              <a:rPr lang="bn-IN" sz="2000" dirty="0" smtClean="0">
                <a:solidFill>
                  <a:srgbClr val="00B050"/>
                </a:solidFill>
              </a:rPr>
              <a:t>তিন বাহুর  যোগফলই পরিসীমা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নিচের কোনটি সঠিক ?</a:t>
            </a:r>
          </a:p>
          <a:p>
            <a:r>
              <a:rPr lang="bn-IN" sz="2000" dirty="0" smtClean="0">
                <a:solidFill>
                  <a:srgbClr val="00B050"/>
                </a:solidFill>
              </a:rPr>
              <a:t>(ক) </a:t>
            </a:r>
            <a:r>
              <a:rPr lang="en-US" sz="2000" dirty="0" smtClean="0">
                <a:solidFill>
                  <a:srgbClr val="00B050"/>
                </a:solidFill>
              </a:rPr>
              <a:t>i </a:t>
            </a:r>
            <a:r>
              <a:rPr lang="bn-IN" sz="2000" dirty="0" smtClean="0">
                <a:solidFill>
                  <a:srgbClr val="00B050"/>
                </a:solidFill>
              </a:rPr>
              <a:t>ও</a:t>
            </a:r>
            <a:r>
              <a:rPr lang="en-US" sz="2000" dirty="0" smtClean="0">
                <a:solidFill>
                  <a:srgbClr val="00B050"/>
                </a:solidFill>
              </a:rPr>
              <a:t>  ii </a:t>
            </a:r>
            <a:r>
              <a:rPr lang="bn-IN" sz="2000" dirty="0" smtClean="0">
                <a:solidFill>
                  <a:srgbClr val="00B050"/>
                </a:solidFill>
              </a:rPr>
              <a:t>  (খ)</a:t>
            </a:r>
            <a:r>
              <a:rPr lang="en-US" sz="2000" dirty="0" smtClean="0">
                <a:solidFill>
                  <a:srgbClr val="00B050"/>
                </a:solidFill>
              </a:rPr>
              <a:t>  ii </a:t>
            </a:r>
            <a:r>
              <a:rPr lang="bn-IN" sz="2000" dirty="0" smtClean="0">
                <a:solidFill>
                  <a:srgbClr val="00B050"/>
                </a:solidFill>
              </a:rPr>
              <a:t>ও</a:t>
            </a:r>
            <a:r>
              <a:rPr lang="en-US" sz="2000" dirty="0" smtClean="0">
                <a:solidFill>
                  <a:srgbClr val="00B050"/>
                </a:solidFill>
              </a:rPr>
              <a:t>  iii  </a:t>
            </a:r>
            <a:r>
              <a:rPr lang="bn-IN" sz="2000" dirty="0" smtClean="0">
                <a:solidFill>
                  <a:srgbClr val="00B050"/>
                </a:solidFill>
              </a:rPr>
              <a:t> (গ)  </a:t>
            </a:r>
            <a:r>
              <a:rPr lang="en-US" sz="2000" dirty="0" smtClean="0">
                <a:solidFill>
                  <a:srgbClr val="00B050"/>
                </a:solidFill>
              </a:rPr>
              <a:t>i </a:t>
            </a:r>
            <a:r>
              <a:rPr lang="bn-IN" sz="2000" dirty="0" smtClean="0">
                <a:solidFill>
                  <a:srgbClr val="00B050"/>
                </a:solidFill>
              </a:rPr>
              <a:t> ও  </a:t>
            </a:r>
            <a:r>
              <a:rPr lang="en-US" sz="2000" dirty="0" smtClean="0">
                <a:solidFill>
                  <a:srgbClr val="00B050"/>
                </a:solidFill>
              </a:rPr>
              <a:t>iii  </a:t>
            </a:r>
            <a:r>
              <a:rPr lang="bn-IN" sz="2000" dirty="0" smtClean="0">
                <a:solidFill>
                  <a:srgbClr val="00B050"/>
                </a:solidFill>
              </a:rPr>
              <a:t>(ঘ) </a:t>
            </a:r>
            <a:r>
              <a:rPr lang="en-US" sz="2000" dirty="0" smtClean="0">
                <a:solidFill>
                  <a:srgbClr val="00B050"/>
                </a:solidFill>
              </a:rPr>
              <a:t>i</a:t>
            </a:r>
            <a:r>
              <a:rPr lang="bn-IN" sz="2000" dirty="0" smtClean="0">
                <a:solidFill>
                  <a:srgbClr val="00B050"/>
                </a:solidFill>
              </a:rPr>
              <a:t>,</a:t>
            </a:r>
            <a:r>
              <a:rPr lang="en-US" sz="2000" dirty="0" smtClean="0">
                <a:solidFill>
                  <a:srgbClr val="00B050"/>
                </a:solidFill>
              </a:rPr>
              <a:t>  ii</a:t>
            </a:r>
            <a:r>
              <a:rPr lang="bn-IN" sz="2000" dirty="0">
                <a:solidFill>
                  <a:srgbClr val="00B050"/>
                </a:solidFill>
              </a:rPr>
              <a:t> </a:t>
            </a:r>
            <a:r>
              <a:rPr lang="bn-IN" sz="2000" dirty="0" smtClean="0">
                <a:solidFill>
                  <a:srgbClr val="00B050"/>
                </a:solidFill>
              </a:rPr>
              <a:t>ও </a:t>
            </a:r>
            <a:r>
              <a:rPr lang="en-US" sz="2000" dirty="0" smtClean="0">
                <a:solidFill>
                  <a:srgbClr val="00B050"/>
                </a:solidFill>
              </a:rPr>
              <a:t> iii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743199" y="685800"/>
            <a:ext cx="395151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953000" y="1295400"/>
            <a:ext cx="3810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895600" y="1895003"/>
            <a:ext cx="353786" cy="3810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181600" y="2438400"/>
            <a:ext cx="4572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923902" y="3124200"/>
            <a:ext cx="428897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061063" y="3751507"/>
            <a:ext cx="376646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410200" y="5566997"/>
            <a:ext cx="457200" cy="381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657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Arrow Connector 6"/>
          <p:cNvCxnSpPr/>
          <p:nvPr/>
        </p:nvCxnSpPr>
        <p:spPr>
          <a:xfrm>
            <a:off x="990600" y="1066800"/>
            <a:ext cx="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90600" y="2362200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990600" y="1066800"/>
            <a:ext cx="16764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343400" y="14478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667000" y="1447800"/>
            <a:ext cx="1676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990600" y="1066800"/>
            <a:ext cx="33528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3400" y="7620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533400" y="2205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38400" y="243616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C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8264" y="2274028"/>
            <a:ext cx="60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67200" y="986135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371600" y="24361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33400" y="1447800"/>
            <a:ext cx="266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28" name="TextBox 27"/>
          <p:cNvSpPr txBox="1"/>
          <p:nvPr/>
        </p:nvSpPr>
        <p:spPr>
          <a:xfrm>
            <a:off x="1828800" y="14478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</a:t>
            </a:r>
            <a:endParaRPr lang="en-US" sz="2000" dirty="0"/>
          </a:p>
        </p:txBody>
      </p:sp>
      <p:sp>
        <p:nvSpPr>
          <p:cNvPr id="29" name="TextBox 28"/>
          <p:cNvSpPr txBox="1"/>
          <p:nvPr/>
        </p:nvSpPr>
        <p:spPr>
          <a:xfrm>
            <a:off x="3352800" y="2436167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30" name="TextBox 29"/>
          <p:cNvSpPr txBox="1"/>
          <p:nvPr/>
        </p:nvSpPr>
        <p:spPr>
          <a:xfrm>
            <a:off x="4419600" y="17145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1" name="TextBox 30"/>
              <p:cNvSpPr txBox="1"/>
              <p:nvPr/>
            </p:nvSpPr>
            <p:spPr>
              <a:xfrm>
                <a:off x="76200" y="3824948"/>
                <a:ext cx="7620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(</a:t>
                </a:r>
                <a:r>
                  <a:rPr lang="bn-IN" sz="2400" dirty="0" smtClean="0"/>
                  <a:t>ক)পিথাগোরাসের উপপাদ্যটি লেখ ।</a:t>
                </a:r>
              </a:p>
              <a:p>
                <a:r>
                  <a:rPr lang="bn-IN" sz="2400" dirty="0" smtClean="0"/>
                  <a:t>(খ)দেখাও যে    </a:t>
                </a:r>
                <a:r>
                  <a:rPr lang="en-US" sz="2400" dirty="0" smtClean="0"/>
                  <a:t>ACE </a:t>
                </a:r>
                <a:r>
                  <a:rPr lang="bn-IN" sz="2400" dirty="0" smtClean="0"/>
                  <a:t>সমকোণী ত্রিভুজ।</a:t>
                </a:r>
              </a:p>
              <a:p>
                <a:r>
                  <a:rPr lang="bn-IN" sz="2400" dirty="0" smtClean="0"/>
                  <a:t>(গ) প্রমাণ কর যে,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400" i="1" smtClean="0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         </m:t>
                        </m:r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𝑎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chemeClr val="tx1"/>
                        </a:solidFill>
                        <a:latin typeface="Cambria Math"/>
                        <a:cs typeface="NikoshLightBAN" pitchFamily="2" charset="0"/>
                      </a:rPr>
                      <m:t>+</m:t>
                    </m:r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𝑐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  <m:r>
                      <a:rPr lang="bn-IN" sz="2400">
                        <a:solidFill>
                          <a:schemeClr val="tx1"/>
                        </a:solidFill>
                        <a:latin typeface="Cambria Math"/>
                        <a:cs typeface="NikoshLightBAN" pitchFamily="2" charset="0"/>
                      </a:rPr>
                      <m:t>=  </m:t>
                    </m:r>
                    <m:sSup>
                      <m:sSup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𝑏</m:t>
                        </m:r>
                      </m:e>
                      <m:sup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/>
                            <a:cs typeface="NikoshLightBAN" pitchFamily="2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24948"/>
                <a:ext cx="7620000" cy="1200329"/>
              </a:xfrm>
              <a:prstGeom prst="rect">
                <a:avLst/>
              </a:prstGeom>
              <a:blipFill rotWithShape="1">
                <a:blip r:embed="rId2"/>
                <a:stretch>
                  <a:fillRect l="-1280" t="-5584" b="-14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Isosceles Triangle 31"/>
          <p:cNvSpPr/>
          <p:nvPr/>
        </p:nvSpPr>
        <p:spPr>
          <a:xfrm>
            <a:off x="2362200" y="4285565"/>
            <a:ext cx="228600" cy="210235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971800" y="17145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023104" y="1406652"/>
            <a:ext cx="4038600" cy="267593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reflection blurRad="6350" stA="50000" endA="300" endPos="38500" dist="50800" dir="5400000" sy="-100000" algn="bl" rotWithShape="0"/>
          </a:effectLst>
          <a:scene3d>
            <a:camera prst="isometricOffAxis2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FF0000"/>
                </a:solidFill>
              </a:rPr>
              <a:t>বাড়ির কাজ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152400"/>
            <a:ext cx="422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সৄজনশীল প্রশ্নঃ ০১</a:t>
            </a:r>
            <a:endParaRPr lang="en-US" dirty="0"/>
          </a:p>
        </p:txBody>
      </p:sp>
      <p:cxnSp>
        <p:nvCxnSpPr>
          <p:cNvPr id="38" name="Elbow Connector 37"/>
          <p:cNvCxnSpPr/>
          <p:nvPr/>
        </p:nvCxnSpPr>
        <p:spPr>
          <a:xfrm>
            <a:off x="990600" y="2114610"/>
            <a:ext cx="381000" cy="24759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9"/>
          <p:cNvCxnSpPr/>
          <p:nvPr/>
        </p:nvCxnSpPr>
        <p:spPr>
          <a:xfrm rot="10800000" flipV="1">
            <a:off x="3733800" y="2114610"/>
            <a:ext cx="609600" cy="24759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4030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4" grpId="0"/>
      <p:bldP spid="3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685"/>
          <a:stretch/>
        </p:blipFill>
        <p:spPr>
          <a:xfrm>
            <a:off x="228600" y="228600"/>
            <a:ext cx="8605604" cy="63246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3657600" y="4800600"/>
            <a:ext cx="4114800" cy="1295400"/>
          </a:xfrm>
          <a:prstGeom prst="ellipse">
            <a:avLst/>
          </a:prstGeom>
          <a:solidFill>
            <a:srgbClr val="00206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ধন্যবাদ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582998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57166"/>
            <a:ext cx="82916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7030A0"/>
                </a:solidFill>
              </a:rPr>
              <a:t>শিক্ষক পরিচিতি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-180528" y="2500306"/>
            <a:ext cx="8244408" cy="4357694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রাজিব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মিয়া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সহকারী শিক্ষক</a:t>
            </a: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বাতেনিয়া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আলিম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dirty="0" smtClean="0">
                <a:latin typeface="NikoshBAN" pitchFamily="2" charset="0"/>
                <a:cs typeface="NikoshBAN" pitchFamily="2" charset="0"/>
              </a:rPr>
              <a:t>মাদ্রাসা</a:t>
            </a:r>
          </a:p>
          <a:p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গজারিয়া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মুন্সীগঞ্জ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01842-529926</a:t>
            </a: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10897960_1378383475807159_4645514901059354683_n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4282" y="526534"/>
            <a:ext cx="2214578" cy="2233032"/>
          </a:xfrm>
          <a:prstGeom prst="rect">
            <a:avLst/>
          </a:prstGeom>
        </p:spPr>
      </p:pic>
      <p:pic>
        <p:nvPicPr>
          <p:cNvPr id="6" name="Picture 5" descr="downloa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3352800"/>
            <a:ext cx="2267744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2029668"/>
      </p:ext>
    </p:extLst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1066800" y="1143000"/>
            <a:ext cx="7162800" cy="4572000"/>
          </a:xfrm>
          <a:prstGeom prst="frame">
            <a:avLst/>
          </a:prstGeom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বিষয়ঃগণিত</a:t>
            </a:r>
          </a:p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শ্রেণিঃ</a:t>
            </a:r>
            <a:r>
              <a:rPr lang="en-US" sz="4400" dirty="0" err="1" smtClean="0">
                <a:solidFill>
                  <a:schemeClr val="tx1"/>
                </a:solidFill>
              </a:rPr>
              <a:t>দাখিল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</a:rPr>
              <a:t>দশম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endParaRPr lang="bn-IN" sz="4400" dirty="0" smtClean="0">
              <a:solidFill>
                <a:schemeClr val="tx1"/>
              </a:solidFill>
            </a:endParaRPr>
          </a:p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সময়ঃ৫০ মিনিট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6332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449"/>
          <a:stretch/>
        </p:blipFill>
        <p:spPr>
          <a:xfrm>
            <a:off x="1066800" y="990600"/>
            <a:ext cx="7315200" cy="5486400"/>
          </a:xfrm>
          <a:prstGeom prst="rect">
            <a:avLst/>
          </a:prstGeom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9556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ythagorean-word-proble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981200"/>
            <a:ext cx="3657600" cy="3505200"/>
          </a:xfrm>
          <a:prstGeom prst="rect">
            <a:avLst/>
          </a:prstGeom>
        </p:spPr>
      </p:pic>
      <p:pic>
        <p:nvPicPr>
          <p:cNvPr id="3" name="Picture 2" descr="right-triangle-sandwic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1981200"/>
            <a:ext cx="3352800" cy="3505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1236871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নিচের চিত্রে তোমরা কি দেখতে পাচ্ছ?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676400" y="1447800"/>
            <a:ext cx="5715000" cy="1295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/>
              <a:t>গ্রীক দার্শনিক</a:t>
            </a:r>
            <a:endParaRPr lang="en-US" sz="6600" dirty="0"/>
          </a:p>
        </p:txBody>
      </p:sp>
      <p:sp>
        <p:nvSpPr>
          <p:cNvPr id="5" name="Down Ribbon 4"/>
          <p:cNvSpPr/>
          <p:nvPr/>
        </p:nvSpPr>
        <p:spPr>
          <a:xfrm>
            <a:off x="1600200" y="3505200"/>
            <a:ext cx="6019800" cy="1524000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</a:rPr>
              <a:t>পিথাগোরাস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44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143000"/>
            <a:ext cx="64008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আজকের পাঠ</a:t>
            </a:r>
            <a:endParaRPr lang="en-US" sz="4000" dirty="0"/>
          </a:p>
        </p:txBody>
      </p:sp>
      <p:sp>
        <p:nvSpPr>
          <p:cNvPr id="3" name="Vertical Scroll 2"/>
          <p:cNvSpPr/>
          <p:nvPr/>
        </p:nvSpPr>
        <p:spPr>
          <a:xfrm>
            <a:off x="0" y="2204864"/>
            <a:ext cx="9144000" cy="465313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u="sng" dirty="0" smtClean="0">
                <a:solidFill>
                  <a:schemeClr val="tx1"/>
                </a:solidFill>
              </a:rPr>
              <a:t>পিথাগোরাসের উপপাদ্যঃ</a:t>
            </a:r>
          </a:p>
          <a:p>
            <a:pPr algn="ctr"/>
            <a:endParaRPr lang="bn-IN" sz="2400" dirty="0" smtClean="0">
              <a:solidFill>
                <a:schemeClr val="tx1"/>
              </a:solidFill>
            </a:endParaRPr>
          </a:p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একটি </a:t>
            </a:r>
            <a:r>
              <a:rPr lang="bn-IN" sz="2400" dirty="0">
                <a:solidFill>
                  <a:schemeClr val="tx1"/>
                </a:solidFill>
              </a:rPr>
              <a:t>সমকোণী ত্রিভুজের অতিভুজের উপর অংকিত বর্গক্ষেত্র অপর দুই বাহুর উপর অংকিত বর্গক্ষদ্বয়ের সমষ্টির সমান।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4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nip Same Side Corner Rectangle 2"/>
          <p:cNvSpPr/>
          <p:nvPr/>
        </p:nvSpPr>
        <p:spPr>
          <a:xfrm>
            <a:off x="0" y="0"/>
            <a:ext cx="8100392" cy="5661248"/>
          </a:xfrm>
          <a:prstGeom prst="snip2Same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u="sng" dirty="0">
                <a:solidFill>
                  <a:srgbClr val="FFFF00"/>
                </a:solidFill>
              </a:rPr>
              <a:t>শিখনফলঃ</a:t>
            </a:r>
          </a:p>
          <a:p>
            <a:r>
              <a:rPr lang="bn-IN" dirty="0">
                <a:solidFill>
                  <a:srgbClr val="92D050"/>
                </a:solidFill>
              </a:rPr>
              <a:t>এপাঠ শেষে শিক্ষার্থীরা-</a:t>
            </a:r>
          </a:p>
          <a:p>
            <a:r>
              <a:rPr lang="bn-IN" dirty="0">
                <a:solidFill>
                  <a:srgbClr val="92D050"/>
                </a:solidFill>
              </a:rPr>
              <a:t>১।পিথাগোরাসের উপপাদ্য যাচাই ও প্রমান দেখাতে পারবে।</a:t>
            </a:r>
          </a:p>
          <a:p>
            <a:r>
              <a:rPr lang="bn-IN" dirty="0">
                <a:solidFill>
                  <a:srgbClr val="92D050"/>
                </a:solidFill>
              </a:rPr>
              <a:t>২।ত্রিভুজের তিনটি বাহু দেওয়া থাকলে ত্রিভুজটা সমকোণী কি না তা বলতে পারবে।</a:t>
            </a:r>
          </a:p>
          <a:p>
            <a:r>
              <a:rPr lang="bn-IN" dirty="0">
                <a:solidFill>
                  <a:srgbClr val="92D050"/>
                </a:solidFill>
              </a:rPr>
              <a:t>৩।পিথাগোরাসের সূত্র </a:t>
            </a:r>
            <a:r>
              <a:rPr lang="bn-IN" dirty="0" smtClean="0">
                <a:solidFill>
                  <a:srgbClr val="92D050"/>
                </a:solidFill>
              </a:rPr>
              <a:t>ব্যবহার </a:t>
            </a:r>
            <a:r>
              <a:rPr lang="bn-IN" dirty="0">
                <a:solidFill>
                  <a:srgbClr val="92D050"/>
                </a:solidFill>
              </a:rPr>
              <a:t>করে সমস্যা সমাধান করতে </a:t>
            </a:r>
            <a:r>
              <a:rPr lang="bn-IN" dirty="0" smtClean="0">
                <a:solidFill>
                  <a:srgbClr val="92D050"/>
                </a:solidFill>
              </a:rPr>
              <a:t>পারবে।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67473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/>
        </p:nvSpPr>
        <p:spPr>
          <a:xfrm>
            <a:off x="3415687" y="1856509"/>
            <a:ext cx="1981200" cy="2895600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19400" y="12192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47244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13832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4800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 rot="19550016">
            <a:off x="4118436" y="607404"/>
            <a:ext cx="3221974" cy="3445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429000" y="4724400"/>
            <a:ext cx="1981200" cy="17526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1828800"/>
            <a:ext cx="3048000" cy="2895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962400" y="4724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a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2819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124200" y="3048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c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5259687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222" name="Equation" r:id="rId3" imgW="114151" imgH="215619" progId="Equation.3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61817779"/>
              </p:ext>
            </p:extLst>
          </p:nvPr>
        </p:nvGraphicFramePr>
        <p:xfrm>
          <a:off x="5715000" y="2146300"/>
          <a:ext cx="114300" cy="215900"/>
        </p:xfrm>
        <a:graphic>
          <a:graphicData uri="http://schemas.openxmlformats.org/presentationml/2006/ole">
            <p:oleObj spid="_x0000_s1223" name="Equation" r:id="rId4" imgW="114151" imgH="215619" progId="Equation.3">
              <p:embed/>
            </p:oleObj>
          </a:graphicData>
        </a:graphic>
      </p:graphicFrame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TextBox 2"/>
              <p:cNvSpPr txBox="1"/>
              <p:nvPr/>
            </p:nvSpPr>
            <p:spPr>
              <a:xfrm>
                <a:off x="5257800" y="1981200"/>
                <a:ext cx="114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981200"/>
                <a:ext cx="11430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8" name="TextBox 7"/>
              <p:cNvSpPr txBox="1"/>
              <p:nvPr/>
            </p:nvSpPr>
            <p:spPr>
              <a:xfrm>
                <a:off x="1143000" y="2667000"/>
                <a:ext cx="1447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667000"/>
                <a:ext cx="1447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1" name="TextBox 10"/>
              <p:cNvSpPr txBox="1"/>
              <p:nvPr/>
            </p:nvSpPr>
            <p:spPr>
              <a:xfrm>
                <a:off x="3810000" y="5334000"/>
                <a:ext cx="1524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5334000"/>
                <a:ext cx="15240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TextBox 9"/>
              <p:cNvSpPr txBox="1"/>
              <p:nvPr/>
            </p:nvSpPr>
            <p:spPr>
              <a:xfrm>
                <a:off x="5576455" y="5087593"/>
                <a:ext cx="3429000" cy="8404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BD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লম্ব</m:t>
                          </m:r>
                        </m:e>
                        <m:sup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𝟐</m:t>
                          </m:r>
                        </m:sup>
                      </m:sSup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+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BD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ভুমি</m:t>
                          </m:r>
                        </m:e>
                        <m:sup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bn-BD" b="1" dirty="0" smtClean="0">
                  <a:solidFill>
                    <a:srgbClr val="FF0000"/>
                  </a:solidFill>
                  <a:latin typeface="Cambria Math"/>
                  <a:cs typeface="NikoshBAN" panose="02000000000000000000" pitchFamily="2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solidFill>
                            <a:srgbClr val="FF0000"/>
                          </a:solidFill>
                          <a:latin typeface="Cambria Math"/>
                          <a:cs typeface="NikoshBAN" panose="02000000000000000000" pitchFamily="2" charset="0"/>
                        </a:rPr>
                        <m:t>=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BD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অতিভুজ</m:t>
                          </m:r>
                        </m:e>
                        <m:sup>
                          <m:r>
                            <a:rPr lang="en-US" b="1" i="0" smtClean="0">
                              <a:solidFill>
                                <a:srgbClr val="FF0000"/>
                              </a:solidFill>
                              <a:latin typeface="Cambria Math"/>
                              <a:cs typeface="NikoshBAN" panose="02000000000000000000" pitchFamily="2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b="1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6455" y="5087593"/>
                <a:ext cx="3429000" cy="840486"/>
              </a:xfrm>
              <a:prstGeom prst="rect">
                <a:avLst/>
              </a:prstGeom>
              <a:blipFill rotWithShape="1">
                <a:blip r:embed="rId8"/>
                <a:stretch>
                  <a:fillRect b="-65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429000" y="4343400"/>
            <a:ext cx="381000" cy="40870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2" grpId="0" animBg="1"/>
      <p:bldP spid="15" grpId="0" animBg="1"/>
      <p:bldP spid="16" grpId="0" animBg="1"/>
      <p:bldP spid="19" grpId="0"/>
      <p:bldP spid="21" grpId="0"/>
      <p:bldP spid="22" grpId="0"/>
      <p:bldP spid="3" grpId="0" animBg="1"/>
      <p:bldP spid="8" grpId="0" animBg="1"/>
      <p:bldP spid="11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1071</TotalTime>
  <Words>429</Words>
  <Application>Microsoft Office PowerPoint</Application>
  <PresentationFormat>On-screen Show (4:3)</PresentationFormat>
  <Paragraphs>137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Opulent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sujon</dc:creator>
  <cp:lastModifiedBy>Windows User</cp:lastModifiedBy>
  <cp:revision>160</cp:revision>
  <dcterms:created xsi:type="dcterms:W3CDTF">2006-08-16T00:00:00Z</dcterms:created>
  <dcterms:modified xsi:type="dcterms:W3CDTF">2019-12-17T05:27:22Z</dcterms:modified>
</cp:coreProperties>
</file>