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a" ContentType="audio/x-ms-wm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diagrams/layout1.xml" ContentType="application/vnd.openxmlformats-officedocument.drawingml.diagramLayout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70" r:id="rId4"/>
    <p:sldId id="259" r:id="rId5"/>
    <p:sldId id="260" r:id="rId6"/>
    <p:sldId id="280" r:id="rId7"/>
    <p:sldId id="271" r:id="rId8"/>
    <p:sldId id="275" r:id="rId9"/>
    <p:sldId id="276" r:id="rId10"/>
    <p:sldId id="277" r:id="rId11"/>
    <p:sldId id="262" r:id="rId12"/>
    <p:sldId id="263" r:id="rId13"/>
    <p:sldId id="272" r:id="rId14"/>
    <p:sldId id="267" r:id="rId15"/>
    <p:sldId id="258" r:id="rId16"/>
    <p:sldId id="27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2B0D2B5-8F0B-485D-B71A-5FD80D1C14FC}">
          <p14:sldIdLst>
            <p14:sldId id="256"/>
            <p14:sldId id="278"/>
            <p14:sldId id="270"/>
            <p14:sldId id="259"/>
            <p14:sldId id="260"/>
            <p14:sldId id="280"/>
            <p14:sldId id="271"/>
            <p14:sldId id="275"/>
            <p14:sldId id="276"/>
            <p14:sldId id="277"/>
            <p14:sldId id="262"/>
            <p14:sldId id="263"/>
            <p14:sldId id="272"/>
            <p14:sldId id="267"/>
            <p14:sldId id="258"/>
            <p14:sldId id="279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FBF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FF1292-E47F-42BF-95B4-F541A7721619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40D633-5B68-457E-A994-B9BDE765E251}">
      <dgm:prSet phldrT="[Text]" custT="1"/>
      <dgm:spPr/>
      <dgm:t>
        <a:bodyPr/>
        <a:lstStyle/>
        <a:p>
          <a:r>
            <a:rPr lang="bn-IN" sz="34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rPr>
            <a:t>1. </a:t>
          </a:r>
          <a:r>
            <a:rPr lang="en-US" sz="2400" dirty="0" smtClean="0">
              <a:latin typeface="NikoshBAN" panose="02000000000000000000" pitchFamily="2" charset="0"/>
              <a:cs typeface="NikoshBAN" panose="02000000000000000000" pitchFamily="2" charset="0"/>
            </a:rPr>
            <a:t>মুনাফা </a:t>
          </a:r>
          <a:r>
            <a:rPr lang="bn-BD" sz="2400" dirty="0">
              <a:latin typeface="NikoshBAN" panose="02000000000000000000" pitchFamily="2" charset="0"/>
              <a:cs typeface="NikoshBAN" panose="02000000000000000000" pitchFamily="2" charset="0"/>
            </a:rPr>
            <a:t>কী তা বলতে </a:t>
          </a:r>
          <a:r>
            <a:rPr lang="en-US" sz="2400" dirty="0">
              <a:latin typeface="NikoshBAN" panose="02000000000000000000" pitchFamily="2" charset="0"/>
              <a:cs typeface="NikoshBAN" panose="02000000000000000000" pitchFamily="2" charset="0"/>
            </a:rPr>
            <a:t>পারবে।</a:t>
          </a:r>
          <a:endParaRPr lang="en-US" sz="3200" dirty="0"/>
        </a:p>
      </dgm:t>
    </dgm:pt>
    <dgm:pt modelId="{BA3B0DC5-280A-4DAC-9BE3-CD2B72B59750}" type="parTrans" cxnId="{289E3C2B-212F-465E-8C71-AC340F668F83}">
      <dgm:prSet/>
      <dgm:spPr/>
      <dgm:t>
        <a:bodyPr/>
        <a:lstStyle/>
        <a:p>
          <a:endParaRPr lang="en-US"/>
        </a:p>
      </dgm:t>
    </dgm:pt>
    <dgm:pt modelId="{2062451B-1CDE-47C0-B41B-E7048287ED5E}" type="sibTrans" cxnId="{289E3C2B-212F-465E-8C71-AC340F668F83}">
      <dgm:prSet/>
      <dgm:spPr/>
      <dgm:t>
        <a:bodyPr/>
        <a:lstStyle/>
        <a:p>
          <a:endParaRPr lang="en-US"/>
        </a:p>
      </dgm:t>
    </dgm:pt>
    <dgm:pt modelId="{EFF81220-65D2-4C64-9065-01E9213B6560}">
      <dgm:prSet phldrT="[Text]" custT="1"/>
      <dgm:spPr/>
      <dgm:t>
        <a:bodyPr/>
        <a:lstStyle/>
        <a:p>
          <a:r>
            <a:rPr lang="bn-IN" sz="29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rPr>
            <a:t>2. </a:t>
          </a:r>
          <a:r>
            <a:rPr lang="bn-BD" sz="2400" dirty="0" smtClean="0">
              <a:latin typeface="NikoshBAN" panose="02000000000000000000" pitchFamily="2" charset="0"/>
              <a:cs typeface="NikoshBAN" panose="02000000000000000000" pitchFamily="2" charset="0"/>
            </a:rPr>
            <a:t>সরল</a:t>
          </a:r>
          <a:r>
            <a:rPr lang="bn-IN" sz="24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IN" sz="2400" dirty="0">
              <a:latin typeface="NikoshBAN" panose="02000000000000000000" pitchFamily="2" charset="0"/>
              <a:cs typeface="NikoshBAN" panose="02000000000000000000" pitchFamily="2" charset="0"/>
            </a:rPr>
            <a:t>মুনাফা</a:t>
          </a:r>
          <a:r>
            <a:rPr lang="bn-BD" sz="2400" dirty="0">
              <a:latin typeface="NikoshBAN" panose="02000000000000000000" pitchFamily="2" charset="0"/>
              <a:cs typeface="NikoshBAN" panose="02000000000000000000" pitchFamily="2" charset="0"/>
            </a:rPr>
            <a:t> কী তা বলতে </a:t>
          </a:r>
          <a:r>
            <a:rPr lang="en-US" sz="2400" dirty="0"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bn-BD" sz="24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endParaRPr lang="en-US" sz="2400" dirty="0"/>
        </a:p>
      </dgm:t>
    </dgm:pt>
    <dgm:pt modelId="{D38192AB-4D9D-46E8-8AF8-A51355062803}" type="parTrans" cxnId="{0BDFEBF8-15F8-4113-9788-285CCBBC4D54}">
      <dgm:prSet/>
      <dgm:spPr/>
      <dgm:t>
        <a:bodyPr/>
        <a:lstStyle/>
        <a:p>
          <a:endParaRPr lang="en-US"/>
        </a:p>
      </dgm:t>
    </dgm:pt>
    <dgm:pt modelId="{15A5A3FF-E2C3-41D7-A784-E1F6842786CD}" type="sibTrans" cxnId="{0BDFEBF8-15F8-4113-9788-285CCBBC4D54}">
      <dgm:prSet/>
      <dgm:spPr/>
      <dgm:t>
        <a:bodyPr/>
        <a:lstStyle/>
        <a:p>
          <a:endParaRPr lang="en-US"/>
        </a:p>
      </dgm:t>
    </dgm:pt>
    <dgm:pt modelId="{63F5AF6C-3867-46AA-96AA-FB78BD0D1D7E}">
      <dgm:prSet phldrT="[Text]" custT="1"/>
      <dgm:spPr/>
      <dgm:t>
        <a:bodyPr/>
        <a:lstStyle/>
        <a:p>
          <a:r>
            <a:rPr lang="bn-IN" sz="22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rPr>
            <a:t>4. </a:t>
          </a:r>
          <a:r>
            <a:rPr lang="bn-BD" sz="2000" dirty="0" smtClean="0">
              <a:latin typeface="NikoshBAN" panose="02000000000000000000" pitchFamily="2" charset="0"/>
              <a:cs typeface="NikoshBAN" panose="02000000000000000000" pitchFamily="2" charset="0"/>
            </a:rPr>
            <a:t>সরল </a:t>
          </a:r>
          <a:r>
            <a:rPr lang="bn-IN" sz="2000" dirty="0">
              <a:latin typeface="NikoshBAN" panose="02000000000000000000" pitchFamily="2" charset="0"/>
              <a:cs typeface="NikoshBAN" panose="02000000000000000000" pitchFamily="2" charset="0"/>
            </a:rPr>
            <a:t>মুনাফা সংক্রান্ত সমস্যার সমাধান করতে পারবে।</a:t>
          </a:r>
          <a:endParaRPr lang="en-US" sz="2000" dirty="0"/>
        </a:p>
      </dgm:t>
    </dgm:pt>
    <dgm:pt modelId="{462FE2EE-A573-4593-B32C-34E8581C1A4A}" type="parTrans" cxnId="{1CFB4170-5AAC-4D7B-86D7-8068E585FC48}">
      <dgm:prSet/>
      <dgm:spPr/>
      <dgm:t>
        <a:bodyPr/>
        <a:lstStyle/>
        <a:p>
          <a:endParaRPr lang="en-US"/>
        </a:p>
      </dgm:t>
    </dgm:pt>
    <dgm:pt modelId="{8EB70608-6FA5-4073-BA74-113AE8792CA2}" type="sibTrans" cxnId="{1CFB4170-5AAC-4D7B-86D7-8068E585FC48}">
      <dgm:prSet/>
      <dgm:spPr/>
      <dgm:t>
        <a:bodyPr/>
        <a:lstStyle/>
        <a:p>
          <a:endParaRPr lang="en-US"/>
        </a:p>
      </dgm:t>
    </dgm:pt>
    <dgm:pt modelId="{473E9E66-0A39-45DF-BF35-ADFFEA02C370}">
      <dgm:prSet custT="1"/>
      <dgm:spPr/>
      <dgm:t>
        <a:bodyPr/>
        <a:lstStyle/>
        <a:p>
          <a:r>
            <a:rPr lang="bn-IN" sz="25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rPr>
            <a:t>3. </a:t>
          </a:r>
          <a:r>
            <a:rPr lang="bn-BD" sz="2400" dirty="0" smtClean="0">
              <a:latin typeface="NikoshBAN" panose="02000000000000000000" pitchFamily="2" charset="0"/>
              <a:cs typeface="NikoshBAN" panose="02000000000000000000" pitchFamily="2" charset="0"/>
            </a:rPr>
            <a:t>সরল</a:t>
          </a:r>
          <a:r>
            <a:rPr lang="bn-IN" sz="24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IN" sz="2400" dirty="0">
              <a:latin typeface="NikoshBAN" panose="02000000000000000000" pitchFamily="2" charset="0"/>
              <a:cs typeface="NikoshBAN" panose="02000000000000000000" pitchFamily="2" charset="0"/>
            </a:rPr>
            <a:t>মুনাফা</a:t>
          </a:r>
          <a:r>
            <a:rPr lang="bn-BD" sz="2400" dirty="0">
              <a:latin typeface="NikoshBAN" panose="02000000000000000000" pitchFamily="2" charset="0"/>
              <a:cs typeface="NikoshBAN" panose="02000000000000000000" pitchFamily="2" charset="0"/>
            </a:rPr>
            <a:t>র হার ব্যাখ্যা করতে  </a:t>
          </a:r>
          <a:r>
            <a:rPr lang="en-US" sz="2400" dirty="0"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bn-BD" sz="24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IN" sz="2400" dirty="0">
              <a:latin typeface="NikoshBAN" panose="02000000000000000000" pitchFamily="2" charset="0"/>
              <a:cs typeface="NikoshBAN" panose="02000000000000000000" pitchFamily="2" charset="0"/>
            </a:rPr>
            <a:t> ।</a:t>
          </a:r>
          <a:endParaRPr lang="en-US" sz="24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8CBB0FF-1254-464D-BE1E-4EC2F904BD66}" type="parTrans" cxnId="{FD37C279-38BB-4253-B260-3D483DEB86B3}">
      <dgm:prSet/>
      <dgm:spPr/>
      <dgm:t>
        <a:bodyPr/>
        <a:lstStyle/>
        <a:p>
          <a:endParaRPr lang="en-US"/>
        </a:p>
      </dgm:t>
    </dgm:pt>
    <dgm:pt modelId="{EB463EBD-33B7-4103-9C55-AED3A01F3E6F}" type="sibTrans" cxnId="{FD37C279-38BB-4253-B260-3D483DEB86B3}">
      <dgm:prSet/>
      <dgm:spPr/>
      <dgm:t>
        <a:bodyPr/>
        <a:lstStyle/>
        <a:p>
          <a:endParaRPr lang="en-US"/>
        </a:p>
      </dgm:t>
    </dgm:pt>
    <dgm:pt modelId="{C93D8BAA-87A2-444A-AC9D-27BAE5D0EFC2}" type="pres">
      <dgm:prSet presAssocID="{7AFF1292-E47F-42BF-95B4-F541A772161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EA4D4A-528A-44E0-ADC5-4CD9C0C43502}" type="pres">
      <dgm:prSet presAssocID="{4D40D633-5B68-457E-A994-B9BDE765E251}" presName="circle1" presStyleLbl="node1" presStyleIdx="0" presStyleCnt="4"/>
      <dgm:spPr/>
    </dgm:pt>
    <dgm:pt modelId="{D21E6E4D-5391-458F-922E-080066179C23}" type="pres">
      <dgm:prSet presAssocID="{4D40D633-5B68-457E-A994-B9BDE765E251}" presName="space" presStyleCnt="0"/>
      <dgm:spPr/>
    </dgm:pt>
    <dgm:pt modelId="{F1AA0FFF-64D2-4688-BB25-B301FD21EE83}" type="pres">
      <dgm:prSet presAssocID="{4D40D633-5B68-457E-A994-B9BDE765E251}" presName="rect1" presStyleLbl="alignAcc1" presStyleIdx="0" presStyleCnt="4" custLinFactNeighborX="-9293" custLinFactNeighborY="-2206"/>
      <dgm:spPr/>
      <dgm:t>
        <a:bodyPr/>
        <a:lstStyle/>
        <a:p>
          <a:endParaRPr lang="en-US"/>
        </a:p>
      </dgm:t>
    </dgm:pt>
    <dgm:pt modelId="{166A98A8-C390-4F1A-A007-A5DFBC520CC1}" type="pres">
      <dgm:prSet presAssocID="{EFF81220-65D2-4C64-9065-01E9213B6560}" presName="vertSpace2" presStyleLbl="node1" presStyleIdx="0" presStyleCnt="4"/>
      <dgm:spPr/>
    </dgm:pt>
    <dgm:pt modelId="{05F381C7-30DE-425C-9BDF-7AF3781D6A3C}" type="pres">
      <dgm:prSet presAssocID="{EFF81220-65D2-4C64-9065-01E9213B6560}" presName="circle2" presStyleLbl="node1" presStyleIdx="1" presStyleCnt="4"/>
      <dgm:spPr/>
    </dgm:pt>
    <dgm:pt modelId="{6D6B4E80-DFCF-4B79-8E9F-A039DD16EFD1}" type="pres">
      <dgm:prSet presAssocID="{EFF81220-65D2-4C64-9065-01E9213B6560}" presName="rect2" presStyleLbl="alignAcc1" presStyleIdx="1" presStyleCnt="4"/>
      <dgm:spPr/>
      <dgm:t>
        <a:bodyPr/>
        <a:lstStyle/>
        <a:p>
          <a:endParaRPr lang="en-US"/>
        </a:p>
      </dgm:t>
    </dgm:pt>
    <dgm:pt modelId="{1729FC0F-3333-4B26-8EE9-B4549BEFD45A}" type="pres">
      <dgm:prSet presAssocID="{473E9E66-0A39-45DF-BF35-ADFFEA02C370}" presName="vertSpace3" presStyleLbl="node1" presStyleIdx="1" presStyleCnt="4"/>
      <dgm:spPr/>
    </dgm:pt>
    <dgm:pt modelId="{EC89D24E-9BDE-41D4-A79F-7553C74F21D2}" type="pres">
      <dgm:prSet presAssocID="{473E9E66-0A39-45DF-BF35-ADFFEA02C370}" presName="circle3" presStyleLbl="node1" presStyleIdx="2" presStyleCnt="4"/>
      <dgm:spPr/>
    </dgm:pt>
    <dgm:pt modelId="{0AFE1D45-9A30-4CEF-B9D7-1D40C4AF6837}" type="pres">
      <dgm:prSet presAssocID="{473E9E66-0A39-45DF-BF35-ADFFEA02C370}" presName="rect3" presStyleLbl="alignAcc1" presStyleIdx="2" presStyleCnt="4"/>
      <dgm:spPr/>
      <dgm:t>
        <a:bodyPr/>
        <a:lstStyle/>
        <a:p>
          <a:endParaRPr lang="en-US"/>
        </a:p>
      </dgm:t>
    </dgm:pt>
    <dgm:pt modelId="{E494672D-F193-44EA-A2D4-8E911BD23CF8}" type="pres">
      <dgm:prSet presAssocID="{63F5AF6C-3867-46AA-96AA-FB78BD0D1D7E}" presName="vertSpace4" presStyleLbl="node1" presStyleIdx="2" presStyleCnt="4"/>
      <dgm:spPr/>
    </dgm:pt>
    <dgm:pt modelId="{44F87287-1969-46B2-B7F5-5045A939C0AF}" type="pres">
      <dgm:prSet presAssocID="{63F5AF6C-3867-46AA-96AA-FB78BD0D1D7E}" presName="circle4" presStyleLbl="node1" presStyleIdx="3" presStyleCnt="4"/>
      <dgm:spPr/>
    </dgm:pt>
    <dgm:pt modelId="{48291BE7-8B1C-45E3-B735-34D82E966008}" type="pres">
      <dgm:prSet presAssocID="{63F5AF6C-3867-46AA-96AA-FB78BD0D1D7E}" presName="rect4" presStyleLbl="alignAcc1" presStyleIdx="3" presStyleCnt="4"/>
      <dgm:spPr/>
      <dgm:t>
        <a:bodyPr/>
        <a:lstStyle/>
        <a:p>
          <a:endParaRPr lang="en-US"/>
        </a:p>
      </dgm:t>
    </dgm:pt>
    <dgm:pt modelId="{BA8322D3-C9A8-4A2C-A79E-03615A5E7F07}" type="pres">
      <dgm:prSet presAssocID="{4D40D633-5B68-457E-A994-B9BDE765E251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14950F-D399-4033-848E-21C86351AFED}" type="pres">
      <dgm:prSet presAssocID="{EFF81220-65D2-4C64-9065-01E9213B6560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BAD3B4-7C1E-4A51-82CC-0FA438806CD4}" type="pres">
      <dgm:prSet presAssocID="{473E9E66-0A39-45DF-BF35-ADFFEA02C370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85DBC4-5238-40B5-A132-17F1E895EC50}" type="pres">
      <dgm:prSet presAssocID="{63F5AF6C-3867-46AA-96AA-FB78BD0D1D7E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94A57C4-70DD-4BD7-AAA3-016B18B75572}" type="presOf" srcId="{EFF81220-65D2-4C64-9065-01E9213B6560}" destId="{6D6B4E80-DFCF-4B79-8E9F-A039DD16EFD1}" srcOrd="0" destOrd="0" presId="urn:microsoft.com/office/officeart/2005/8/layout/target3"/>
    <dgm:cxn modelId="{FD37C279-38BB-4253-B260-3D483DEB86B3}" srcId="{7AFF1292-E47F-42BF-95B4-F541A7721619}" destId="{473E9E66-0A39-45DF-BF35-ADFFEA02C370}" srcOrd="2" destOrd="0" parTransId="{F8CBB0FF-1254-464D-BE1E-4EC2F904BD66}" sibTransId="{EB463EBD-33B7-4103-9C55-AED3A01F3E6F}"/>
    <dgm:cxn modelId="{336305E8-A016-4A8F-A1D2-81E6A6815032}" type="presOf" srcId="{473E9E66-0A39-45DF-BF35-ADFFEA02C370}" destId="{0AFE1D45-9A30-4CEF-B9D7-1D40C4AF6837}" srcOrd="0" destOrd="0" presId="urn:microsoft.com/office/officeart/2005/8/layout/target3"/>
    <dgm:cxn modelId="{0BDFEBF8-15F8-4113-9788-285CCBBC4D54}" srcId="{7AFF1292-E47F-42BF-95B4-F541A7721619}" destId="{EFF81220-65D2-4C64-9065-01E9213B6560}" srcOrd="1" destOrd="0" parTransId="{D38192AB-4D9D-46E8-8AF8-A51355062803}" sibTransId="{15A5A3FF-E2C3-41D7-A784-E1F6842786CD}"/>
    <dgm:cxn modelId="{13E4B3E0-D3CD-4D54-8FCC-3F6DDFC0C252}" type="presOf" srcId="{EFF81220-65D2-4C64-9065-01E9213B6560}" destId="{7514950F-D399-4033-848E-21C86351AFED}" srcOrd="1" destOrd="0" presId="urn:microsoft.com/office/officeart/2005/8/layout/target3"/>
    <dgm:cxn modelId="{E24DCF06-3849-46B4-ACC4-F096759F26B0}" type="presOf" srcId="{4D40D633-5B68-457E-A994-B9BDE765E251}" destId="{F1AA0FFF-64D2-4688-BB25-B301FD21EE83}" srcOrd="0" destOrd="0" presId="urn:microsoft.com/office/officeart/2005/8/layout/target3"/>
    <dgm:cxn modelId="{FD55AFF2-023A-4A36-9DCB-547DA454880C}" type="presOf" srcId="{7AFF1292-E47F-42BF-95B4-F541A7721619}" destId="{C93D8BAA-87A2-444A-AC9D-27BAE5D0EFC2}" srcOrd="0" destOrd="0" presId="urn:microsoft.com/office/officeart/2005/8/layout/target3"/>
    <dgm:cxn modelId="{289E3C2B-212F-465E-8C71-AC340F668F83}" srcId="{7AFF1292-E47F-42BF-95B4-F541A7721619}" destId="{4D40D633-5B68-457E-A994-B9BDE765E251}" srcOrd="0" destOrd="0" parTransId="{BA3B0DC5-280A-4DAC-9BE3-CD2B72B59750}" sibTransId="{2062451B-1CDE-47C0-B41B-E7048287ED5E}"/>
    <dgm:cxn modelId="{7EDCF010-4FF9-47AD-9130-26A748187574}" type="presOf" srcId="{4D40D633-5B68-457E-A994-B9BDE765E251}" destId="{BA8322D3-C9A8-4A2C-A79E-03615A5E7F07}" srcOrd="1" destOrd="0" presId="urn:microsoft.com/office/officeart/2005/8/layout/target3"/>
    <dgm:cxn modelId="{1CFB4170-5AAC-4D7B-86D7-8068E585FC48}" srcId="{7AFF1292-E47F-42BF-95B4-F541A7721619}" destId="{63F5AF6C-3867-46AA-96AA-FB78BD0D1D7E}" srcOrd="3" destOrd="0" parTransId="{462FE2EE-A573-4593-B32C-34E8581C1A4A}" sibTransId="{8EB70608-6FA5-4073-BA74-113AE8792CA2}"/>
    <dgm:cxn modelId="{3C1B551F-C3D9-45DD-93D1-4C913A6E4258}" type="presOf" srcId="{63F5AF6C-3867-46AA-96AA-FB78BD0D1D7E}" destId="{C885DBC4-5238-40B5-A132-17F1E895EC50}" srcOrd="1" destOrd="0" presId="urn:microsoft.com/office/officeart/2005/8/layout/target3"/>
    <dgm:cxn modelId="{8384ED24-326F-4888-A605-685B33372CF5}" type="presOf" srcId="{63F5AF6C-3867-46AA-96AA-FB78BD0D1D7E}" destId="{48291BE7-8B1C-45E3-B735-34D82E966008}" srcOrd="0" destOrd="0" presId="urn:microsoft.com/office/officeart/2005/8/layout/target3"/>
    <dgm:cxn modelId="{CD8BF7BB-9965-471A-B39F-78A37F93B878}" type="presOf" srcId="{473E9E66-0A39-45DF-BF35-ADFFEA02C370}" destId="{8CBAD3B4-7C1E-4A51-82CC-0FA438806CD4}" srcOrd="1" destOrd="0" presId="urn:microsoft.com/office/officeart/2005/8/layout/target3"/>
    <dgm:cxn modelId="{460169D9-CF30-4A55-BA57-C62F151D6F28}" type="presParOf" srcId="{C93D8BAA-87A2-444A-AC9D-27BAE5D0EFC2}" destId="{02EA4D4A-528A-44E0-ADC5-4CD9C0C43502}" srcOrd="0" destOrd="0" presId="urn:microsoft.com/office/officeart/2005/8/layout/target3"/>
    <dgm:cxn modelId="{94E3D7A2-C095-49B9-992B-7E21C65BB10C}" type="presParOf" srcId="{C93D8BAA-87A2-444A-AC9D-27BAE5D0EFC2}" destId="{D21E6E4D-5391-458F-922E-080066179C23}" srcOrd="1" destOrd="0" presId="urn:microsoft.com/office/officeart/2005/8/layout/target3"/>
    <dgm:cxn modelId="{2CF9F5E0-9403-44FD-B182-ADD92450D495}" type="presParOf" srcId="{C93D8BAA-87A2-444A-AC9D-27BAE5D0EFC2}" destId="{F1AA0FFF-64D2-4688-BB25-B301FD21EE83}" srcOrd="2" destOrd="0" presId="urn:microsoft.com/office/officeart/2005/8/layout/target3"/>
    <dgm:cxn modelId="{B6ACFC4F-F6A4-499E-AFEC-6B1D3E8A201B}" type="presParOf" srcId="{C93D8BAA-87A2-444A-AC9D-27BAE5D0EFC2}" destId="{166A98A8-C390-4F1A-A007-A5DFBC520CC1}" srcOrd="3" destOrd="0" presId="urn:microsoft.com/office/officeart/2005/8/layout/target3"/>
    <dgm:cxn modelId="{669F633D-DE39-42D1-AB14-AD806856A7BB}" type="presParOf" srcId="{C93D8BAA-87A2-444A-AC9D-27BAE5D0EFC2}" destId="{05F381C7-30DE-425C-9BDF-7AF3781D6A3C}" srcOrd="4" destOrd="0" presId="urn:microsoft.com/office/officeart/2005/8/layout/target3"/>
    <dgm:cxn modelId="{2EDEE481-14D7-486C-A7E6-27B6824F2B08}" type="presParOf" srcId="{C93D8BAA-87A2-444A-AC9D-27BAE5D0EFC2}" destId="{6D6B4E80-DFCF-4B79-8E9F-A039DD16EFD1}" srcOrd="5" destOrd="0" presId="urn:microsoft.com/office/officeart/2005/8/layout/target3"/>
    <dgm:cxn modelId="{A2E2EF7B-CE35-4146-8E82-DFE58B72D93D}" type="presParOf" srcId="{C93D8BAA-87A2-444A-AC9D-27BAE5D0EFC2}" destId="{1729FC0F-3333-4B26-8EE9-B4549BEFD45A}" srcOrd="6" destOrd="0" presId="urn:microsoft.com/office/officeart/2005/8/layout/target3"/>
    <dgm:cxn modelId="{F39A618D-5E72-4D85-998E-DDC71ACA4C10}" type="presParOf" srcId="{C93D8BAA-87A2-444A-AC9D-27BAE5D0EFC2}" destId="{EC89D24E-9BDE-41D4-A79F-7553C74F21D2}" srcOrd="7" destOrd="0" presId="urn:microsoft.com/office/officeart/2005/8/layout/target3"/>
    <dgm:cxn modelId="{C8A7FAE4-C67B-4C17-AED0-C751EB0A4D67}" type="presParOf" srcId="{C93D8BAA-87A2-444A-AC9D-27BAE5D0EFC2}" destId="{0AFE1D45-9A30-4CEF-B9D7-1D40C4AF6837}" srcOrd="8" destOrd="0" presId="urn:microsoft.com/office/officeart/2005/8/layout/target3"/>
    <dgm:cxn modelId="{CEAF207B-299A-4CF4-AECA-BA632882D979}" type="presParOf" srcId="{C93D8BAA-87A2-444A-AC9D-27BAE5D0EFC2}" destId="{E494672D-F193-44EA-A2D4-8E911BD23CF8}" srcOrd="9" destOrd="0" presId="urn:microsoft.com/office/officeart/2005/8/layout/target3"/>
    <dgm:cxn modelId="{12331639-8EFA-4966-BDFE-04D9313B6E3F}" type="presParOf" srcId="{C93D8BAA-87A2-444A-AC9D-27BAE5D0EFC2}" destId="{44F87287-1969-46B2-B7F5-5045A939C0AF}" srcOrd="10" destOrd="0" presId="urn:microsoft.com/office/officeart/2005/8/layout/target3"/>
    <dgm:cxn modelId="{E91425C9-C733-410F-8B15-6330EBC4C5C4}" type="presParOf" srcId="{C93D8BAA-87A2-444A-AC9D-27BAE5D0EFC2}" destId="{48291BE7-8B1C-45E3-B735-34D82E966008}" srcOrd="11" destOrd="0" presId="urn:microsoft.com/office/officeart/2005/8/layout/target3"/>
    <dgm:cxn modelId="{2D302C9F-E7EA-4986-96C2-9A3C25E34D89}" type="presParOf" srcId="{C93D8BAA-87A2-444A-AC9D-27BAE5D0EFC2}" destId="{BA8322D3-C9A8-4A2C-A79E-03615A5E7F07}" srcOrd="12" destOrd="0" presId="urn:microsoft.com/office/officeart/2005/8/layout/target3"/>
    <dgm:cxn modelId="{603A3E25-A6BE-4F02-A258-D0F0E161B51B}" type="presParOf" srcId="{C93D8BAA-87A2-444A-AC9D-27BAE5D0EFC2}" destId="{7514950F-D399-4033-848E-21C86351AFED}" srcOrd="13" destOrd="0" presId="urn:microsoft.com/office/officeart/2005/8/layout/target3"/>
    <dgm:cxn modelId="{6FD40F75-CF30-45B8-B3B0-5DD45082D51C}" type="presParOf" srcId="{C93D8BAA-87A2-444A-AC9D-27BAE5D0EFC2}" destId="{8CBAD3B4-7C1E-4A51-82CC-0FA438806CD4}" srcOrd="14" destOrd="0" presId="urn:microsoft.com/office/officeart/2005/8/layout/target3"/>
    <dgm:cxn modelId="{E2464DD2-2190-44F9-A1CC-593DDA5402D6}" type="presParOf" srcId="{C93D8BAA-87A2-444A-AC9D-27BAE5D0EFC2}" destId="{C885DBC4-5238-40B5-A132-17F1E895EC50}" srcOrd="15" destOrd="0" presId="urn:microsoft.com/office/officeart/2005/8/layout/target3"/>
  </dgm:cxnLst>
  <dgm:bg>
    <a:noFill/>
  </dgm:bg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EA4D4A-528A-44E0-ADC5-4CD9C0C43502}">
      <dsp:nvSpPr>
        <dsp:cNvPr id="0" name=""/>
        <dsp:cNvSpPr/>
      </dsp:nvSpPr>
      <dsp:spPr>
        <a:xfrm>
          <a:off x="0" y="0"/>
          <a:ext cx="4087433" cy="408743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AA0FFF-64D2-4688-BB25-B301FD21EE83}">
      <dsp:nvSpPr>
        <dsp:cNvPr id="0" name=""/>
        <dsp:cNvSpPr/>
      </dsp:nvSpPr>
      <dsp:spPr>
        <a:xfrm>
          <a:off x="1467665" y="0"/>
          <a:ext cx="6198761" cy="408743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400" kern="12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rPr>
            <a:t>1. </a:t>
          </a:r>
          <a:r>
            <a:rPr lang="en-US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মুনাফা </a:t>
          </a:r>
          <a:r>
            <a:rPr lang="bn-BD" sz="2400" kern="1200" dirty="0">
              <a:latin typeface="NikoshBAN" panose="02000000000000000000" pitchFamily="2" charset="0"/>
              <a:cs typeface="NikoshBAN" panose="02000000000000000000" pitchFamily="2" charset="0"/>
            </a:rPr>
            <a:t>কী তা বলতে </a:t>
          </a:r>
          <a:r>
            <a:rPr lang="en-US" sz="2400" kern="1200" dirty="0">
              <a:latin typeface="NikoshBAN" panose="02000000000000000000" pitchFamily="2" charset="0"/>
              <a:cs typeface="NikoshBAN" panose="02000000000000000000" pitchFamily="2" charset="0"/>
            </a:rPr>
            <a:t>পারবে।</a:t>
          </a:r>
          <a:endParaRPr lang="en-US" sz="3200" kern="1200" dirty="0"/>
        </a:p>
      </dsp:txBody>
      <dsp:txXfrm>
        <a:off x="1467665" y="0"/>
        <a:ext cx="6198761" cy="868579"/>
      </dsp:txXfrm>
    </dsp:sp>
    <dsp:sp modelId="{05F381C7-30DE-425C-9BDF-7AF3781D6A3C}">
      <dsp:nvSpPr>
        <dsp:cNvPr id="0" name=""/>
        <dsp:cNvSpPr/>
      </dsp:nvSpPr>
      <dsp:spPr>
        <a:xfrm>
          <a:off x="536475" y="868579"/>
          <a:ext cx="3014481" cy="301448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6B4E80-DFCF-4B79-8E9F-A039DD16EFD1}">
      <dsp:nvSpPr>
        <dsp:cNvPr id="0" name=""/>
        <dsp:cNvSpPr/>
      </dsp:nvSpPr>
      <dsp:spPr>
        <a:xfrm>
          <a:off x="2043716" y="868579"/>
          <a:ext cx="6198761" cy="301448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900" kern="12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rPr>
            <a:t>2. </a:t>
          </a:r>
          <a:r>
            <a:rPr lang="bn-BD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সরল</a:t>
          </a:r>
          <a:r>
            <a:rPr lang="bn-IN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IN" sz="2400" kern="1200" dirty="0">
              <a:latin typeface="NikoshBAN" panose="02000000000000000000" pitchFamily="2" charset="0"/>
              <a:cs typeface="NikoshBAN" panose="02000000000000000000" pitchFamily="2" charset="0"/>
            </a:rPr>
            <a:t>মুনাফা</a:t>
          </a:r>
          <a:r>
            <a:rPr lang="bn-BD" sz="2400" kern="1200" dirty="0">
              <a:latin typeface="NikoshBAN" panose="02000000000000000000" pitchFamily="2" charset="0"/>
              <a:cs typeface="NikoshBAN" panose="02000000000000000000" pitchFamily="2" charset="0"/>
            </a:rPr>
            <a:t> কী তা বলতে </a:t>
          </a:r>
          <a:r>
            <a:rPr lang="en-US" sz="2400" kern="1200" dirty="0"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bn-BD" sz="24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endParaRPr lang="en-US" sz="2400" kern="1200" dirty="0"/>
        </a:p>
      </dsp:txBody>
      <dsp:txXfrm>
        <a:off x="2043716" y="868579"/>
        <a:ext cx="6198761" cy="868579"/>
      </dsp:txXfrm>
    </dsp:sp>
    <dsp:sp modelId="{EC89D24E-9BDE-41D4-A79F-7553C74F21D2}">
      <dsp:nvSpPr>
        <dsp:cNvPr id="0" name=""/>
        <dsp:cNvSpPr/>
      </dsp:nvSpPr>
      <dsp:spPr>
        <a:xfrm>
          <a:off x="1072951" y="1737159"/>
          <a:ext cx="1941530" cy="194153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FE1D45-9A30-4CEF-B9D7-1D40C4AF6837}">
      <dsp:nvSpPr>
        <dsp:cNvPr id="0" name=""/>
        <dsp:cNvSpPr/>
      </dsp:nvSpPr>
      <dsp:spPr>
        <a:xfrm>
          <a:off x="2043716" y="1737159"/>
          <a:ext cx="6198761" cy="194153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500" kern="12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rPr>
            <a:t>3. </a:t>
          </a:r>
          <a:r>
            <a:rPr lang="bn-BD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সরল</a:t>
          </a:r>
          <a:r>
            <a:rPr lang="bn-IN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IN" sz="2400" kern="1200" dirty="0">
              <a:latin typeface="NikoshBAN" panose="02000000000000000000" pitchFamily="2" charset="0"/>
              <a:cs typeface="NikoshBAN" panose="02000000000000000000" pitchFamily="2" charset="0"/>
            </a:rPr>
            <a:t>মুনাফা</a:t>
          </a:r>
          <a:r>
            <a:rPr lang="bn-BD" sz="2400" kern="1200" dirty="0">
              <a:latin typeface="NikoshBAN" panose="02000000000000000000" pitchFamily="2" charset="0"/>
              <a:cs typeface="NikoshBAN" panose="02000000000000000000" pitchFamily="2" charset="0"/>
            </a:rPr>
            <a:t>র হার ব্যাখ্যা করতে  </a:t>
          </a:r>
          <a:r>
            <a:rPr lang="en-US" sz="2400" kern="1200" dirty="0"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bn-BD" sz="24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IN" sz="2400" kern="1200" dirty="0">
              <a:latin typeface="NikoshBAN" panose="02000000000000000000" pitchFamily="2" charset="0"/>
              <a:cs typeface="NikoshBAN" panose="02000000000000000000" pitchFamily="2" charset="0"/>
            </a:rPr>
            <a:t> ।</a:t>
          </a:r>
          <a:endParaRPr lang="en-US" sz="2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043716" y="1737159"/>
        <a:ext cx="6198761" cy="868579"/>
      </dsp:txXfrm>
    </dsp:sp>
    <dsp:sp modelId="{44F87287-1969-46B2-B7F5-5045A939C0AF}">
      <dsp:nvSpPr>
        <dsp:cNvPr id="0" name=""/>
        <dsp:cNvSpPr/>
      </dsp:nvSpPr>
      <dsp:spPr>
        <a:xfrm>
          <a:off x="1609426" y="2605738"/>
          <a:ext cx="868579" cy="86857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291BE7-8B1C-45E3-B735-34D82E966008}">
      <dsp:nvSpPr>
        <dsp:cNvPr id="0" name=""/>
        <dsp:cNvSpPr/>
      </dsp:nvSpPr>
      <dsp:spPr>
        <a:xfrm>
          <a:off x="2043716" y="2605738"/>
          <a:ext cx="6198761" cy="86857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200" kern="12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rPr>
            <a:t>4. </a:t>
          </a:r>
          <a:r>
            <a:rPr lang="bn-BD" sz="20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সরল </a:t>
          </a:r>
          <a:r>
            <a:rPr lang="bn-IN" sz="2000" kern="1200" dirty="0">
              <a:latin typeface="NikoshBAN" panose="02000000000000000000" pitchFamily="2" charset="0"/>
              <a:cs typeface="NikoshBAN" panose="02000000000000000000" pitchFamily="2" charset="0"/>
            </a:rPr>
            <a:t>মুনাফা সংক্রান্ত সমস্যার সমাধান করতে পারবে।</a:t>
          </a:r>
          <a:endParaRPr lang="en-US" sz="2000" kern="1200" dirty="0"/>
        </a:p>
      </dsp:txBody>
      <dsp:txXfrm>
        <a:off x="2043716" y="2605738"/>
        <a:ext cx="6198761" cy="8685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358AB-7393-4A7D-901E-23906E429B02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DB3-25B0-41D9-82EE-D5190F4BBD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5668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358AB-7393-4A7D-901E-23906E429B02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DB3-25B0-41D9-82EE-D5190F4BBD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7246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358AB-7393-4A7D-901E-23906E429B02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DB3-25B0-41D9-82EE-D5190F4BBD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072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358AB-7393-4A7D-901E-23906E429B02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DB3-25B0-41D9-82EE-D5190F4BBD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80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358AB-7393-4A7D-901E-23906E429B02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DB3-25B0-41D9-82EE-D5190F4BBD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6818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358AB-7393-4A7D-901E-23906E429B02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DB3-25B0-41D9-82EE-D5190F4BBD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7475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358AB-7393-4A7D-901E-23906E429B02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DB3-25B0-41D9-82EE-D5190F4BBD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2446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358AB-7393-4A7D-901E-23906E429B02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DB3-25B0-41D9-82EE-D5190F4BBD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679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358AB-7393-4A7D-901E-23906E429B02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DB3-25B0-41D9-82EE-D5190F4BBD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2277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358AB-7393-4A7D-901E-23906E429B02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DB3-25B0-41D9-82EE-D5190F4BBD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5560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358AB-7393-4A7D-901E-23906E429B02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DB3-25B0-41D9-82EE-D5190F4BBD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6389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358AB-7393-4A7D-901E-23906E429B02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01DB3-25B0-41D9-82EE-D5190F4BBD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6709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microsoft.com/office/2007/relationships/media" Target="../media/media1.wma"/><Relationship Id="rId2" Type="http://schemas.openxmlformats.org/officeDocument/2006/relationships/vide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NULL" TargetMode="External"/><Relationship Id="rId1" Type="http://schemas.openxmlformats.org/officeDocument/2006/relationships/tags" Target="../tags/tag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microsoft.com/office/2007/relationships/media" Target="../media/media2.wma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media" Target="../media/media3.wma"/><Relationship Id="rId3" Type="http://schemas.openxmlformats.org/officeDocument/2006/relationships/slideLayout" Target="../slideLayouts/slideLayout7.xml"/><Relationship Id="rId7" Type="http://schemas.openxmlformats.org/officeDocument/2006/relationships/diagramColors" Target="../diagrams/colors1.xml"/><Relationship Id="rId2" Type="http://schemas.openxmlformats.org/officeDocument/2006/relationships/video" Target="NULL" TargetMode="External"/><Relationship Id="rId1" Type="http://schemas.openxmlformats.org/officeDocument/2006/relationships/tags" Target="../tags/tag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microsoft.com/office/2007/relationships/diagramDrawing" Target="../diagrams/drawing1.xml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NULL" TargetMode="External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microsoft.com/office/2007/relationships/media" Target="../media/media4.wma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microsoft.com/office/2007/relationships/media" Target="../media/media5.wma"/><Relationship Id="rId2" Type="http://schemas.openxmlformats.org/officeDocument/2006/relationships/video" Target="NULL" TargetMode="External"/><Relationship Id="rId1" Type="http://schemas.openxmlformats.org/officeDocument/2006/relationships/tags" Target="../tags/tag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NULL" TargetMode="External"/><Relationship Id="rId1" Type="http://schemas.openxmlformats.org/officeDocument/2006/relationships/tags" Target="../tags/tag6.xml"/><Relationship Id="rId5" Type="http://schemas.openxmlformats.org/officeDocument/2006/relationships/image" Target="../media/image4.png"/><Relationship Id="rId4" Type="http://schemas.microsoft.com/office/2007/relationships/media" Target="../media/media6.wm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NULL" TargetMode="External"/><Relationship Id="rId1" Type="http://schemas.openxmlformats.org/officeDocument/2006/relationships/tags" Target="../tags/tag7.xml"/><Relationship Id="rId5" Type="http://schemas.openxmlformats.org/officeDocument/2006/relationships/image" Target="../media/image4.png"/><Relationship Id="rId4" Type="http://schemas.microsoft.com/office/2007/relationships/media" Target="../media/media7.wma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microsoft.com/office/2007/relationships/media" Target="../media/media8.wma"/><Relationship Id="rId2" Type="http://schemas.openxmlformats.org/officeDocument/2006/relationships/video" Target="NULL" TargetMode="External"/><Relationship Id="rId1" Type="http://schemas.openxmlformats.org/officeDocument/2006/relationships/tags" Target="../tags/tag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NULL" TargetMode="External"/><Relationship Id="rId1" Type="http://schemas.openxmlformats.org/officeDocument/2006/relationships/tags" Target="../tags/tag9.xml"/><Relationship Id="rId5" Type="http://schemas.openxmlformats.org/officeDocument/2006/relationships/image" Target="../media/image4.png"/><Relationship Id="rId4" Type="http://schemas.microsoft.com/office/2007/relationships/media" Target="../media/media9.wma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NULL" TargetMode="External"/><Relationship Id="rId1" Type="http://schemas.openxmlformats.org/officeDocument/2006/relationships/tags" Target="../tags/tag10.xml"/><Relationship Id="rId5" Type="http://schemas.openxmlformats.org/officeDocument/2006/relationships/image" Target="../media/image4.png"/><Relationship Id="rId4" Type="http://schemas.microsoft.com/office/2007/relationships/media" Target="../media/media10.wma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NULL" TargetMode="External"/><Relationship Id="rId1" Type="http://schemas.openxmlformats.org/officeDocument/2006/relationships/tags" Target="../tags/tag11.xml"/><Relationship Id="rId5" Type="http://schemas.openxmlformats.org/officeDocument/2006/relationships/image" Target="../media/image4.png"/><Relationship Id="rId4" Type="http://schemas.microsoft.com/office/2007/relationships/media" Target="../media/media11.wma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NULL" TargetMode="External"/><Relationship Id="rId1" Type="http://schemas.openxmlformats.org/officeDocument/2006/relationships/tags" Target="../tags/tag12.xml"/><Relationship Id="rId5" Type="http://schemas.openxmlformats.org/officeDocument/2006/relationships/image" Target="../media/image4.png"/><Relationship Id="rId4" Type="http://schemas.microsoft.com/office/2007/relationships/media" Target="../media/media12.wma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microsoft.com/office/2007/relationships/media" Target="../media/media13.wma"/><Relationship Id="rId2" Type="http://schemas.openxmlformats.org/officeDocument/2006/relationships/video" Target="NULL" TargetMode="External"/><Relationship Id="rId1" Type="http://schemas.openxmlformats.org/officeDocument/2006/relationships/tags" Target="../tags/tag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NULL" TargetMode="External"/><Relationship Id="rId1" Type="http://schemas.openxmlformats.org/officeDocument/2006/relationships/tags" Target="../tags/tag14.xml"/><Relationship Id="rId5" Type="http://schemas.openxmlformats.org/officeDocument/2006/relationships/image" Target="../media/image4.png"/><Relationship Id="rId4" Type="http://schemas.microsoft.com/office/2007/relationships/media" Target="../media/media14.wma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NULL" TargetMode="External"/><Relationship Id="rId1" Type="http://schemas.openxmlformats.org/officeDocument/2006/relationships/tags" Target="../tags/tag15.xml"/><Relationship Id="rId5" Type="http://schemas.openxmlformats.org/officeDocument/2006/relationships/image" Target="../media/image4.png"/><Relationship Id="rId4" Type="http://schemas.microsoft.com/office/2007/relationships/media" Target="../media/media15.wma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NULL" TargetMode="External"/><Relationship Id="rId1" Type="http://schemas.openxmlformats.org/officeDocument/2006/relationships/tags" Target="../tags/tag16.xml"/><Relationship Id="rId6" Type="http://schemas.openxmlformats.org/officeDocument/2006/relationships/image" Target="../media/image4.png"/><Relationship Id="rId5" Type="http://schemas.microsoft.com/office/2007/relationships/media" Target="../media/media16.wma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">
              <a:schemeClr val="accent1">
                <a:lumMod val="5000"/>
                <a:lumOff val="95000"/>
              </a:schemeClr>
            </a:gs>
            <a:gs pos="77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19ABF16-0743-4077-BF88-670ECF8CD8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658" y="1632858"/>
            <a:ext cx="6622868" cy="5225142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="" xmlns:a16="http://schemas.microsoft.com/office/drawing/2014/main" id="{050D6D28-54B8-4058-AB98-99574B56C14F}"/>
              </a:ext>
            </a:extLst>
          </p:cNvPr>
          <p:cNvSpPr txBox="1"/>
          <p:nvPr/>
        </p:nvSpPr>
        <p:spPr>
          <a:xfrm>
            <a:off x="952316" y="571029"/>
            <a:ext cx="74676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মাল্টিমিডিয়া শ্রেণিতে স্বাগতম </a:t>
            </a:r>
            <a:endParaRPr lang="en-US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80105" y="1202098"/>
            <a:ext cx="10332443" cy="66343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90D76365-3489-4421-99DA-2ECB17C63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272276" y="494212"/>
            <a:ext cx="9000748" cy="718328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646526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3904">
        <p:split orient="vert"/>
      </p:transition>
    </mc:Choice>
    <mc:Fallback>
      <p:transition spd="slow" advTm="3904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0EAC533-663A-4A8D-A023-5251433379CA}"/>
              </a:ext>
            </a:extLst>
          </p:cNvPr>
          <p:cNvSpPr/>
          <p:nvPr/>
        </p:nvSpPr>
        <p:spPr>
          <a:xfrm>
            <a:off x="6456327" y="3039130"/>
            <a:ext cx="32787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 : ৮ ম</a:t>
            </a:r>
          </a:p>
          <a:p>
            <a:r>
              <a:rPr lang="bn-IN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 : গনিত</a:t>
            </a:r>
          </a:p>
          <a:p>
            <a:r>
              <a:rPr lang="bn-IN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 : ২য়</a:t>
            </a:r>
          </a:p>
          <a:p>
            <a:r>
              <a:rPr lang="bn-IN" sz="2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 </a:t>
            </a:r>
            <a:r>
              <a:rPr lang="bn-IN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৫০ মিনিট।</a:t>
            </a:r>
          </a:p>
        </p:txBody>
      </p:sp>
      <p:sp>
        <p:nvSpPr>
          <p:cNvPr id="7" name="24-Point Star 1">
            <a:extLst>
              <a:ext uri="{FF2B5EF4-FFF2-40B4-BE49-F238E27FC236}">
                <a16:creationId xmlns="" xmlns:a16="http://schemas.microsoft.com/office/drawing/2014/main" id="{1881FF5B-8FAB-4738-9016-1A0D61CADCE5}"/>
              </a:ext>
            </a:extLst>
          </p:cNvPr>
          <p:cNvSpPr/>
          <p:nvPr/>
        </p:nvSpPr>
        <p:spPr>
          <a:xfrm>
            <a:off x="2404438" y="-73080"/>
            <a:ext cx="3729813" cy="1935552"/>
          </a:xfrm>
          <a:prstGeom prst="star24">
            <a:avLst/>
          </a:prstGeom>
          <a:ln>
            <a:solidFill>
              <a:srgbClr val="FFC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2937" y="2583508"/>
            <a:ext cx="2966881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IN" sz="2800" kern="0" dirty="0" smtClean="0">
                <a:ln w="0"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kern="0" dirty="0" smtClean="0">
              <a:ln w="0"/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রাজিব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মিয়া</a:t>
            </a:r>
            <a:endParaRPr lang="bn-BD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গজারিয়া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বাতেনিয়া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আলিম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1200" dirty="0" smtClean="0">
                <a:latin typeface="NikoshBAN" pitchFamily="2" charset="0"/>
                <a:cs typeface="NikoshBAN" pitchFamily="2" charset="0"/>
              </a:rPr>
              <a:t>মাদ্রাসা</a:t>
            </a:r>
          </a:p>
          <a:p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গজারিয়া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মুন্সীগঞ্জ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মোবাঃ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01842-529926</a:t>
            </a:r>
            <a:endParaRPr lang="bn-BD" sz="900" dirty="0">
              <a:ln w="0"/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07593" y="433031"/>
            <a:ext cx="29235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38767" y="2127631"/>
            <a:ext cx="3297381" cy="42269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072783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6081">
        <p:split orient="vert"/>
      </p:transition>
    </mc:Choice>
    <mc:Fallback>
      <p:transition spd="slow" advTm="1608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7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3015622652"/>
              </p:ext>
            </p:extLst>
          </p:nvPr>
        </p:nvGraphicFramePr>
        <p:xfrm>
          <a:off x="657374" y="1816429"/>
          <a:ext cx="8242478" cy="4087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Wave 4">
            <a:extLst>
              <a:ext uri="{FF2B5EF4-FFF2-40B4-BE49-F238E27FC236}">
                <a16:creationId xmlns="" xmlns:a16="http://schemas.microsoft.com/office/drawing/2014/main" id="{FF2BE2B8-0553-4A65-B4F3-FA1237111F8D}"/>
              </a:ext>
            </a:extLst>
          </p:cNvPr>
          <p:cNvSpPr/>
          <p:nvPr/>
        </p:nvSpPr>
        <p:spPr>
          <a:xfrm>
            <a:off x="2228044" y="207710"/>
            <a:ext cx="4533363" cy="1156683"/>
          </a:xfrm>
          <a:prstGeom prst="wave">
            <a:avLst>
              <a:gd name="adj1" fmla="val 12500"/>
              <a:gd name="adj2" fmla="val 56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87268" y="324387"/>
            <a:ext cx="3280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8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1285622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 advTm="12606">
        <p15:prstTrans prst="origami"/>
      </p:transition>
    </mc:Choice>
    <mc:Fallback>
      <p:transition spd="slow" advTm="126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Graphic spid="2" grpId="0">
        <p:bldAsOne/>
      </p:bldGraphic>
      <p:bldP spid="5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0725" y="399245"/>
            <a:ext cx="4752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চিত্রে কি 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দেখিতেছ ?</a:t>
            </a:r>
            <a:endParaRPr lang="en-US" sz="2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0762" y="5179425"/>
            <a:ext cx="8062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কোনো ব্যাংকে টাকা রাখলে  কী হয় ? </a:t>
            </a:r>
          </a:p>
        </p:txBody>
      </p:sp>
      <p:pic>
        <p:nvPicPr>
          <p:cNvPr id="1026" name="Picture 2" descr="C:\Users\user\Downloads\download (1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8490" y="1188720"/>
            <a:ext cx="7016774" cy="3293127"/>
          </a:xfrm>
          <a:prstGeom prst="rect">
            <a:avLst/>
          </a:prstGeom>
          <a:noFill/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4278452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1526"/>
    </mc:Choice>
    <mc:Fallback>
      <p:transition spd="slow" advTm="115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3336" y="1038389"/>
            <a:ext cx="8615966" cy="101566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* ব্যাংকে টাকা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রাখলে </a:t>
            </a:r>
            <a:r>
              <a:rPr lang="bn-IN" sz="30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 আমাদের কিছু টাকা অতিরিক্ত </a:t>
            </a:r>
            <a:r>
              <a:rPr lang="bn-IN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দেয়।এই </a:t>
            </a:r>
            <a:r>
              <a:rPr lang="bn-IN" sz="3000" dirty="0">
                <a:latin typeface="NikoshBAN" panose="02000000000000000000" pitchFamily="2" charset="0"/>
                <a:cs typeface="NikoshBAN" panose="02000000000000000000" pitchFamily="2" charset="0"/>
              </a:rPr>
              <a:t>অতিরিক্ত টাকাকে আমরা কি বলি?</a:t>
            </a:r>
            <a:endParaRPr lang="en-US" sz="3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582BF11-AF04-4192-BA0C-65E7B71625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074" y="2554172"/>
            <a:ext cx="2528564" cy="36069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3B4849C6-F375-4ECB-9274-B392C38F2D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3363" y="2298900"/>
            <a:ext cx="2707518" cy="38621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067F0167-972D-4274-B2B8-2F2C820CE4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6481" y="3804261"/>
            <a:ext cx="1207634" cy="235683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172158" y="3895968"/>
            <a:ext cx="23391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4067731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4218"/>
    </mc:Choice>
    <mc:Fallback>
      <p:transition spd="slow" advTm="142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5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3488"/>
            <a:ext cx="7772400" cy="593716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bn-IN" sz="9600" b="1" dirty="0" smtClean="0"/>
              <a:t>তাহলে আজকের পাঠের বিষয় কী?</a:t>
            </a:r>
            <a:endParaRPr lang="en-US" sz="9600" b="1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819683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6126">
        <p14:reveal/>
      </p:transition>
    </mc:Choice>
    <mc:Fallback>
      <p:transition spd="slow" advTm="61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A044E99E-E7AE-4B1E-951C-DB44D88BE915}"/>
              </a:ext>
            </a:extLst>
          </p:cNvPr>
          <p:cNvSpPr/>
          <p:nvPr/>
        </p:nvSpPr>
        <p:spPr>
          <a:xfrm>
            <a:off x="257577" y="2921541"/>
            <a:ext cx="8216721" cy="221599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IN" sz="138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endParaRPr lang="en-US" sz="13800" b="1" cap="all" dirty="0">
              <a:ln w="0"/>
              <a:solidFill>
                <a:srgbClr val="FFFF00"/>
              </a:solidFill>
              <a:effectLst>
                <a:reflection blurRad="12700" stA="50000" endPos="50000" dist="5000" dir="5400000" sy="-100000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="" xmlns:a16="http://schemas.microsoft.com/office/drawing/2014/main" id="{EC23CA76-2965-4812-89B3-2B8BDBBF2D1E}"/>
              </a:ext>
            </a:extLst>
          </p:cNvPr>
          <p:cNvSpPr txBox="1"/>
          <p:nvPr/>
        </p:nvSpPr>
        <p:spPr>
          <a:xfrm>
            <a:off x="257577" y="496167"/>
            <a:ext cx="8693240" cy="110799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পাঠের </a:t>
            </a:r>
            <a:r>
              <a:rPr lang="bn-IN" sz="6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endParaRPr lang="en-US" sz="6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8546681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3441">
        <p15:prstTrans prst="crush"/>
      </p:transition>
    </mc:Choice>
    <mc:Fallback>
      <p:transition spd="slow" advTm="34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99756FB0-862A-41B1-834B-83B312645D7B}"/>
              </a:ext>
            </a:extLst>
          </p:cNvPr>
          <p:cNvSpPr txBox="1"/>
          <p:nvPr/>
        </p:nvSpPr>
        <p:spPr>
          <a:xfrm>
            <a:off x="413449" y="3514613"/>
            <a:ext cx="2498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ব্যাংকে জমা 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38109F59-F423-4F8C-B0F6-C2328F6B35C3}"/>
              </a:ext>
            </a:extLst>
          </p:cNvPr>
          <p:cNvSpPr txBox="1"/>
          <p:nvPr/>
        </p:nvSpPr>
        <p:spPr>
          <a:xfrm>
            <a:off x="3967352" y="3006783"/>
            <a:ext cx="3003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ব্যাংক  ফিরত </a:t>
            </a:r>
            <a:r>
              <a:rPr lang="bn-BD" dirty="0" smtClean="0"/>
              <a:t>দি</a:t>
            </a:r>
            <a:r>
              <a:rPr lang="bn-IN" dirty="0" smtClean="0"/>
              <a:t>লো-</a:t>
            </a:r>
            <a:endParaRPr lang="bn-BD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83D0BC47-2C7A-4A7D-AAD2-7B3DF640B86E}"/>
              </a:ext>
            </a:extLst>
          </p:cNvPr>
          <p:cNvSpPr txBox="1"/>
          <p:nvPr/>
        </p:nvSpPr>
        <p:spPr>
          <a:xfrm>
            <a:off x="4106391" y="3329947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/>
              <a:t>৪০ টাকা </a:t>
            </a:r>
            <a:r>
              <a:rPr lang="bn-BD" dirty="0" smtClean="0"/>
              <a:t>বেশি</a:t>
            </a:r>
            <a:r>
              <a:rPr lang="bn-IN" dirty="0" smtClean="0"/>
              <a:t>ঃ 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3AC769D9-782E-4DCB-A77B-35F8D22ECF79}"/>
              </a:ext>
            </a:extLst>
          </p:cNvPr>
          <p:cNvSpPr txBox="1"/>
          <p:nvPr/>
        </p:nvSpPr>
        <p:spPr>
          <a:xfrm>
            <a:off x="2600654" y="1125421"/>
            <a:ext cx="2086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rgbClr val="002060"/>
                </a:solidFill>
              </a:rPr>
              <a:t>দুই বছর পর </a:t>
            </a:r>
            <a:endParaRPr lang="en-US" sz="2800" dirty="0">
              <a:solidFill>
                <a:srgbClr val="002060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="" xmlns:a16="http://schemas.microsoft.com/office/drawing/2014/main" id="{BF963408-8E9A-4526-881E-6509815F39A8}"/>
              </a:ext>
            </a:extLst>
          </p:cNvPr>
          <p:cNvCxnSpPr/>
          <p:nvPr/>
        </p:nvCxnSpPr>
        <p:spPr>
          <a:xfrm>
            <a:off x="2600654" y="1702300"/>
            <a:ext cx="20863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221AFC35-39A5-4527-A54D-BF90D415F742}"/>
              </a:ext>
            </a:extLst>
          </p:cNvPr>
          <p:cNvSpPr txBox="1"/>
          <p:nvPr/>
        </p:nvSpPr>
        <p:spPr>
          <a:xfrm>
            <a:off x="3498356" y="3976629"/>
            <a:ext cx="29992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/>
              <a:t>তাহলে এই অতিরিক্ত ৪০ টাকাকে জমাকৃত টাকার </a:t>
            </a:r>
            <a:r>
              <a:rPr lang="bn-BD" dirty="0" smtClean="0"/>
              <a:t>মুনাফা </a:t>
            </a:r>
            <a:r>
              <a:rPr lang="bn-BD" dirty="0"/>
              <a:t>বা সুদ বা  লাভ্যাংশ </a:t>
            </a:r>
            <a:r>
              <a:rPr lang="bn-IN" dirty="0" smtClean="0"/>
              <a:t>বলে।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FAD80554-CFB4-47D9-8A84-70EF7E5259FC}"/>
              </a:ext>
            </a:extLst>
          </p:cNvPr>
          <p:cNvSpPr txBox="1"/>
          <p:nvPr/>
        </p:nvSpPr>
        <p:spPr>
          <a:xfrm>
            <a:off x="576515" y="5177308"/>
            <a:ext cx="7369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ব্যাংকে </a:t>
            </a:r>
            <a:r>
              <a:rPr lang="bn-BD" dirty="0">
                <a:solidFill>
                  <a:schemeClr val="accent2"/>
                </a:solidFill>
              </a:rPr>
              <a:t>যে টাকা </a:t>
            </a:r>
            <a:r>
              <a:rPr lang="bn-BD" dirty="0"/>
              <a:t>জমা রাখা হয় তাকে </a:t>
            </a:r>
            <a:r>
              <a:rPr lang="bn-BD" dirty="0">
                <a:solidFill>
                  <a:srgbClr val="FF0000"/>
                </a:solidFill>
              </a:rPr>
              <a:t>মুলধন বা আসল </a:t>
            </a:r>
            <a:r>
              <a:rPr lang="bn-BD" dirty="0"/>
              <a:t>বলে</a:t>
            </a:r>
            <a:r>
              <a:rPr lang="bn-BD" dirty="0" smtClean="0"/>
              <a:t>।</a:t>
            </a:r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A8A64401-B174-46DF-A407-9D31F0F5CF6C}"/>
              </a:ext>
            </a:extLst>
          </p:cNvPr>
          <p:cNvSpPr txBox="1"/>
          <p:nvPr/>
        </p:nvSpPr>
        <p:spPr>
          <a:xfrm>
            <a:off x="576515" y="5500823"/>
            <a:ext cx="7785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ব্যাংকে যে টাকা জমা রাখা হয় তার সহ ব্যাংক যে </a:t>
            </a:r>
            <a:r>
              <a:rPr lang="bn-BD" dirty="0">
                <a:solidFill>
                  <a:schemeClr val="accent2"/>
                </a:solidFill>
              </a:rPr>
              <a:t>অতিরিক্ত টাকা</a:t>
            </a:r>
            <a:r>
              <a:rPr lang="bn-BD" dirty="0"/>
              <a:t> দেয়  তাকে </a:t>
            </a:r>
            <a:r>
              <a:rPr lang="bn-BD" dirty="0">
                <a:solidFill>
                  <a:srgbClr val="FF0000"/>
                </a:solidFill>
              </a:rPr>
              <a:t>মুনাফা  বা লাভ্যাংশ  </a:t>
            </a:r>
            <a:r>
              <a:rPr lang="bn-BD" dirty="0"/>
              <a:t>বলে।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E9F3E50-CFC9-4110-8DCB-0EB4A5A0D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7162"/>
            <a:ext cx="2351314" cy="33540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921F505D-2449-44C0-882B-4695C61DC9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4500" y="90799"/>
            <a:ext cx="2707518" cy="38621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67BDAC46-96FF-4BF9-BDBB-F919857B6C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0538" y="1702300"/>
            <a:ext cx="1207634" cy="235683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5D5134A8-0F26-47B3-9DF0-8BD0D3758FFD}"/>
              </a:ext>
            </a:extLst>
          </p:cNvPr>
          <p:cNvSpPr txBox="1"/>
          <p:nvPr/>
        </p:nvSpPr>
        <p:spPr>
          <a:xfrm>
            <a:off x="592000" y="6113804"/>
            <a:ext cx="8143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যে </a:t>
            </a:r>
            <a:r>
              <a:rPr lang="bn-BD" sz="2000" dirty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সময়ের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 জন্য মুনাফা হিসাব করা হয় তা এর </a:t>
            </a:r>
            <a:r>
              <a:rPr lang="bn-BD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সময়কাল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25" y="4851268"/>
            <a:ext cx="1025505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অর্থাৎঃ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18357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6502"/>
    </mc:Choice>
    <mc:Fallback>
      <p:transition spd="slow" advTm="265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2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1" grpId="0"/>
      <p:bldP spid="22" grpId="0"/>
      <p:bldP spid="24" grpId="0"/>
      <p:bldP spid="25" grpId="0"/>
      <p:bldP spid="28" grpId="0"/>
      <p:bldP spid="29" grpId="0"/>
      <p:bldP spid="33" grpId="0"/>
      <p:bldP spid="31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F1FA2EB-6ABC-40BA-8BC3-7AE5D32E082E}"/>
              </a:ext>
            </a:extLst>
          </p:cNvPr>
          <p:cNvSpPr txBox="1"/>
          <p:nvPr/>
        </p:nvSpPr>
        <p:spPr>
          <a:xfrm>
            <a:off x="0" y="261258"/>
            <a:ext cx="87913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bn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টাকার </a:t>
            </a:r>
            <a:r>
              <a:rPr lang="bn-BD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বছরের মুনাফাকে </a:t>
            </a:r>
            <a:r>
              <a:rPr lang="bn-BD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মুনাফার হার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bn-BD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বার্ষিক মুনাফা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বলা হয়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E5D2693-79DE-4C48-A968-89638EDF1F40}"/>
              </a:ext>
            </a:extLst>
          </p:cNvPr>
          <p:cNvSpPr txBox="1"/>
          <p:nvPr/>
        </p:nvSpPr>
        <p:spPr>
          <a:xfrm>
            <a:off x="0" y="1450068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বছর </a:t>
            </a:r>
            <a:r>
              <a:rPr lang="bn-BD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শুধু  প্রারম্ভিক মূলধনের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ওপর যে মুনাফা হিসার করা হয়,একে </a:t>
            </a:r>
            <a:r>
              <a:rPr lang="bn-BD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সরল মুনাফা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বলে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38878"/>
            <a:ext cx="9144000" cy="421653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মূলধন বা আসল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= </a:t>
            </a:r>
            <a:r>
              <a:rPr lang="en-US" sz="4000" dirty="0" smtClean="0"/>
              <a:t>P</a:t>
            </a:r>
            <a:r>
              <a:rPr lang="en-US" sz="2000" dirty="0" smtClean="0"/>
              <a:t> (Principal)                                               </a:t>
            </a:r>
            <a:r>
              <a:rPr lang="en-US" dirty="0" smtClean="0">
                <a:solidFill>
                  <a:srgbClr val="C00000"/>
                </a:solidFill>
              </a:rPr>
              <a:t>মুনাফা-আসল</a:t>
            </a:r>
            <a:r>
              <a:rPr lang="en-US" sz="2000" dirty="0" smtClean="0">
                <a:solidFill>
                  <a:srgbClr val="C00000"/>
                </a:solidFill>
              </a:rPr>
              <a:t> = </a:t>
            </a:r>
            <a:r>
              <a:rPr lang="en-US" dirty="0" smtClean="0">
                <a:solidFill>
                  <a:srgbClr val="002060"/>
                </a:solidFill>
              </a:rPr>
              <a:t>আসল</a:t>
            </a:r>
            <a:r>
              <a:rPr lang="en-US" dirty="0" smtClean="0">
                <a:solidFill>
                  <a:srgbClr val="C00000"/>
                </a:solidFill>
              </a:rPr>
              <a:t> + </a:t>
            </a:r>
            <a:r>
              <a:rPr lang="en-US" dirty="0" smtClean="0">
                <a:solidFill>
                  <a:srgbClr val="7030A0"/>
                </a:solidFill>
              </a:rPr>
              <a:t>মুনাফা</a:t>
            </a:r>
          </a:p>
          <a:p>
            <a:r>
              <a:rPr lang="en-US" sz="2000" dirty="0" smtClean="0">
                <a:solidFill>
                  <a:srgbClr val="0070C0"/>
                </a:solidFill>
              </a:rPr>
              <a:t>মুনাফার হার </a:t>
            </a:r>
            <a:r>
              <a:rPr lang="en-US" sz="2000" dirty="0" smtClean="0"/>
              <a:t>= </a:t>
            </a:r>
            <a:r>
              <a:rPr lang="en-US" sz="3600" dirty="0" smtClean="0"/>
              <a:t>r</a:t>
            </a:r>
            <a:r>
              <a:rPr lang="en-US" sz="2000" dirty="0" smtClean="0"/>
              <a:t> (Rate of interest)                                       </a:t>
            </a:r>
            <a:r>
              <a:rPr lang="en-US" sz="1600" dirty="0" smtClean="0"/>
              <a:t>অর্থা</a:t>
            </a:r>
            <a:r>
              <a:rPr lang="bn-IN" sz="1600" dirty="0" smtClean="0"/>
              <a:t>ৎ </a:t>
            </a:r>
            <a:r>
              <a:rPr lang="bn-IN" sz="2000" dirty="0" smtClean="0"/>
              <a:t>,</a:t>
            </a:r>
            <a:endParaRPr lang="en-US" sz="2000" dirty="0" smtClean="0"/>
          </a:p>
          <a:p>
            <a:r>
              <a:rPr lang="en-US" sz="2000" dirty="0" smtClean="0">
                <a:solidFill>
                  <a:srgbClr val="C00000"/>
                </a:solidFill>
              </a:rPr>
              <a:t>সময়</a:t>
            </a:r>
            <a:r>
              <a:rPr lang="en-US" sz="2000" dirty="0" smtClean="0"/>
              <a:t> = </a:t>
            </a:r>
            <a:r>
              <a:rPr lang="en-US" sz="4000" dirty="0" smtClean="0"/>
              <a:t>n</a:t>
            </a:r>
            <a:r>
              <a:rPr lang="en-US" sz="2000" dirty="0" smtClean="0"/>
              <a:t> (Time)</a:t>
            </a:r>
            <a:r>
              <a:rPr lang="bn-IN" sz="2000" dirty="0" smtClean="0"/>
              <a:t>                                                                 </a:t>
            </a:r>
            <a:r>
              <a:rPr lang="en-US" sz="2800" dirty="0" smtClean="0"/>
              <a:t>A = P + I</a:t>
            </a:r>
          </a:p>
          <a:p>
            <a:r>
              <a:rPr lang="en-US" sz="2000" dirty="0" smtClean="0">
                <a:solidFill>
                  <a:srgbClr val="7030A0"/>
                </a:solidFill>
              </a:rPr>
              <a:t>মুনাফা</a:t>
            </a:r>
            <a:r>
              <a:rPr lang="en-US" sz="2000" dirty="0" smtClean="0"/>
              <a:t> = </a:t>
            </a:r>
            <a:r>
              <a:rPr lang="en-US" sz="4000" dirty="0" smtClean="0"/>
              <a:t>I</a:t>
            </a:r>
            <a:r>
              <a:rPr lang="en-US" sz="2000" dirty="0" smtClean="0"/>
              <a:t> (Profit)                                                                  </a:t>
            </a:r>
            <a:r>
              <a:rPr lang="en-US" sz="1600" dirty="0" smtClean="0"/>
              <a:t>এখান থেকে পাই,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সবৃদ্ধি-মূল বা মুনাফা-আসল </a:t>
            </a:r>
            <a:r>
              <a:rPr lang="en-US" sz="2000" dirty="0" smtClean="0"/>
              <a:t>= </a:t>
            </a:r>
            <a:r>
              <a:rPr lang="en-US" sz="3200" dirty="0" smtClean="0"/>
              <a:t>A</a:t>
            </a:r>
            <a:r>
              <a:rPr lang="en-US" sz="2000" dirty="0" smtClean="0"/>
              <a:t> (Total Amount)                   </a:t>
            </a:r>
            <a:r>
              <a:rPr lang="en-US" sz="3200" dirty="0" smtClean="0"/>
              <a:t>P = A - I</a:t>
            </a:r>
          </a:p>
          <a:p>
            <a:r>
              <a:rPr lang="en-US" sz="2000" dirty="0" smtClean="0"/>
              <a:t>                                                                                                      </a:t>
            </a:r>
            <a:r>
              <a:rPr lang="bn-IN" sz="2000" dirty="0" smtClean="0"/>
              <a:t>  </a:t>
            </a:r>
            <a:r>
              <a:rPr lang="en-US" sz="2000" dirty="0" smtClean="0"/>
              <a:t> </a:t>
            </a:r>
            <a:r>
              <a:rPr lang="en-US" sz="3200" dirty="0" smtClean="0"/>
              <a:t>I = A - P</a:t>
            </a:r>
          </a:p>
          <a:p>
            <a:r>
              <a:rPr lang="en-US" sz="3200" dirty="0" smtClean="0"/>
              <a:t>                               </a:t>
            </a:r>
            <a:r>
              <a:rPr lang="bn-IN" dirty="0" smtClean="0"/>
              <a:t>যেখানে</a:t>
            </a:r>
            <a:r>
              <a:rPr lang="bn-IN" sz="3200" dirty="0" smtClean="0"/>
              <a:t>, </a:t>
            </a:r>
            <a:r>
              <a:rPr lang="en-US" sz="4800" dirty="0" smtClean="0">
                <a:solidFill>
                  <a:srgbClr val="FF0000"/>
                </a:solidFill>
              </a:rPr>
              <a:t>I</a:t>
            </a:r>
            <a:r>
              <a:rPr lang="en-US" sz="4800" dirty="0" smtClean="0"/>
              <a:t> = </a:t>
            </a:r>
            <a:r>
              <a:rPr lang="en-US" sz="4800" dirty="0" smtClean="0">
                <a:solidFill>
                  <a:srgbClr val="FF0000"/>
                </a:solidFill>
              </a:rPr>
              <a:t>Pnr</a:t>
            </a:r>
            <a:r>
              <a:rPr lang="en-US" sz="3200" dirty="0" smtClean="0">
                <a:solidFill>
                  <a:srgbClr val="FF0000"/>
                </a:solidFill>
              </a:rPr>
              <a:t>  </a:t>
            </a:r>
            <a:r>
              <a:rPr lang="en-US" sz="3200" dirty="0" smtClean="0"/>
              <a:t>                                    </a:t>
            </a:r>
            <a:endParaRPr lang="en-US" sz="32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509720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4553"/>
    </mc:Choice>
    <mc:Fallback>
      <p:transition spd="slow" advTm="345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7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27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30" tmFilter="0, 0; 0.125,0.2665; 0.25,0.4; 0.375,0.465; 0.5,0.5;  0.625,0.535; 0.75,0.6; 0.875,0.7335; 1,1">
                                          <p:stCondLst>
                                            <p:cond delay="8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15" tmFilter="0, 0; 0.125,0.2665; 0.25,0.4; 0.375,0.465; 0.5,0.5;  0.625,0.535; 0.75,0.6; 0.875,0.7335; 1,1">
                                          <p:stCondLst>
                                            <p:cond delay="16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5" tmFilter="0, 0; 0.125,0.2665; 0.25,0.4; 0.375,0.465; 0.5,0.5;  0.625,0.535; 0.75,0.6; 0.875,0.7335; 1,1">
                                          <p:stCondLst>
                                            <p:cond delay="20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33">
                                          <p:stCondLst>
                                            <p:cond delay="8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207" decel="50000">
                                          <p:stCondLst>
                                            <p:cond delay="84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33">
                                          <p:stCondLst>
                                            <p:cond delay="164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207" decel="50000">
                                          <p:stCondLst>
                                            <p:cond delay="167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33">
                                          <p:stCondLst>
                                            <p:cond delay="20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207" decel="50000">
                                          <p:stCondLst>
                                            <p:cond delay="208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33">
                                          <p:stCondLst>
                                            <p:cond delay="226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207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6" grpId="0"/>
      <p:bldP spid="8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575774" y="371561"/>
            <a:ext cx="4069724" cy="7522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99EA978-DBA9-42EF-B29D-67FD88F1E84B}"/>
              </a:ext>
            </a:extLst>
          </p:cNvPr>
          <p:cNvSpPr txBox="1"/>
          <p:nvPr/>
        </p:nvSpPr>
        <p:spPr>
          <a:xfrm>
            <a:off x="2758937" y="369635"/>
            <a:ext cx="38865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r>
              <a:rPr lang="bn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BF69DD0-B2AF-4705-876A-3B6B60C0F567}"/>
              </a:ext>
            </a:extLst>
          </p:cNvPr>
          <p:cNvSpPr txBox="1"/>
          <p:nvPr/>
        </p:nvSpPr>
        <p:spPr>
          <a:xfrm>
            <a:off x="1" y="1262130"/>
            <a:ext cx="9143998" cy="95410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*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রফিক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সাহেব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৫০০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টাকা ব্যাংকে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রাখ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লেন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বছর পর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ব্যাংক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তাকে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৫২৫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টাকা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ফে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রত দিল।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364773"/>
            <a:ext cx="9143999" cy="3970318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endParaRPr lang="bn-IN" sz="2800" b="1" dirty="0" smtClean="0"/>
          </a:p>
          <a:p>
            <a:r>
              <a:rPr lang="bn-IN" sz="2800" b="1" dirty="0" smtClean="0"/>
              <a:t>          ক)  </a:t>
            </a:r>
            <a:r>
              <a:rPr lang="bn-IN" sz="2800" b="1" dirty="0" smtClean="0">
                <a:solidFill>
                  <a:srgbClr val="FF0000"/>
                </a:solidFill>
              </a:rPr>
              <a:t>মূলধন</a:t>
            </a:r>
            <a:r>
              <a:rPr lang="bn-IN" sz="2800" b="1" dirty="0" smtClean="0"/>
              <a:t>  কত?</a:t>
            </a:r>
          </a:p>
          <a:p>
            <a:endParaRPr lang="bn-IN" sz="2800" b="1" dirty="0" smtClean="0"/>
          </a:p>
          <a:p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খ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)   </a:t>
            </a:r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তিনি </a:t>
            </a:r>
            <a:r>
              <a:rPr lang="bn-BD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কত টাকা পে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লেন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IN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800" b="1" dirty="0" smtClean="0"/>
              <a:t>          গ</a:t>
            </a:r>
            <a:r>
              <a:rPr lang="bn-IN" sz="2800" b="1" dirty="0"/>
              <a:t>)   </a:t>
            </a:r>
            <a:r>
              <a:rPr lang="bn-IN" sz="2800" b="1" dirty="0">
                <a:solidFill>
                  <a:srgbClr val="FF0000"/>
                </a:solidFill>
              </a:rPr>
              <a:t>মুনাফা-আসল</a:t>
            </a:r>
            <a:r>
              <a:rPr lang="bn-IN" sz="2800" b="1" dirty="0"/>
              <a:t> কত টাকা? </a:t>
            </a:r>
            <a:endParaRPr lang="bn-IN" sz="2800" b="1" dirty="0" smtClean="0"/>
          </a:p>
          <a:p>
            <a:endParaRPr lang="en-US" sz="2800" b="1" dirty="0"/>
          </a:p>
          <a:p>
            <a:r>
              <a:rPr lang="bn-IN" sz="2800" b="1" dirty="0" smtClean="0"/>
              <a:t>          ঘ</a:t>
            </a:r>
            <a:r>
              <a:rPr lang="bn-IN" sz="2800" b="1" dirty="0"/>
              <a:t>)   </a:t>
            </a:r>
            <a:r>
              <a:rPr lang="bn-IN" sz="2800" b="1" dirty="0">
                <a:solidFill>
                  <a:srgbClr val="FF0000"/>
                </a:solidFill>
              </a:rPr>
              <a:t>সময়কাল</a:t>
            </a:r>
            <a:r>
              <a:rPr lang="bn-IN" sz="2800" b="1" dirty="0"/>
              <a:t>   কত? </a:t>
            </a:r>
            <a:endParaRPr lang="en-US" sz="2800" b="1" dirty="0"/>
          </a:p>
          <a:p>
            <a:endParaRPr lang="en-US" sz="2800" b="1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068675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5168"/>
    </mc:Choice>
    <mc:Fallback>
      <p:transition spd="slow" advTm="25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" grpId="0" animBg="1"/>
      <p:bldP spid="2" grpId="0"/>
      <p:bldP spid="3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841678" y="1263637"/>
            <a:ext cx="4739425" cy="7795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74320" y="159462"/>
            <a:ext cx="863153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সমস্যাটি দেখ এবং সমাধানের চেষ্টা কর</a:t>
            </a:r>
          </a:p>
          <a:p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320" y="2704187"/>
            <a:ext cx="8631534" cy="175432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 </a:t>
            </a:r>
            <a:r>
              <a:rPr lang="bn-IN" sz="36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 </a:t>
            </a:r>
            <a:r>
              <a:rPr lang="bn-IN" sz="36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ব্যাক্তি 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2500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ব্যাংকে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10%</a:t>
            </a:r>
            <a:r>
              <a:rPr lang="bn-IN" sz="36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সরল মুনাফায় </a:t>
            </a:r>
            <a:r>
              <a:rPr lang="bn-IN" sz="36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বিনিয়োগ করলে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36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বছরে কত টাকা </a:t>
            </a:r>
            <a:r>
              <a:rPr lang="bn-IN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bn-IN" sz="36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পাবেন?</a:t>
            </a:r>
            <a:endParaRPr lang="en-US" sz="36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47741" y="1263637"/>
            <a:ext cx="43273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r>
              <a:rPr lang="bn-IN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)*</a:t>
            </a:r>
            <a:endParaRPr lang="en-US" sz="4000" b="1" dirty="0">
              <a:solidFill>
                <a:srgbClr val="002060"/>
              </a:solidFill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993681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 advTm="14191">
        <p14:glitter pattern="hexagon"/>
      </p:transition>
    </mc:Choice>
    <mc:Fallback>
      <p:transition spd="slow" advTm="141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 animBg="1"/>
      <p:bldP spid="3" grpId="0"/>
      <p:bldP spid="4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395470" y="257577"/>
            <a:ext cx="3412902" cy="7984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459865" y="292639"/>
            <a:ext cx="33485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*দ</a:t>
            </a:r>
            <a:r>
              <a:rPr lang="bn-BD" sz="4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লী</a:t>
            </a:r>
            <a:r>
              <a:rPr lang="en-US" sz="4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 কাজ* </a:t>
            </a:r>
            <a:endParaRPr lang="en-US" sz="4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9375" y="1755828"/>
            <a:ext cx="8701370" cy="483209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* এক ব্যাক্তি ২লক্ষ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টাকা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৫% মুনাফায়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বছরের জন্য বিনিয়োগ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লো। </a:t>
            </a:r>
          </a:p>
          <a:p>
            <a:endParaRPr lang="bn-IN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সরল 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মুনাফা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কত হবে? </a:t>
            </a:r>
          </a:p>
          <a:p>
            <a:endParaRPr lang="bn-IN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মুনাফা </a:t>
            </a:r>
            <a:r>
              <a:rPr lang="bn-IN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নির্ণয় কর। </a:t>
            </a:r>
          </a:p>
          <a:p>
            <a:endParaRPr lang="bn-IN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গ) উক্ত মুনাফা-আসল ১০%  মুনাফায় ৫ বছরে কত </a:t>
            </a:r>
            <a:r>
              <a:rPr lang="bn-IN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হবে?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471560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 advTm="22768">
        <p14:glitter pattern="hexagon"/>
      </p:transition>
    </mc:Choice>
    <mc:Fallback>
      <p:transition spd="slow" advTm="227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25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25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25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099256" y="296214"/>
            <a:ext cx="4417454" cy="7984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0" y="3247663"/>
                <a:ext cx="9144000" cy="2121030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bn-IN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আমরা জানি,</a:t>
                </a:r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400" dirty="0"/>
                  <a:t>         I = P</a:t>
                </a:r>
                <a:r>
                  <a:rPr lang="en-US" sz="2400" dirty="0" smtClean="0"/>
                  <a:t>nr</a:t>
                </a:r>
                <a:endParaRPr lang="bn-IN" sz="2400" dirty="0"/>
              </a:p>
              <a:p>
                <a:r>
                  <a:rPr lang="bn-IN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২</a:t>
                </a:r>
                <a:r>
                  <a:rPr lang="bn-IN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০০০০০</a:t>
                </a:r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×১০×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bn-IN" sz="2400" i="1">
                            <a:latin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bn-IN" sz="2400" i="1">
                            <a:latin typeface="Cambria Math" panose="02040503050406030204" pitchFamily="18" charset="0"/>
                          </a:rPr>
                          <m:t>১০০</m:t>
                        </m:r>
                      </m:den>
                    </m:f>
                    <m:r>
                      <a:rPr lang="bn-IN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bn-IN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IN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১০</a:t>
                </a:r>
                <a:r>
                  <a:rPr lang="bn-IN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০০০০ </a:t>
                </a:r>
                <a:r>
                  <a:rPr lang="bn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টাকা</a:t>
                </a:r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অতএব সরল মুনাফা 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১০০০০০ টাকা।</a:t>
                </a:r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247663"/>
                <a:ext cx="9144000" cy="2121030"/>
              </a:xfrm>
              <a:prstGeom prst="rect">
                <a:avLst/>
              </a:prstGeom>
              <a:blipFill rotWithShape="0">
                <a:blip r:embed="rId4"/>
                <a:stretch>
                  <a:fillRect l="-1000" t="-1724" b="-14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0" y="1351823"/>
                <a:ext cx="9144000" cy="1895840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ক)</a:t>
                </a:r>
                <a:r>
                  <a:rPr lang="bn-IN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endPara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এখানে 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</a:p>
              <a:p>
                <a:r>
                  <a:rPr lang="bn-IN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মূলধন</a:t>
                </a:r>
                <a:r>
                  <a:rPr lang="bn-IN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P 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= </a:t>
                </a:r>
                <a:r>
                  <a:rPr lang="bn-IN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২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০০০০০ 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টাকা</a:t>
                </a:r>
              </a:p>
              <a:p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সময় 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n = ১০ 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বছর </a:t>
                </a:r>
              </a:p>
              <a:p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মুনাফার হার r = ৫%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bn-IN" sz="2000" i="1">
                            <a:latin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bn-IN" sz="2000" i="1">
                            <a:latin typeface="Cambria Math" panose="02040503050406030204" pitchFamily="18" charset="0"/>
                          </a:rPr>
                          <m:t>১০০</m:t>
                        </m:r>
                      </m:den>
                    </m:f>
                  </m:oMath>
                </a14:m>
                <a:endParaRPr lang="en-US" sz="135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351823"/>
                <a:ext cx="9144000" cy="1895840"/>
              </a:xfrm>
              <a:prstGeom prst="rect">
                <a:avLst/>
              </a:prstGeom>
              <a:blipFill rotWithShape="0">
                <a:blip r:embed="rId5"/>
                <a:stretch>
                  <a:fillRect l="-1000" t="-2572" b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215166" y="328595"/>
            <a:ext cx="4211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 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মিলিয়ে নাও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C77D446-BDA4-4311-B3FC-4007AADF6A44}"/>
              </a:ext>
            </a:extLst>
          </p:cNvPr>
          <p:cNvSpPr txBox="1"/>
          <p:nvPr/>
        </p:nvSpPr>
        <p:spPr>
          <a:xfrm>
            <a:off x="0" y="5368693"/>
            <a:ext cx="9144000" cy="132343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bn-IN" sz="1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“ক” থেকে পাই, 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সরল মুনাফা = ১০০০০০ টাকা </a:t>
            </a:r>
            <a:endParaRPr lang="bn-IN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সুতরাং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-আসলঃ </a:t>
            </a:r>
            <a:endParaRPr lang="bn-IN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P+I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২০০০০০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১০০০০০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৩০০০০০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টাকা </a:t>
            </a: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4906850" y="1366728"/>
                <a:ext cx="4237150" cy="3999108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bn-IN" dirty="0" smtClean="0"/>
                  <a:t>গ) </a:t>
                </a:r>
              </a:p>
              <a:p>
                <a:r>
                  <a:rPr lang="bn-IN" dirty="0" smtClean="0"/>
                  <a:t>“খ” থেকে পাই,</a:t>
                </a:r>
              </a:p>
              <a:p>
                <a:r>
                  <a:rPr lang="bn-IN" sz="1600" dirty="0" smtClean="0"/>
                  <a:t>মুনাফা-আসল = মূলধন </a:t>
                </a:r>
                <a:r>
                  <a:rPr lang="en-US" sz="2000" dirty="0"/>
                  <a:t>P</a:t>
                </a:r>
                <a:r>
                  <a:rPr lang="bn-IN" sz="1600" dirty="0" smtClean="0"/>
                  <a:t/>
                </a:r>
                <a:r>
                  <a:rPr lang="en-US" sz="1600" dirty="0" smtClean="0"/>
                  <a:t>= </a:t>
                </a:r>
                <a:r>
                  <a:rPr lang="bn-IN" sz="1600" dirty="0" smtClean="0"/>
                  <a:t>৩০০০০০ টাকা</a:t>
                </a:r>
              </a:p>
              <a:p>
                <a:r>
                  <a:rPr lang="bn-IN" dirty="0" smtClean="0"/>
                  <a:t>মুনাফার হার,</a:t>
                </a:r>
                <a:r>
                  <a:rPr lang="en-US" dirty="0" smtClean="0"/>
                  <a:t/>
                </a:r>
                <a:r>
                  <a:rPr lang="en-US" sz="3200" dirty="0" smtClean="0"/>
                  <a:t>r</a:t>
                </a:r>
                <a:r>
                  <a:rPr lang="bn-IN" dirty="0" smtClean="0"/>
                  <a:t> = ১০%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bn-IN" b="0" i="1" smtClean="0">
                            <a:latin typeface="Cambria Math" panose="02040503050406030204" pitchFamily="18" charset="0"/>
                          </a:rPr>
                          <m:t>১০</m:t>
                        </m:r>
                      </m:num>
                      <m:den>
                        <m:r>
                          <a:rPr lang="bn-IN" i="1">
                            <a:latin typeface="Cambria Math" panose="02040503050406030204" pitchFamily="18" charset="0"/>
                          </a:rPr>
                          <m:t>১০০</m:t>
                        </m:r>
                      </m:den>
                    </m:f>
                  </m:oMath>
                </a14:m>
                <a:endParaRPr lang="bn-IN" dirty="0" smtClean="0"/>
              </a:p>
              <a:p>
                <a:r>
                  <a:rPr lang="bn-IN" dirty="0" smtClean="0"/>
                  <a:t>সময়,</a:t>
                </a:r>
                <a:r>
                  <a:rPr lang="en-US" dirty="0" smtClean="0"/>
                  <a:t/>
                </a:r>
                <a:r>
                  <a:rPr lang="en-US" sz="3200" dirty="0" smtClean="0"/>
                  <a:t>n</a:t>
                </a:r>
                <a:r>
                  <a:rPr lang="bn-IN" dirty="0" smtClean="0"/>
                  <a:t> = ৫ বছর </a:t>
                </a:r>
              </a:p>
              <a:p>
                <a:r>
                  <a:rPr lang="bn-IN" dirty="0"/>
                  <a:t/>
                </a:r>
                <a:r>
                  <a:rPr lang="bn-IN" dirty="0" smtClean="0"/>
                  <a:t>আমরা জানি,</a:t>
                </a:r>
              </a:p>
              <a:p>
                <a:r>
                  <a:rPr lang="bn-IN" dirty="0"/>
                  <a:t/>
                </a:r>
                <a:r>
                  <a:rPr lang="bn-IN" dirty="0" smtClean="0"/>
                  <a:t/>
                </a:r>
                <a:r>
                  <a:rPr lang="bn-IN" sz="2800" dirty="0" smtClean="0"/>
                  <a:t/>
                </a:r>
                <a:r>
                  <a:rPr lang="en-US" sz="2800" dirty="0" smtClean="0"/>
                  <a:t>I=Pnr</a:t>
                </a:r>
                <a:r>
                  <a:rPr lang="bn-IN" sz="2800" dirty="0" smtClean="0"/>
                  <a:t/>
                </a:r>
                <a:endParaRPr lang="bn-IN" dirty="0" smtClean="0"/>
              </a:p>
              <a:p>
                <a:r>
                  <a:rPr lang="bn-IN" dirty="0"/>
                  <a:t/>
                </a:r>
                <a:r>
                  <a:rPr lang="bn-IN" dirty="0" smtClean="0"/>
                  <a:t>                 =</a:t>
                </a:r>
                <a:r>
                  <a:rPr lang="bn-IN" dirty="0" smtClean="0">
                    <a:latin typeface="NikoshBAN" panose="02000000000000000000" pitchFamily="2" charset="0"/>
                  </a:rPr>
                  <a:t>৩</a:t>
                </a:r>
                <a:r>
                  <a:rPr lang="bn-IN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০০০০০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×</a:t>
                </a:r>
                <a:r>
                  <a:rPr lang="bn-IN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৫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bn-IN" b="0" i="1" smtClean="0">
                            <a:latin typeface="Cambria Math" panose="02040503050406030204" pitchFamily="18" charset="0"/>
                          </a:rPr>
                          <m:t>১০</m:t>
                        </m:r>
                      </m:num>
                      <m:den>
                        <m:r>
                          <a:rPr lang="bn-IN" i="1">
                            <a:latin typeface="Cambria Math" panose="02040503050406030204" pitchFamily="18" charset="0"/>
                          </a:rPr>
                          <m:t>১০০</m:t>
                        </m:r>
                      </m:den>
                    </m:f>
                  </m:oMath>
                </a14:m>
                <a:endParaRPr lang="bn-IN" dirty="0" smtClean="0"/>
              </a:p>
              <a:p>
                <a:r>
                  <a:rPr lang="bn-IN" dirty="0"/>
                  <a:t/>
                </a:r>
                <a:r>
                  <a:rPr lang="bn-IN" dirty="0" smtClean="0"/>
                  <a:t>                 = ১৫০০০০ টাকা</a:t>
                </a:r>
              </a:p>
              <a:p>
                <a:r>
                  <a:rPr lang="bn-IN" dirty="0" smtClean="0"/>
                  <a:t>অতএব, মুনাফা ১৫০০০০ টাকা।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6850" y="1366728"/>
                <a:ext cx="4237150" cy="3999108"/>
              </a:xfrm>
              <a:prstGeom prst="rect">
                <a:avLst/>
              </a:prstGeom>
              <a:blipFill rotWithShape="0">
                <a:blip r:embed="rId6"/>
                <a:stretch>
                  <a:fillRect l="-1295" t="-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879850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Tm="33829">
        <p14:vortex dir="r"/>
      </p:transition>
    </mc:Choice>
    <mc:Fallback>
      <p:transition spd="slow" advTm="338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4" grpId="0" animBg="1"/>
      <p:bldP spid="6" grpId="0"/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810442" y="349847"/>
            <a:ext cx="3400023" cy="7984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90931" y="248956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922878"/>
            <a:ext cx="9020909" cy="209288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* পাঁচ হাজার টাকা 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১০% </a:t>
            </a:r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মুনাফায় ব্যাংকে 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রাখলে ৩ বছরে </a:t>
            </a:r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মোট কত 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টাকা পাওয়া </a:t>
            </a:r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যাবে? </a:t>
            </a:r>
          </a:p>
          <a:p>
            <a:r>
              <a:rPr lang="bn-IN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 </a:t>
            </a:r>
            <a:r>
              <a:rPr lang="bn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ভাবে খাতায় সমাধান কর। 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3730276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16435">
        <p15:prstTrans prst="wind"/>
      </p:transition>
    </mc:Choice>
    <mc:Fallback>
      <p:transition spd="slow" advTm="164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3" grpId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569507" y="390234"/>
            <a:ext cx="3168203" cy="6549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79560" y="445024"/>
            <a:ext cx="37480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en-US" sz="3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r>
              <a:rPr lang="bn-IN" sz="3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endParaRPr lang="en-US" sz="33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933" y="1881121"/>
            <a:ext cx="8983013" cy="443198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* 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 ব্যাক্তি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বাংলাদেশ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ব্যাংকে 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০০০০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সরল মুনাফায়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রাখলেন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১০৫০০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টাকা </a:t>
            </a: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অন্য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এক 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%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সরল 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মুনাফায়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বিনিয়োগ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করলেন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ব্যাংকের মুনাফার 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হার </a:t>
            </a: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%।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3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ক)</a:t>
            </a:r>
            <a:r>
              <a:rPr lang="bn-IN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 </a:t>
            </a:r>
            <a:r>
              <a:rPr lang="bn-IN" sz="30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বছরে </a:t>
            </a:r>
            <a:r>
              <a:rPr lang="bn-IN" sz="300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bn-BD" sz="300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 থেকে কত টাকা </a:t>
            </a:r>
            <a:r>
              <a:rPr lang="bn-IN" sz="3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bn-IN" sz="3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পাবে</a:t>
            </a:r>
            <a:r>
              <a:rPr lang="bn-IN" sz="3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bn-IN" sz="3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000" dirty="0">
                <a:latin typeface="NikoshBAN" panose="02000000000000000000" pitchFamily="2" charset="0"/>
                <a:cs typeface="NikoshBAN" panose="02000000000000000000" pitchFamily="2" charset="0"/>
              </a:rPr>
              <a:t>(খ) 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ব্যাংকের টাকার ৩ বছরে </a:t>
            </a:r>
            <a:r>
              <a:rPr lang="bn-IN" sz="3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সরল মুনাফা </a:t>
            </a:r>
            <a:r>
              <a:rPr lang="bn-IN" sz="3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bn-IN" sz="3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bn-IN" sz="3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000" dirty="0">
                <a:latin typeface="NikoshBAN" panose="02000000000000000000" pitchFamily="2" charset="0"/>
                <a:cs typeface="NikoshBAN" panose="02000000000000000000" pitchFamily="2" charset="0"/>
              </a:rPr>
              <a:t>(গ) </a:t>
            </a:r>
            <a:r>
              <a:rPr lang="bn-BD" sz="3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3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বছর পর সে কোন প্রতিষ্ঠান থেকে </a:t>
            </a:r>
            <a:r>
              <a:rPr lang="bn-IN" sz="3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সুদে- মূলে বেশি টাকা </a:t>
            </a:r>
            <a:r>
              <a:rPr lang="bn-IN" sz="3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তুলতে পারবে?</a:t>
            </a:r>
            <a:endParaRPr lang="en-US" sz="3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7879548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30954">
        <p15:prstTrans prst="fracture"/>
      </p:transition>
    </mc:Choice>
    <mc:Fallback>
      <p:transition spd="slow" advTm="309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4" grpId="0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7961" y="281817"/>
            <a:ext cx="8072248" cy="6099664"/>
          </a:xfrm>
          <a:prstGeom prst="rect">
            <a:avLst/>
          </a:prstGeom>
          <a:effectLst>
            <a:glow rad="1168400">
              <a:srgbClr val="FF0000">
                <a:alpha val="40000"/>
              </a:srgbClr>
            </a:glow>
            <a:outerShdw blurRad="50800" dist="50800" dir="10200000" algn="ctr" rotWithShape="0">
              <a:srgbClr val="000000">
                <a:alpha val="0"/>
              </a:srgbClr>
            </a:outerShdw>
          </a:effectLst>
          <a:scene3d>
            <a:camera prst="orthographicFront"/>
            <a:lightRig rig="threePt" dir="t"/>
          </a:scene3d>
          <a:sp3d>
            <a:bevelT w="127000"/>
            <a:bevelB w="139700" h="139700" prst="divot"/>
          </a:sp3d>
        </p:spPr>
      </p:pic>
      <p:sp>
        <p:nvSpPr>
          <p:cNvPr id="5" name="Rectangle 4"/>
          <p:cNvSpPr/>
          <p:nvPr/>
        </p:nvSpPr>
        <p:spPr>
          <a:xfrm>
            <a:off x="-128132" y="5072896"/>
            <a:ext cx="9364433" cy="17851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**</a:t>
            </a:r>
            <a:r>
              <a:rPr lang="bn-IN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সবাইকে = =         ধন্যবাদ</a:t>
            </a:r>
            <a:r>
              <a:rPr lang="bn-IN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**</a:t>
            </a:r>
            <a:r>
              <a:rPr lang="bn-IN" sz="1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endParaRPr lang="en-US" sz="1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4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endParaRPr lang="en-US" sz="66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069"/>
    </mc:Choice>
    <mc:Fallback>
      <p:transition spd="slow" advTm="80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9|7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|3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5.3|1.6|1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2|1.1|1.5|1.6|1.7|2.4|4.4|2.3|2.5|2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3.3|5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2.6|5.8|1.4|3.9|3.9|3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4|2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1|6.6|3.7|4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2|5.2|7.1|6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.5|6.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3.1|10.4|6.1|5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1119</TotalTime>
  <Words>556</Words>
  <Application>Microsoft Office PowerPoint</Application>
  <PresentationFormat>On-screen Show (4:3)</PresentationFormat>
  <Paragraphs>84</Paragraphs>
  <Slides>16</Slides>
  <Notes>0</Notes>
  <HiddenSlides>0</HiddenSlides>
  <MMClips>16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তাহলে আজকের পাঠের বিষয় কী?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Ruhul Amin</dc:creator>
  <cp:lastModifiedBy>Windows User</cp:lastModifiedBy>
  <cp:revision>175</cp:revision>
  <dcterms:created xsi:type="dcterms:W3CDTF">2017-12-10T16:56:26Z</dcterms:created>
  <dcterms:modified xsi:type="dcterms:W3CDTF">2019-12-17T14:02:58Z</dcterms:modified>
</cp:coreProperties>
</file>