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83" r:id="rId3"/>
    <p:sldId id="274" r:id="rId4"/>
    <p:sldId id="288" r:id="rId5"/>
    <p:sldId id="289" r:id="rId6"/>
    <p:sldId id="290" r:id="rId7"/>
    <p:sldId id="258" r:id="rId8"/>
    <p:sldId id="261" r:id="rId9"/>
    <p:sldId id="276" r:id="rId10"/>
    <p:sldId id="277" r:id="rId11"/>
    <p:sldId id="285" r:id="rId12"/>
    <p:sldId id="284" r:id="rId13"/>
    <p:sldId id="287" r:id="rId14"/>
    <p:sldId id="268" r:id="rId15"/>
    <p:sldId id="270" r:id="rId16"/>
    <p:sldId id="28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5105400"/>
            <a:ext cx="6858000" cy="1569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9600" dirty="0">
              <a:solidFill>
                <a:srgbClr val="00B0F0"/>
              </a:solidFill>
            </a:endParaRPr>
          </a:p>
        </p:txBody>
      </p:sp>
      <p:pic>
        <p:nvPicPr>
          <p:cNvPr id="7" name="Picture 6" descr="20190131_1053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81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48000" y="228600"/>
            <a:ext cx="3657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ভবিষ্যৎ মূল্য নির্ণয়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762000"/>
            <a:ext cx="3962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FV=PV(1+i)</a:t>
            </a:r>
            <a:r>
              <a:rPr lang="en-US" sz="4400" b="1" baseline="30000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n</a:t>
            </a:r>
            <a:endParaRPr lang="en-US" sz="4400" b="1" baseline="30000" dirty="0">
              <a:solidFill>
                <a:schemeClr val="accent6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0" y="1905000"/>
            <a:ext cx="5638800" cy="35814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এখানে, </a:t>
            </a:r>
          </a:p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FV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ভবিষ্যৎ মূল্য ,</a:t>
            </a:r>
          </a:p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PV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=বর্তমান মূল্য ,</a:t>
            </a:r>
          </a:p>
          <a:p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i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=বাৎসরিক সুদের হার,</a:t>
            </a:r>
          </a:p>
          <a:p>
            <a:r>
              <a:rPr lang="en-US" sz="4400" b="1" baseline="30000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n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=মেয়াদ কাল/ বছর</a:t>
            </a:r>
          </a:p>
          <a:p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6" grpId="0"/>
      <p:bldP spid="16" grpId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971800" y="152400"/>
            <a:ext cx="3440784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 মূল্য নির্ণয়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4200" y="990600"/>
            <a:ext cx="1752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PV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=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0" y="2514600"/>
            <a:ext cx="6629400" cy="35814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এখানে,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FV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ভবিষ্যৎ মূল্য ,</a:t>
            </a:r>
          </a:p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PV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বর্তমান মূল্য ,</a:t>
            </a:r>
          </a:p>
          <a:p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i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=বাৎসরিক সুদের হার,</a:t>
            </a:r>
          </a:p>
          <a:p>
            <a:r>
              <a:rPr lang="en-US" sz="4400" b="1" baseline="30000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n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=মেয়াদ কাল/ বছর</a:t>
            </a:r>
          </a:p>
          <a:p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685800"/>
            <a:ext cx="1066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FV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1371600"/>
            <a:ext cx="137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(1+i)</a:t>
            </a:r>
            <a:r>
              <a:rPr lang="en-US" sz="3600" b="1" baseline="30000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n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0" y="1295400"/>
            <a:ext cx="914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8" grpId="0"/>
      <p:bldP spid="8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971800"/>
            <a:ext cx="86868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ভবিষ্যৎ মুল্য=বর্তমান মুল্য (১+সুদের হার) </a:t>
            </a:r>
            <a:r>
              <a:rPr lang="bn-BD" sz="44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মেয়াদ</a:t>
            </a:r>
          </a:p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  = ১০০(১+০.১০)</a:t>
            </a:r>
            <a:r>
              <a:rPr lang="bn-BD" sz="44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  = ১০০</a:t>
            </a:r>
            <a:r>
              <a:rPr lang="en-US" sz="4400" b="1" dirty="0" smtClean="0">
                <a:solidFill>
                  <a:schemeClr val="tx1"/>
                </a:solidFill>
                <a:latin typeface="Arial"/>
                <a:cs typeface="Arial"/>
              </a:rPr>
              <a:t>ᵡ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১.২১</a:t>
            </a:r>
          </a:p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  = ১২১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152400"/>
            <a:ext cx="3440784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ভবিষ্যৎ মূল্য নির্ণয়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838200"/>
            <a:ext cx="89154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১০% সুদে এখন ১০০ টাকা ব্যাংকে রাখা হলো,২ বছর পর ব্যাংক ১২১ টাকা ফেরত দিল। এটি নিম্নরূপে নির্ণয় করা যাবেঃ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3000" y="6400800"/>
            <a:ext cx="2133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152400"/>
            <a:ext cx="3440784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 মূল্য নির্ণয়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5105400"/>
            <a:ext cx="2209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838200"/>
            <a:ext cx="89154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১০% সুদে এখন কত টাকা ব্যাংকে রাখা হলে,২ বছর পর ব্যাংক ১২১ টাকা ফেরত দেবে? এটি নিম্নরূপে নির্ণয় করা যাবেঃ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95600" y="5105400"/>
            <a:ext cx="1066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১২১ </a:t>
            </a:r>
            <a:endParaRPr lang="en-US" sz="2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19400" y="5484812"/>
            <a:ext cx="14478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0" y="54864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600" y="4114800"/>
            <a:ext cx="3200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endParaRPr lang="bn-BD" sz="4000" b="1" baseline="30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2819400"/>
            <a:ext cx="5181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 মুল্য= </a:t>
            </a:r>
            <a:endParaRPr lang="bn-BD" sz="4000" b="1" baseline="30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b="1" baseline="30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95600" y="2819400"/>
            <a:ext cx="2438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ভবিষ্যৎ মুল্য </a:t>
            </a:r>
            <a:endParaRPr lang="en-US" sz="32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819400" y="3427412"/>
            <a:ext cx="23622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71800" y="41910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১২১ </a:t>
            </a:r>
            <a:endParaRPr lang="en-US" sz="2800" dirty="0"/>
          </a:p>
        </p:txBody>
      </p:sp>
      <p:cxnSp>
        <p:nvCxnSpPr>
          <p:cNvPr id="25" name="Straight Connector 24"/>
          <p:cNvCxnSpPr>
            <a:endCxn id="18" idx="3"/>
          </p:cNvCxnSpPr>
          <p:nvPr/>
        </p:nvCxnSpPr>
        <p:spPr>
          <a:xfrm>
            <a:off x="2743200" y="4648200"/>
            <a:ext cx="18288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286000" y="5791200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67000" y="4724400"/>
            <a:ext cx="1676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(১+০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.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১০)</a:t>
            </a:r>
            <a:r>
              <a:rPr lang="bn-BD" sz="28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2819400" y="3581400"/>
            <a:ext cx="2438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baseline="-2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(১+সুদের হার) </a:t>
            </a:r>
            <a:r>
              <a:rPr lang="bn-BD" sz="3600" b="1" baseline="2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মেয়াদ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animEffect transition="out" filter="wheel(4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4" grpId="1" animBg="1"/>
      <p:bldP spid="5" grpId="0"/>
      <p:bldP spid="5" grpId="1"/>
      <p:bldP spid="6" grpId="0"/>
      <p:bldP spid="6" grpId="1"/>
      <p:bldP spid="23" grpId="0"/>
      <p:bldP spid="23" grpId="1"/>
      <p:bldP spid="26" grpId="0"/>
      <p:bldP spid="26" grpId="1"/>
      <p:bldP spid="18" grpId="0"/>
      <p:bldP spid="18" grpId="1"/>
      <p:bldP spid="19" grpId="0"/>
      <p:bldP spid="19" grpId="1"/>
      <p:bldP spid="20" grpId="0"/>
      <p:bldP spid="20" grpId="1"/>
      <p:bldP spid="22" grpId="0"/>
      <p:bldP spid="22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304800"/>
            <a:ext cx="3886200" cy="1981200"/>
          </a:xfr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bn-IN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8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772400" cy="3886200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% সুদে এখন ১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000</a:t>
            </a:r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০০ টাকা ব্যাংকে রাখা হলে, 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বছর পর ব্যাংক কত টাকা ফেরত দেবে?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304800"/>
            <a:ext cx="3644900" cy="1981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477000" y="52578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সময়—৪ মি</a:t>
            </a:r>
            <a:r>
              <a:rPr lang="bn-BD" sz="2400" b="1" dirty="0" smtClean="0"/>
              <a:t>.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33400" y="5257800"/>
            <a:ext cx="5867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উত্তর—৩৮৯৫৯৭.৫৯৯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152400"/>
            <a:ext cx="4267200" cy="1600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828800"/>
            <a:ext cx="7315200" cy="990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অর্থের সময় মুল্যের মূল কারণ কি</a:t>
            </a:r>
            <a:r>
              <a:rPr lang="bn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114800"/>
            <a:ext cx="7315200" cy="990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অর্থের বর্তমান মুল্য নির্ণয়ের সূত্র কি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5257800"/>
            <a:ext cx="73152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অর্থায়নের বেশিরভাগ সিদ্ধান্তের মূলে অর্থের কোন ধারণাটি জড়িত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971800"/>
            <a:ext cx="7315200" cy="990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অর্থের ভবিষ্যৎ মুল্য নির্ণয়ের সূত্র কি</a:t>
            </a:r>
            <a:r>
              <a:rPr lang="bn-I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981200"/>
            <a:ext cx="8534400" cy="2743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৭.৫% সুদে কত টাকা ব্যাংকে রাখা হলে  ৬ বছর পর ব্যাংক ১০০০০০ টাকা ফেরত দেবে?</a:t>
            </a:r>
            <a:endParaRPr lang="bn-BD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0" y="228600"/>
            <a:ext cx="3810000" cy="13715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বাড়ির কাজ</a:t>
            </a: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6386" name="Picture 2" descr="C:\Users\user\Pictures\Photo\Image\images (3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"/>
            <a:ext cx="5105399" cy="1847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876800"/>
            <a:ext cx="4495800" cy="1828800"/>
          </a:xfrm>
        </p:spPr>
        <p:txBody>
          <a:bodyPr>
            <a:noAutofit/>
          </a:bodyPr>
          <a:lstStyle/>
          <a:p>
            <a:r>
              <a:rPr lang="bn-IN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90131_094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05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5" name="Picture 4" descr="1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33400"/>
            <a:ext cx="2133600" cy="27025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304800"/>
            <a:ext cx="56388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শফিকুল ইসলাম দুলাল, 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সিনিয়র শিক্ষক, </a:t>
            </a:r>
          </a:p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বাসাবো বালিকা উচ্চ বিদ্যালয়, 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বাসাবো, </a:t>
            </a:r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ঢাকা-১২১৪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ফোনঃ ০১৭২৪৫৬৯৮০৪, ০১৫৫২৩৯৯৯৩৯</a:t>
            </a:r>
            <a:endParaRPr lang="bn-BD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dulal1966@yahoo.com</a:t>
            </a:r>
            <a:endParaRPr lang="bn-IN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4495800"/>
            <a:ext cx="518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 শ্রেণি, </a:t>
            </a:r>
            <a:endParaRPr lang="en-US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ফিন্যান্স ও ব্যাংকিং</a:t>
            </a:r>
            <a:endParaRPr lang="en-US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তৃতীয়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274638"/>
            <a:ext cx="8229600" cy="102076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 শুরুর আগে চল আমরা একটি ভিডিও দেখি</a:t>
            </a:r>
            <a:endParaRPr kumimoji="0" lang="en-US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6" name="Picture 5" descr="images (4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105275"/>
            <a:ext cx="5410200" cy="2219325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8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4" name="Picture 3" descr="images-101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57200"/>
            <a:ext cx="3810000" cy="2712720"/>
          </a:xfrm>
          <a:prstGeom prst="rect">
            <a:avLst/>
          </a:prstGeom>
        </p:spPr>
      </p:pic>
      <p:pic>
        <p:nvPicPr>
          <p:cNvPr id="17414" name="Picture 6" descr="C:\Users\user\Document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810001"/>
            <a:ext cx="2819400" cy="2819400"/>
          </a:xfrm>
          <a:prstGeom prst="rect">
            <a:avLst/>
          </a:prstGeom>
          <a:noFill/>
        </p:spPr>
      </p:pic>
      <p:pic>
        <p:nvPicPr>
          <p:cNvPr id="17422" name="Picture 14" descr="C:\Users\user\Documents\blog-2007-04-07-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76200"/>
            <a:ext cx="3124200" cy="3886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638800" y="3962400"/>
            <a:ext cx="2667000" cy="25908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ocuments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"/>
            <a:ext cx="3886200" cy="2590800"/>
          </a:xfrm>
          <a:prstGeom prst="rect">
            <a:avLst/>
          </a:prstGeom>
          <a:noFill/>
        </p:spPr>
      </p:pic>
      <p:pic>
        <p:nvPicPr>
          <p:cNvPr id="5" name="Picture 3" descr="C:\Users\user\Documents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86200"/>
            <a:ext cx="3733800" cy="2743200"/>
          </a:xfrm>
          <a:prstGeom prst="rect">
            <a:avLst/>
          </a:prstGeom>
          <a:noFill/>
        </p:spPr>
      </p:pic>
      <p:pic>
        <p:nvPicPr>
          <p:cNvPr id="6" name="Picture 11" descr="C:\Users\user\Documents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76200"/>
            <a:ext cx="3733800" cy="2895601"/>
          </a:xfrm>
          <a:prstGeom prst="rect">
            <a:avLst/>
          </a:prstGeom>
          <a:noFill/>
        </p:spPr>
      </p:pic>
      <p:pic>
        <p:nvPicPr>
          <p:cNvPr id="7" name="Picture 12" descr="C:\Users\user\Documents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810000"/>
            <a:ext cx="3581400" cy="2819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0" y="2971800"/>
            <a:ext cx="6553200" cy="6096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 আমরা আরও কিছু ছবি দেখি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10000"/>
            <a:ext cx="3875314" cy="2743200"/>
          </a:xfrm>
          <a:prstGeom prst="rect">
            <a:avLst/>
          </a:prstGeom>
          <a:noFill/>
        </p:spPr>
      </p:pic>
      <p:pic>
        <p:nvPicPr>
          <p:cNvPr id="3" name="Picture 10" descr="C:\Users\user\Documents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3200400" cy="2590800"/>
          </a:xfrm>
          <a:prstGeom prst="rect">
            <a:avLst/>
          </a:prstGeom>
          <a:noFill/>
        </p:spPr>
      </p:pic>
      <p:pic>
        <p:nvPicPr>
          <p:cNvPr id="6" name="Picture 4" descr="C:\Users\user\Documents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86200"/>
            <a:ext cx="4279900" cy="2667000"/>
          </a:xfrm>
          <a:prstGeom prst="rect">
            <a:avLst/>
          </a:prstGeom>
          <a:noFill/>
        </p:spPr>
      </p:pic>
      <p:pic>
        <p:nvPicPr>
          <p:cNvPr id="7" name="Picture 7" descr="C:\Users\user\Documents\imag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381001"/>
            <a:ext cx="4343400" cy="2438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95400" y="3048000"/>
            <a:ext cx="6553200" cy="6096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 আমরা আরও কিছু ছবি দেখি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5105400" cy="3962400"/>
          </a:xfrm>
          <a:prstGeom prst="flowChartConnector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bn-BD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অর্থের সময়মূল্য নির্ধারণ 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1828800" y="152400"/>
            <a:ext cx="5410200" cy="1524000"/>
          </a:xfrm>
          <a:prstGeom prst="plaqu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981200"/>
            <a:ext cx="8991600" cy="4419600"/>
          </a:xfrm>
        </p:spPr>
        <p:txBody>
          <a:bodyPr>
            <a:noAutofit/>
          </a:bodyPr>
          <a:lstStyle/>
          <a:p>
            <a:pPr algn="l"/>
            <a:r>
              <a:rPr lang="bn-IN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 সময়মূল্য কি তা বলতে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অর্থের বর্তমান ও ভবিষ্যত মূল্যের সম্পর্ক ব্যাখ্যা করতে পারবে।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অর্থের বর্তমান ও ভবিষ্যত মূল্যের সূত্র লিখতে পারবে।</a:t>
            </a:r>
          </a:p>
          <a:p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বর্তমান ও ভবিষ্যত মূল্য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BD" sz="40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40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458200" cy="632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just"/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ধরা যাক, ১০% সুদে এখন ১০০ টাকা ব্যাংকে রাখা হলো, ১ বছর পর ব্যাংক ১১০ টাকা ফেরত দিল। তাহলে এখনকার ১০০ টাকা ভবিষ্যতের ১১০ টাকার সমান মুল্য বহন করে। সময়ের সাথে সাথে অর্থের মূল্যের এই  পরিবর্তনই অর্থের সময় মুল্য।</a:t>
            </a:r>
          </a:p>
          <a:p>
            <a:pPr algn="just"/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অর্থের সময় মুল্যের মূল কারণ সুদের হার।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অর্থায়নের বেশিরভাগ সিদ্ধান্তের মূলে অর্থের </a:t>
            </a:r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মুল্যের ধারণাটি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জড়িত</a:t>
            </a:r>
            <a:endParaRPr lang="bn-BD" sz="6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457200" y="304800"/>
            <a:ext cx="457200" cy="4572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533400" y="4572000"/>
            <a:ext cx="457200" cy="4572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</TotalTime>
  <Words>384</Words>
  <Application>Microsoft Office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অর্থের সময়মূল্য নির্ধারণ </vt:lpstr>
      <vt:lpstr>Slide 8</vt:lpstr>
      <vt:lpstr>Slide 9</vt:lpstr>
      <vt:lpstr>Slide 10</vt:lpstr>
      <vt:lpstr>Slide 11</vt:lpstr>
      <vt:lpstr>Slide 12</vt:lpstr>
      <vt:lpstr>Slide 13</vt:lpstr>
      <vt:lpstr>দলীয়কাজ</vt:lpstr>
      <vt:lpstr>Slide 15</vt:lpstr>
      <vt:lpstr>Slide 16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193</cp:revision>
  <dcterms:created xsi:type="dcterms:W3CDTF">2006-08-16T00:00:00Z</dcterms:created>
  <dcterms:modified xsi:type="dcterms:W3CDTF">2019-12-17T14:05:50Z</dcterms:modified>
</cp:coreProperties>
</file>