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3D5E-3257-41A6-9E3B-C8219C9D20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337A-EEFC-4F41-82D3-BC0EB915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9CD5-1C18-4E7E-A72C-2BB6E9CFA9A6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ECD7-631F-4B97-9EE3-9D5F41DE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mailto:nargisat198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5346" y="560468"/>
            <a:ext cx="82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958" y="1424316"/>
            <a:ext cx="6949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58" y="5117636"/>
            <a:ext cx="8766557" cy="168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4078786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5184" y="2246748"/>
            <a:ext cx="6362701" cy="27348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496" y="2271697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496" y="3065073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657" y="3065073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496" y="3971859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22657" y="3955314"/>
            <a:ext cx="1306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4496" y="2271697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0717" y="3099777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757" y="3099777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4496" y="3971859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287185" y="3964706"/>
            <a:ext cx="13439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43985" y="2867025"/>
            <a:ext cx="3046732" cy="1511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29685" y="2952750"/>
            <a:ext cx="3161032" cy="14097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74496" y="1183668"/>
            <a:ext cx="497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ছিল।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5184" y="5447882"/>
            <a:ext cx="324485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১২-৫=৭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0035" y="5447882"/>
            <a:ext cx="311785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৭+৫=১২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272847">
            <a:off x="160884" y="1011915"/>
            <a:ext cx="287704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যাঁচাই করা যাক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33659 -0.2437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"/>
                            </p:stCondLst>
                            <p:childTnLst>
                              <p:par>
                                <p:cTn id="5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4127 0.2439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2" grpId="0"/>
      <p:bldP spid="12" grpId="1"/>
      <p:bldP spid="13" grpId="0"/>
      <p:bldP spid="14" grpId="0"/>
      <p:bldP spid="15" grpId="0"/>
      <p:bldP spid="15" grpId="1"/>
      <p:bldP spid="34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69035" y="4343618"/>
            <a:ext cx="315808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-৫=</a:t>
            </a:r>
            <a:r>
              <a:rPr lang="en-US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20" y="4353571"/>
            <a:ext cx="315808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+৫=</a:t>
            </a:r>
            <a:r>
              <a:rPr lang="en-US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217714" y="217714"/>
            <a:ext cx="11742057" cy="2068287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95" y="401490"/>
            <a:ext cx="1528483" cy="1742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922321" y="2313670"/>
            <a:ext cx="14572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8-5</a:t>
            </a:r>
            <a:endParaRPr lang="en-US" sz="4000" spc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121" y="2313670"/>
            <a:ext cx="14572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10-6</a:t>
            </a:r>
            <a:endParaRPr lang="en-US" sz="4000" spc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9921" y="2313670"/>
            <a:ext cx="14572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14-9</a:t>
            </a:r>
            <a:endParaRPr lang="en-US" sz="4000" spc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893" y="3395339"/>
            <a:ext cx="6362701" cy="27348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205" y="3420288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6205" y="4213664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4366" y="4213664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24366" y="5103905"/>
            <a:ext cx="1306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6205" y="3436832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2426" y="4248368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6466" y="4248368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3987" y="5100841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88894" y="5113297"/>
            <a:ext cx="13439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45694" y="4015616"/>
            <a:ext cx="3046732" cy="1511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1394" y="4101341"/>
            <a:ext cx="3161032" cy="14097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42980" y="853239"/>
            <a:ext cx="692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 করে দেখ, 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নিয়মটি সত্য কিনা?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9533" y="815304"/>
            <a:ext cx="692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 করে দেখ, অন্যান্য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নিয়মটি সত্য কিনা?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7419" y="5115512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6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"/>
                            </p:stCondLst>
                            <p:childTnLst>
                              <p:par>
                                <p:cTn id="6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3659 -0.24375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"/>
                            </p:stCondLst>
                            <p:childTnLst>
                              <p:par>
                                <p:cTn id="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34128 0.2439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"/>
                            </p:stCondLst>
                            <p:childTnLst>
                              <p:par>
                                <p:cTn id="9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33073 -0.0791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395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3319 0.0891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14" grpId="1"/>
      <p:bldP spid="15" grpId="0"/>
      <p:bldP spid="16" grpId="0"/>
      <p:bldP spid="17" grpId="0"/>
      <p:bldP spid="17" grpId="1"/>
      <p:bldP spid="24" grpId="0"/>
      <p:bldP spid="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7576" y="3517900"/>
            <a:ext cx="4676216" cy="241617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9071" y="3517900"/>
            <a:ext cx="4676216" cy="241617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4008" y="3650022"/>
            <a:ext cx="14572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pc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১৪-৯</a:t>
            </a:r>
            <a:endParaRPr lang="en-US" sz="4000" spc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5220" y="2439787"/>
            <a:ext cx="14572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10-6</a:t>
            </a:r>
            <a:endParaRPr lang="en-US" sz="4000" spc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93" y="2318469"/>
            <a:ext cx="18288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9267" y="2479802"/>
            <a:ext cx="18288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Freeform 10"/>
          <p:cNvSpPr/>
          <p:nvPr/>
        </p:nvSpPr>
        <p:spPr>
          <a:xfrm rot="5400000">
            <a:off x="5055437" y="-3590062"/>
            <a:ext cx="1926911" cy="10132787"/>
          </a:xfrm>
          <a:custGeom>
            <a:avLst/>
            <a:gdLst>
              <a:gd name="connsiteX0" fmla="*/ 0 w 1797146"/>
              <a:gd name="connsiteY0" fmla="*/ 10132787 h 10132787"/>
              <a:gd name="connsiteX1" fmla="*/ 0 w 1797146"/>
              <a:gd name="connsiteY1" fmla="*/ 0 h 10132787"/>
              <a:gd name="connsiteX2" fmla="*/ 1252353 w 1797146"/>
              <a:gd name="connsiteY2" fmla="*/ 0 h 10132787"/>
              <a:gd name="connsiteX3" fmla="*/ 1252353 w 1797146"/>
              <a:gd name="connsiteY3" fmla="*/ 4521602 h 10132787"/>
              <a:gd name="connsiteX4" fmla="*/ 1797146 w 1797146"/>
              <a:gd name="connsiteY4" fmla="*/ 5066395 h 10132787"/>
              <a:gd name="connsiteX5" fmla="*/ 1252353 w 1797146"/>
              <a:gd name="connsiteY5" fmla="*/ 5611188 h 10132787"/>
              <a:gd name="connsiteX6" fmla="*/ 1252353 w 1797146"/>
              <a:gd name="connsiteY6" fmla="*/ 10132787 h 10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146" h="10132787">
                <a:moveTo>
                  <a:pt x="0" y="10132787"/>
                </a:moveTo>
                <a:lnTo>
                  <a:pt x="0" y="0"/>
                </a:lnTo>
                <a:lnTo>
                  <a:pt x="1252353" y="0"/>
                </a:lnTo>
                <a:lnTo>
                  <a:pt x="1252353" y="4521602"/>
                </a:lnTo>
                <a:lnTo>
                  <a:pt x="1797146" y="5066395"/>
                </a:lnTo>
                <a:lnTo>
                  <a:pt x="1252353" y="5611188"/>
                </a:lnTo>
                <a:lnTo>
                  <a:pt x="1252353" y="10132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5836" y="842793"/>
            <a:ext cx="392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17546 L 0.20274 0.1754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509 L -0.19583 0.0050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3" grpId="0" animBg="1"/>
      <p:bldP spid="13" grpId="1" animBg="1"/>
      <p:bldP spid="2" grpId="0" animBg="1"/>
      <p:bldP spid="2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657">
            <a:off x="1324662" y="3240622"/>
            <a:ext cx="4571428" cy="2488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2406">
            <a:off x="4427141" y="3712149"/>
            <a:ext cx="730059" cy="993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2406">
            <a:off x="4317842" y="3426570"/>
            <a:ext cx="730059" cy="99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2406">
            <a:off x="3557476" y="3974450"/>
            <a:ext cx="831913" cy="113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2406">
            <a:off x="3557477" y="3654213"/>
            <a:ext cx="831913" cy="113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187">
            <a:off x="3793670" y="4191830"/>
            <a:ext cx="991080" cy="1348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082">
            <a:off x="4601365" y="4192384"/>
            <a:ext cx="806405" cy="1097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8" t="65997"/>
          <a:stretch/>
        </p:blipFill>
        <p:spPr>
          <a:xfrm rot="20765657">
            <a:off x="3520599" y="4615412"/>
            <a:ext cx="2543146" cy="846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295" y="718645"/>
            <a:ext cx="497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একটা ছবি দেখি...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976">
            <a:off x="5542919" y="1387830"/>
            <a:ext cx="831913" cy="1132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68217" y="416131"/>
            <a:ext cx="2058971" cy="1558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976">
            <a:off x="5848708" y="1711566"/>
            <a:ext cx="831913" cy="113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574006" y="739867"/>
            <a:ext cx="2058971" cy="1558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976">
            <a:off x="4304491" y="1307556"/>
            <a:ext cx="831913" cy="1132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029789" y="335857"/>
            <a:ext cx="2058971" cy="1558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976">
            <a:off x="6729581" y="1975060"/>
            <a:ext cx="831913" cy="11323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454879" y="1003361"/>
            <a:ext cx="2058971" cy="1558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976">
            <a:off x="5280232" y="1436538"/>
            <a:ext cx="831913" cy="11323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05530" y="464839"/>
            <a:ext cx="2058971" cy="15585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3143" y="661017"/>
            <a:ext cx="497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পেয়েছ?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150100" y="1264000"/>
            <a:ext cx="3340807" cy="2521436"/>
          </a:xfrm>
          <a:prstGeom prst="wedgeEllipseCallout">
            <a:avLst>
              <a:gd name="adj1" fmla="val 37509"/>
              <a:gd name="adj2" fmla="val 64633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বাক্সে কিছু আম ছিল। পরে আরও ৫টি আম রাখা হল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83" y="3923416"/>
            <a:ext cx="2482848" cy="25846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778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"/>
                            </p:stCondLst>
                            <p:childTnLst>
                              <p:par>
                                <p:cTn id="61" presetID="42" presetClass="path" presetSubtype="0" de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17005 0.26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1310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15925 0.2578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"/>
                            </p:stCondLst>
                            <p:childTnLst>
                              <p:par>
                                <p:cTn id="80" presetID="42" presetClass="path" presetSubtype="0" de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9362 0.2608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30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9427 0.261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"/>
                            </p:stCondLst>
                            <p:childTnLst>
                              <p:par>
                                <p:cTn id="99" presetID="42" presetClass="path" presetSubtype="0" de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00977 0.22731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36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0.01276 0.2090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"/>
                            </p:stCondLst>
                            <p:childTnLst>
                              <p:par>
                                <p:cTn id="10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"/>
                            </p:stCondLst>
                            <p:childTnLst>
                              <p:par>
                                <p:cTn id="118" presetID="42" presetClass="path" presetSubtype="0" de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71 0.25208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259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0351 0.216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"/>
                            </p:stCondLst>
                            <p:childTnLst>
                              <p:par>
                                <p:cTn id="1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"/>
                            </p:stCondLst>
                            <p:childTnLst>
                              <p:par>
                                <p:cTn id="137" presetID="42" presetClass="path" presetSubtype="0" de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0352 0.2550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1275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08945 0.22847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"/>
                            </p:stCondLst>
                            <p:childTnLst>
                              <p:par>
                                <p:cTn id="1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2" grpId="0"/>
      <p:bldP spid="22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910" y="2126653"/>
            <a:ext cx="802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 কয়েকটি আম ছিল। পরে আরও ৫টি আম রাখা হল। বাক্সে মোট আম হল ১২টি। প্রথমে বাক্সে কয়টি আম ছিল?</a:t>
            </a:r>
            <a:endParaRPr lang="en-US" sz="3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641605" y="2317397"/>
            <a:ext cx="402348" cy="402348"/>
          </a:xfrm>
          <a:prstGeom prst="diamond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178400" y="3952472"/>
          <a:ext cx="2869949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1828440" imgH="1282320" progId="">
                  <p:embed/>
                </p:oleObj>
              </mc:Choice>
              <mc:Fallback>
                <p:oleObj r:id="rId3" imgW="1828440" imgH="1282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8400" y="3952472"/>
                        <a:ext cx="2869949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354938" y="4362450"/>
            <a:ext cx="6646640" cy="0"/>
          </a:xfrm>
          <a:prstGeom prst="line">
            <a:avLst/>
          </a:prstGeom>
          <a:ln w="28575">
            <a:solidFill>
              <a:srgbClr val="91D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183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01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228600"/>
            <a:ext cx="11715750" cy="1479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9766" y="863265"/>
            <a:ext cx="71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প্রশ্নটির গানিতিক বাক্য হবে...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852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338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4397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5596" y="2172897"/>
            <a:ext cx="909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051" y="2412214"/>
            <a:ext cx="740229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4215" y="4545550"/>
            <a:ext cx="1549400" cy="16129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5" y="2120578"/>
            <a:ext cx="1384300" cy="1587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659766" y="3345221"/>
            <a:ext cx="686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হলো প্রথমে বাক্সে যে সংখ্যক আম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4171" y="3345221"/>
            <a:ext cx="894958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9766" y="5120232"/>
            <a:ext cx="497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 ছবি আঁকি!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3851" y="333051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3847" y="4599338"/>
            <a:ext cx="80816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10" grpId="0"/>
      <p:bldP spid="11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4355" y="435462"/>
            <a:ext cx="205523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0" b="99558" l="0" r="98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92" y="2796463"/>
            <a:ext cx="2056194" cy="20838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4136200" y="3187390"/>
            <a:ext cx="3550023" cy="2962217"/>
          </a:xfrm>
          <a:prstGeom prst="wedgeEllipseCallout">
            <a:avLst>
              <a:gd name="adj1" fmla="val -91619"/>
              <a:gd name="adj2" fmla="val 5166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কয়টি আম ছিল তা কীভাবে বের করবে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6647" y="413253"/>
            <a:ext cx="4332554" cy="134774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4093" y="413253"/>
            <a:ext cx="4332554" cy="134774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088" y="758628"/>
            <a:ext cx="2789782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2038" y="744535"/>
            <a:ext cx="1032728" cy="6992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093" y="1755908"/>
            <a:ext cx="8665108" cy="135882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2684" y="1152914"/>
            <a:ext cx="38404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৫টি আম রাখা হল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3" y="2504076"/>
            <a:ext cx="290050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১২টি আম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87862" y="577320"/>
            <a:ext cx="3741535" cy="594982"/>
            <a:chOff x="2286314" y="2445721"/>
            <a:chExt cx="3741535" cy="5949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2393742" y="2338293"/>
              <a:ext cx="594982" cy="8098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3126666" y="2338293"/>
              <a:ext cx="594982" cy="8098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3859590" y="2338293"/>
              <a:ext cx="594982" cy="8098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4592514" y="2338293"/>
              <a:ext cx="594982" cy="8098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5325439" y="2338293"/>
              <a:ext cx="594982" cy="80983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5473" y="1927115"/>
            <a:ext cx="8259869" cy="594982"/>
            <a:chOff x="2272226" y="2491641"/>
            <a:chExt cx="8259869" cy="59498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2379654" y="2384213"/>
              <a:ext cx="594982" cy="8098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3056930" y="2384213"/>
              <a:ext cx="594982" cy="80983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3734206" y="2384213"/>
              <a:ext cx="594982" cy="8098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4411482" y="2384213"/>
              <a:ext cx="594982" cy="8098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5088758" y="2384213"/>
              <a:ext cx="594982" cy="8098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5766034" y="2384213"/>
              <a:ext cx="594982" cy="8098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6443310" y="2384213"/>
              <a:ext cx="594982" cy="8098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7120586" y="2384213"/>
              <a:ext cx="594982" cy="8098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7797862" y="2384213"/>
              <a:ext cx="594982" cy="80983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8475138" y="2384213"/>
              <a:ext cx="594982" cy="80983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9152414" y="2384213"/>
              <a:ext cx="594982" cy="80983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6752">
              <a:off x="9829685" y="2384213"/>
              <a:ext cx="594982" cy="809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1572" y="1628183"/>
            <a:ext cx="6362701" cy="2734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0884" y="1653132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0884" y="2446508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9045" y="2446508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0884" y="3353294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19045" y="3336749"/>
            <a:ext cx="1306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0884" y="1653132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7105" y="2481212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1145" y="2481212"/>
            <a:ext cx="54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0884" y="3353294"/>
            <a:ext cx="124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283573" y="3346141"/>
            <a:ext cx="13439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40373" y="2248460"/>
            <a:ext cx="3046732" cy="1511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26073" y="2334185"/>
            <a:ext cx="3161032" cy="14097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6299" y="686485"/>
            <a:ext cx="497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আম ছিল!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1746" y="1738622"/>
            <a:ext cx="324485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১২-৫=৭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81745" y="2696656"/>
            <a:ext cx="324485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৭+৫=১২</a:t>
            </a:r>
            <a:endParaRPr lang="en-US" sz="4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57" y="4706471"/>
            <a:ext cx="1717704" cy="17881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157" y="4528457"/>
            <a:ext cx="1714453" cy="19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775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3659 -0.2437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"/>
                            </p:stCondLst>
                            <p:childTnLst>
                              <p:par>
                                <p:cTn id="6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4128 0.24398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"/>
                            </p:stCondLst>
                            <p:childTnLst>
                              <p:par>
                                <p:cTn id="7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4" grpId="0"/>
      <p:bldP spid="24" grpId="1"/>
      <p:bldP spid="25" grpId="0"/>
      <p:bldP spid="26" grpId="0"/>
      <p:bldP spid="27" grpId="0"/>
      <p:bldP spid="27" grpId="1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831">
            <a:off x="1931140" y="949522"/>
            <a:ext cx="36576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19626" y="2744284"/>
            <a:ext cx="470258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বইয়ের সাথে মিলাই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11715750" cy="2727622"/>
          </a:xfrm>
          <a:prstGeom prst="rect">
            <a:avLst/>
          </a:prstGeom>
          <a:solidFill>
            <a:srgbClr val="ACC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314" y="3678941"/>
            <a:ext cx="8134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একজন বিক্রেতার কাছে কিছু জাম্বুরা ছিল। সেখান থেকে সে ৪টি বিক্রি করার পর তার কাছে ৬টি জাম্বুরা আছে। প্রথমে তার কাছে কতটি জাম্বুরা ছিল?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2421" y="3714796"/>
            <a:ext cx="949326" cy="1021290"/>
            <a:chOff x="2757436" y="2276218"/>
            <a:chExt cx="949326" cy="1021290"/>
          </a:xfrm>
        </p:grpSpPr>
        <p:sp>
          <p:nvSpPr>
            <p:cNvPr id="6" name="Freeform 5"/>
            <p:cNvSpPr/>
            <p:nvPr/>
          </p:nvSpPr>
          <p:spPr>
            <a:xfrm rot="19043213">
              <a:off x="2973333" y="2373698"/>
              <a:ext cx="733429" cy="923810"/>
            </a:xfrm>
            <a:custGeom>
              <a:avLst/>
              <a:gdLst>
                <a:gd name="connsiteX0" fmla="*/ 614995 w 733429"/>
                <a:gd name="connsiteY0" fmla="*/ 96835 h 923810"/>
                <a:gd name="connsiteX1" fmla="*/ 636594 w 733429"/>
                <a:gd name="connsiteY1" fmla="*/ 614996 h 923810"/>
                <a:gd name="connsiteX2" fmla="*/ 518743 w 733429"/>
                <a:gd name="connsiteY2" fmla="*/ 700534 h 923810"/>
                <a:gd name="connsiteX3" fmla="*/ 481703 w 733429"/>
                <a:gd name="connsiteY3" fmla="*/ 713211 h 923810"/>
                <a:gd name="connsiteX4" fmla="*/ 482145 w 733429"/>
                <a:gd name="connsiteY4" fmla="*/ 719022 h 923810"/>
                <a:gd name="connsiteX5" fmla="*/ 404994 w 733429"/>
                <a:gd name="connsiteY5" fmla="*/ 923810 h 923810"/>
                <a:gd name="connsiteX6" fmla="*/ 333906 w 733429"/>
                <a:gd name="connsiteY6" fmla="*/ 798735 h 923810"/>
                <a:gd name="connsiteX7" fmla="*/ 328696 w 733429"/>
                <a:gd name="connsiteY7" fmla="*/ 730235 h 923810"/>
                <a:gd name="connsiteX8" fmla="*/ 311728 w 733429"/>
                <a:gd name="connsiteY8" fmla="*/ 729319 h 923810"/>
                <a:gd name="connsiteX9" fmla="*/ 118433 w 733429"/>
                <a:gd name="connsiteY9" fmla="*/ 636594 h 923810"/>
                <a:gd name="connsiteX10" fmla="*/ 96835 w 733429"/>
                <a:gd name="connsiteY10" fmla="*/ 118434 h 923810"/>
                <a:gd name="connsiteX11" fmla="*/ 614995 w 733429"/>
                <a:gd name="connsiteY11" fmla="*/ 96835 h 9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9" h="923810">
                  <a:moveTo>
                    <a:pt x="614995" y="96835"/>
                  </a:moveTo>
                  <a:cubicBezTo>
                    <a:pt x="764046" y="233957"/>
                    <a:pt x="773716" y="465945"/>
                    <a:pt x="636594" y="614996"/>
                  </a:cubicBezTo>
                  <a:cubicBezTo>
                    <a:pt x="602313" y="652258"/>
                    <a:pt x="562104" y="680810"/>
                    <a:pt x="518743" y="700534"/>
                  </a:cubicBezTo>
                  <a:lnTo>
                    <a:pt x="481703" y="713211"/>
                  </a:lnTo>
                  <a:lnTo>
                    <a:pt x="482145" y="719022"/>
                  </a:lnTo>
                  <a:cubicBezTo>
                    <a:pt x="482145" y="832123"/>
                    <a:pt x="447603" y="923810"/>
                    <a:pt x="404994" y="923810"/>
                  </a:cubicBezTo>
                  <a:cubicBezTo>
                    <a:pt x="373037" y="923810"/>
                    <a:pt x="345618" y="872236"/>
                    <a:pt x="333906" y="798735"/>
                  </a:cubicBezTo>
                  <a:lnTo>
                    <a:pt x="328696" y="730235"/>
                  </a:lnTo>
                  <a:lnTo>
                    <a:pt x="311728" y="729319"/>
                  </a:lnTo>
                  <a:cubicBezTo>
                    <a:pt x="241884" y="718793"/>
                    <a:pt x="174327" y="688015"/>
                    <a:pt x="118433" y="636594"/>
                  </a:cubicBezTo>
                  <a:cubicBezTo>
                    <a:pt x="-30617" y="499472"/>
                    <a:pt x="-40287" y="267484"/>
                    <a:pt x="96835" y="118434"/>
                  </a:cubicBezTo>
                  <a:cubicBezTo>
                    <a:pt x="233957" y="-30617"/>
                    <a:pt x="465945" y="-40287"/>
                    <a:pt x="614995" y="968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Callout 2"/>
            <p:cNvSpPr/>
            <p:nvPr/>
          </p:nvSpPr>
          <p:spPr>
            <a:xfrm>
              <a:off x="3009899" y="2486025"/>
              <a:ext cx="485776" cy="514350"/>
            </a:xfrm>
            <a:prstGeom prst="wedgeEllipseCallout">
              <a:avLst>
                <a:gd name="adj1" fmla="val 50612"/>
                <a:gd name="adj2" fmla="val 493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9921" t="25929" r="38408" b="43309"/>
            <a:stretch/>
          </p:blipFill>
          <p:spPr>
            <a:xfrm>
              <a:off x="3009899" y="2295398"/>
              <a:ext cx="482288" cy="8524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8913" t="49000" r="38408" b="43309"/>
            <a:stretch/>
          </p:blipFill>
          <p:spPr>
            <a:xfrm>
              <a:off x="2757436" y="2276218"/>
              <a:ext cx="428625" cy="180975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17302" y="228600"/>
          <a:ext cx="5251498" cy="274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4" imgW="2742840" imgH="1434600" progId="">
                  <p:embed/>
                </p:oleObj>
              </mc:Choice>
              <mc:Fallback>
                <p:oleObj r:id="rId4" imgW="2742840" imgH="1434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7302" y="228600"/>
                        <a:ext cx="5251498" cy="2747311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9807" y="1269245"/>
            <a:ext cx="1774730" cy="646331"/>
          </a:xfrm>
          <a:prstGeom prst="rect">
            <a:avLst/>
          </a:prstGeom>
          <a:solidFill>
            <a:srgbClr val="667437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219210" y="1135002"/>
            <a:ext cx="1774730" cy="1220710"/>
          </a:xfrm>
          <a:custGeom>
            <a:avLst/>
            <a:gdLst>
              <a:gd name="connsiteX0" fmla="*/ 0 w 1220710"/>
              <a:gd name="connsiteY0" fmla="*/ 610355 h 1220710"/>
              <a:gd name="connsiteX1" fmla="*/ 610355 w 1220710"/>
              <a:gd name="connsiteY1" fmla="*/ 0 h 1220710"/>
              <a:gd name="connsiteX2" fmla="*/ 1220710 w 1220710"/>
              <a:gd name="connsiteY2" fmla="*/ 610355 h 1220710"/>
              <a:gd name="connsiteX3" fmla="*/ 610355 w 1220710"/>
              <a:gd name="connsiteY3" fmla="*/ 1220710 h 1220710"/>
              <a:gd name="connsiteX4" fmla="*/ 0 w 1220710"/>
              <a:gd name="connsiteY4" fmla="*/ 610355 h 12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10" h="1220710">
                <a:moveTo>
                  <a:pt x="0" y="610355"/>
                </a:moveTo>
                <a:cubicBezTo>
                  <a:pt x="0" y="273265"/>
                  <a:pt x="273265" y="0"/>
                  <a:pt x="610355" y="0"/>
                </a:cubicBezTo>
                <a:cubicBezTo>
                  <a:pt x="947445" y="0"/>
                  <a:pt x="1220710" y="273265"/>
                  <a:pt x="1220710" y="610355"/>
                </a:cubicBezTo>
                <a:cubicBezTo>
                  <a:pt x="1220710" y="947445"/>
                  <a:pt x="947445" y="1220710"/>
                  <a:pt x="610355" y="1220710"/>
                </a:cubicBezTo>
                <a:cubicBezTo>
                  <a:pt x="273265" y="1220710"/>
                  <a:pt x="0" y="947445"/>
                  <a:pt x="0" y="610355"/>
                </a:cubicBezTo>
                <a:close/>
              </a:path>
            </a:pathLst>
          </a:custGeom>
          <a:solidFill>
            <a:srgbClr val="E0DB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8769" tIns="178769" rIns="178769" bIns="178769" numCol="1" spcCol="1270" anchor="ctr" anchorCtr="0">
            <a:noAutofit/>
          </a:bodyPr>
          <a:lstStyle/>
          <a:p>
            <a:pPr lvl="0" algn="ctr" defTabSz="2667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6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6797" y="3895575"/>
            <a:ext cx="58057" cy="14021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438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9" grpId="0" animBg="1"/>
      <p:bldP spid="9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93981"/>
            <a:ext cx="7917292" cy="2038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604" y="326258"/>
            <a:ext cx="8274792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8849" y="900912"/>
            <a:ext cx="2678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মাদারী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562126" y="1171565"/>
            <a:ext cx="3999418" cy="2936202"/>
            <a:chOff x="-4562126" y="1171564"/>
            <a:chExt cx="4160962" cy="3593805"/>
          </a:xfrm>
        </p:grpSpPr>
        <p:grpSp>
          <p:nvGrpSpPr>
            <p:cNvPr id="19" name="Group 18"/>
            <p:cNvGrpSpPr/>
            <p:nvPr/>
          </p:nvGrpSpPr>
          <p:grpSpPr>
            <a:xfrm>
              <a:off x="-4562126" y="1738013"/>
              <a:ext cx="4160962" cy="3027356"/>
              <a:chOff x="-4562126" y="1738013"/>
              <a:chExt cx="4160962" cy="302735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4562126" y="1738013"/>
                <a:ext cx="4160962" cy="3027356"/>
                <a:chOff x="7218238" y="1523538"/>
                <a:chExt cx="4160962" cy="3027356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7218238" y="1579507"/>
                  <a:ext cx="4160962" cy="29713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82550" contourW="31750" prstMaterial="dkEdge">
                  <a:bevelT w="171450" h="13335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effectLst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395944" y="2438551"/>
                  <a:ext cx="2435441" cy="1167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dirty="0" smtClean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দ্বিতীয় শ্রেণি</a:t>
                  </a:r>
                </a:p>
                <a:p>
                  <a:r>
                    <a:rPr lang="bn-IN" sz="2800" dirty="0" smtClean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গণিত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300685" y="1523538"/>
                  <a:ext cx="3959043" cy="7157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82550" contourW="31750" prstMaterial="dkEdge">
                  <a:bevelT w="171450" h="133350" prst="cross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আজকের</a:t>
                  </a:r>
                  <a:r>
                    <a:rPr lang="en-US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2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endPara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7261780" y="3527175"/>
                  <a:ext cx="4041491" cy="7910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IN" sz="36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যোগ ও বিয়োগের সম্পর্ক</a:t>
                  </a:r>
                  <a:endParaRPr lang="en-US" sz="36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Flowchart: Decision 11"/>
                <p:cNvSpPr/>
                <p:nvPr/>
              </p:nvSpPr>
              <p:spPr>
                <a:xfrm>
                  <a:off x="7991475" y="2562225"/>
                  <a:ext cx="295275" cy="313420"/>
                </a:xfrm>
                <a:prstGeom prst="flowChartDecisio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effectLst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Flowchart: Decision 12"/>
                <p:cNvSpPr/>
                <p:nvPr/>
              </p:nvSpPr>
              <p:spPr>
                <a:xfrm>
                  <a:off x="7991475" y="3054634"/>
                  <a:ext cx="295275" cy="313420"/>
                </a:xfrm>
                <a:prstGeom prst="flowChartDecisio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effectLst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-4238625" y="1904050"/>
                <a:ext cx="196948" cy="1969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-948979" y="1904050"/>
                <a:ext cx="196948" cy="1969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-4143375" y="1171564"/>
              <a:ext cx="3257550" cy="905992"/>
            </a:xfrm>
            <a:custGeom>
              <a:avLst/>
              <a:gdLst>
                <a:gd name="connsiteX0" fmla="*/ 124584 w 3382134"/>
                <a:gd name="connsiteY0" fmla="*/ 742961 h 837024"/>
                <a:gd name="connsiteX1" fmla="*/ 172209 w 3382134"/>
                <a:gd name="connsiteY1" fmla="*/ 771536 h 837024"/>
                <a:gd name="connsiteX2" fmla="*/ 1791459 w 3382134"/>
                <a:gd name="connsiteY2" fmla="*/ 11 h 837024"/>
                <a:gd name="connsiteX3" fmla="*/ 3382134 w 3382134"/>
                <a:gd name="connsiteY3" fmla="*/ 790586 h 83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2134" h="837024">
                  <a:moveTo>
                    <a:pt x="124584" y="742961"/>
                  </a:moveTo>
                  <a:cubicBezTo>
                    <a:pt x="9490" y="819161"/>
                    <a:pt x="-105603" y="895361"/>
                    <a:pt x="172209" y="771536"/>
                  </a:cubicBezTo>
                  <a:cubicBezTo>
                    <a:pt x="450021" y="647711"/>
                    <a:pt x="1256472" y="-3164"/>
                    <a:pt x="1791459" y="11"/>
                  </a:cubicBezTo>
                  <a:cubicBezTo>
                    <a:pt x="2326446" y="3186"/>
                    <a:pt x="3110672" y="641361"/>
                    <a:pt x="3382134" y="7905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917292" y="1732419"/>
            <a:ext cx="343262" cy="3432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20088" y="1732419"/>
            <a:ext cx="343262" cy="3432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955" y="-206896"/>
            <a:ext cx="2806255" cy="18920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0936" y="-339174"/>
            <a:ext cx="2806255" cy="1892096"/>
          </a:xfrm>
          <a:prstGeom prst="rect">
            <a:avLst/>
          </a:prstGeom>
        </p:spPr>
      </p:pic>
      <p:sp>
        <p:nvSpPr>
          <p:cNvPr id="27" name="TextBox 34"/>
          <p:cNvSpPr txBox="1"/>
          <p:nvPr/>
        </p:nvSpPr>
        <p:spPr>
          <a:xfrm>
            <a:off x="5098253" y="4303455"/>
            <a:ext cx="632460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4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88" y="3846120"/>
            <a:ext cx="2332258" cy="2858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65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1.01198 -0.015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9" y="-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-chirp (Red Lories) animals11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1.00352 -0.0152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6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-chirp (Red Lories) animals1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1.00677 0.6391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39" y="3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-chirp (Red Lories) animals1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/>
          <p:cNvSpPr/>
          <p:nvPr/>
        </p:nvSpPr>
        <p:spPr>
          <a:xfrm>
            <a:off x="217714" y="232229"/>
            <a:ext cx="11742057" cy="1480684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600" y="2322287"/>
            <a:ext cx="5149169" cy="4119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00049" y="3155406"/>
          <a:ext cx="5335832" cy="319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2653920" imgH="1612440" progId="">
                  <p:embed/>
                </p:oleObj>
              </mc:Choice>
              <mc:Fallback>
                <p:oleObj r:id="rId3" imgW="2653920" imgH="1612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49" y="3155406"/>
                        <a:ext cx="5335832" cy="319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97600" y="3131895"/>
            <a:ext cx="5149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র‍্যাকে কিছু বই ছিল। পরে তাতে আরও ৬টি বই রাখা হলো। র‍্যাকে মোট ১৪টি বই হল। প্রথমে র‍্যাকে কয়টি বই ছিল?</a:t>
            </a:r>
            <a:endParaRPr lang="en-US" sz="3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97600" y="1712913"/>
            <a:ext cx="949326" cy="1021290"/>
            <a:chOff x="2757436" y="2276218"/>
            <a:chExt cx="949326" cy="1021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5"/>
            <p:cNvSpPr/>
            <p:nvPr/>
          </p:nvSpPr>
          <p:spPr>
            <a:xfrm rot="19043213">
              <a:off x="2973333" y="2373698"/>
              <a:ext cx="733429" cy="923810"/>
            </a:xfrm>
            <a:custGeom>
              <a:avLst/>
              <a:gdLst>
                <a:gd name="connsiteX0" fmla="*/ 614995 w 733429"/>
                <a:gd name="connsiteY0" fmla="*/ 96835 h 923810"/>
                <a:gd name="connsiteX1" fmla="*/ 636594 w 733429"/>
                <a:gd name="connsiteY1" fmla="*/ 614996 h 923810"/>
                <a:gd name="connsiteX2" fmla="*/ 518743 w 733429"/>
                <a:gd name="connsiteY2" fmla="*/ 700534 h 923810"/>
                <a:gd name="connsiteX3" fmla="*/ 481703 w 733429"/>
                <a:gd name="connsiteY3" fmla="*/ 713211 h 923810"/>
                <a:gd name="connsiteX4" fmla="*/ 482145 w 733429"/>
                <a:gd name="connsiteY4" fmla="*/ 719022 h 923810"/>
                <a:gd name="connsiteX5" fmla="*/ 404994 w 733429"/>
                <a:gd name="connsiteY5" fmla="*/ 923810 h 923810"/>
                <a:gd name="connsiteX6" fmla="*/ 333906 w 733429"/>
                <a:gd name="connsiteY6" fmla="*/ 798735 h 923810"/>
                <a:gd name="connsiteX7" fmla="*/ 328696 w 733429"/>
                <a:gd name="connsiteY7" fmla="*/ 730235 h 923810"/>
                <a:gd name="connsiteX8" fmla="*/ 311728 w 733429"/>
                <a:gd name="connsiteY8" fmla="*/ 729319 h 923810"/>
                <a:gd name="connsiteX9" fmla="*/ 118433 w 733429"/>
                <a:gd name="connsiteY9" fmla="*/ 636594 h 923810"/>
                <a:gd name="connsiteX10" fmla="*/ 96835 w 733429"/>
                <a:gd name="connsiteY10" fmla="*/ 118434 h 923810"/>
                <a:gd name="connsiteX11" fmla="*/ 614995 w 733429"/>
                <a:gd name="connsiteY11" fmla="*/ 96835 h 9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9" h="923810">
                  <a:moveTo>
                    <a:pt x="614995" y="96835"/>
                  </a:moveTo>
                  <a:cubicBezTo>
                    <a:pt x="764046" y="233957"/>
                    <a:pt x="773716" y="465945"/>
                    <a:pt x="636594" y="614996"/>
                  </a:cubicBezTo>
                  <a:cubicBezTo>
                    <a:pt x="602313" y="652258"/>
                    <a:pt x="562104" y="680810"/>
                    <a:pt x="518743" y="700534"/>
                  </a:cubicBezTo>
                  <a:lnTo>
                    <a:pt x="481703" y="713211"/>
                  </a:lnTo>
                  <a:lnTo>
                    <a:pt x="482145" y="719022"/>
                  </a:lnTo>
                  <a:cubicBezTo>
                    <a:pt x="482145" y="832123"/>
                    <a:pt x="447603" y="923810"/>
                    <a:pt x="404994" y="923810"/>
                  </a:cubicBezTo>
                  <a:cubicBezTo>
                    <a:pt x="373037" y="923810"/>
                    <a:pt x="345618" y="872236"/>
                    <a:pt x="333906" y="798735"/>
                  </a:cubicBezTo>
                  <a:lnTo>
                    <a:pt x="328696" y="730235"/>
                  </a:lnTo>
                  <a:lnTo>
                    <a:pt x="311728" y="729319"/>
                  </a:lnTo>
                  <a:cubicBezTo>
                    <a:pt x="241884" y="718793"/>
                    <a:pt x="174327" y="688015"/>
                    <a:pt x="118433" y="636594"/>
                  </a:cubicBezTo>
                  <a:cubicBezTo>
                    <a:pt x="-30617" y="499472"/>
                    <a:pt x="-40287" y="267484"/>
                    <a:pt x="96835" y="118434"/>
                  </a:cubicBezTo>
                  <a:cubicBezTo>
                    <a:pt x="233957" y="-30617"/>
                    <a:pt x="465945" y="-40287"/>
                    <a:pt x="614995" y="968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3009899" y="2486025"/>
              <a:ext cx="485776" cy="514350"/>
            </a:xfrm>
            <a:prstGeom prst="wedgeEllipseCallout">
              <a:avLst>
                <a:gd name="adj1" fmla="val 50612"/>
                <a:gd name="adj2" fmla="val 493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39921" t="25929" r="38408" b="43309"/>
            <a:stretch/>
          </p:blipFill>
          <p:spPr>
            <a:xfrm>
              <a:off x="3009899" y="2295398"/>
              <a:ext cx="482288" cy="8524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38913" t="49000" r="38408" b="43309"/>
            <a:stretch/>
          </p:blipFill>
          <p:spPr>
            <a:xfrm>
              <a:off x="2757436" y="2276218"/>
              <a:ext cx="428625" cy="1809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29807" y="674160"/>
            <a:ext cx="177473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750629" y="607666"/>
            <a:ext cx="2043110" cy="1220710"/>
          </a:xfrm>
          <a:custGeom>
            <a:avLst/>
            <a:gdLst>
              <a:gd name="connsiteX0" fmla="*/ 0 w 1220710"/>
              <a:gd name="connsiteY0" fmla="*/ 610355 h 1220710"/>
              <a:gd name="connsiteX1" fmla="*/ 610355 w 1220710"/>
              <a:gd name="connsiteY1" fmla="*/ 0 h 1220710"/>
              <a:gd name="connsiteX2" fmla="*/ 1220710 w 1220710"/>
              <a:gd name="connsiteY2" fmla="*/ 610355 h 1220710"/>
              <a:gd name="connsiteX3" fmla="*/ 610355 w 1220710"/>
              <a:gd name="connsiteY3" fmla="*/ 1220710 h 1220710"/>
              <a:gd name="connsiteX4" fmla="*/ 0 w 1220710"/>
              <a:gd name="connsiteY4" fmla="*/ 610355 h 12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10" h="1220710">
                <a:moveTo>
                  <a:pt x="0" y="610355"/>
                </a:moveTo>
                <a:cubicBezTo>
                  <a:pt x="0" y="273265"/>
                  <a:pt x="273265" y="0"/>
                  <a:pt x="610355" y="0"/>
                </a:cubicBezTo>
                <a:cubicBezTo>
                  <a:pt x="947445" y="0"/>
                  <a:pt x="1220710" y="273265"/>
                  <a:pt x="1220710" y="610355"/>
                </a:cubicBezTo>
                <a:cubicBezTo>
                  <a:pt x="1220710" y="947445"/>
                  <a:pt x="947445" y="1220710"/>
                  <a:pt x="610355" y="1220710"/>
                </a:cubicBezTo>
                <a:cubicBezTo>
                  <a:pt x="273265" y="1220710"/>
                  <a:pt x="0" y="947445"/>
                  <a:pt x="0" y="6103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8769" tIns="178769" rIns="178769" bIns="178769" numCol="1" spcCol="1270" anchor="ctr" anchorCtr="0">
            <a:noAutofit/>
          </a:bodyPr>
          <a:lstStyle/>
          <a:p>
            <a:pPr lvl="0" algn="ctr" defTabSz="2711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61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41300" y="242047"/>
            <a:ext cx="9468507" cy="120180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9678" y="2195770"/>
            <a:ext cx="427173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৮+    = ১৫</a:t>
            </a:r>
            <a:endParaRPr lang="en-US" sz="4800" spc="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2206" y="2381391"/>
            <a:ext cx="683337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9678" y="3046724"/>
            <a:ext cx="21358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805" y="3036024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544" y="3046724"/>
            <a:ext cx="21358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775" y="3036024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678" y="3893011"/>
            <a:ext cx="427173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842" y="3929721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2568" y="5109781"/>
            <a:ext cx="292594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১৫-৮=৭</a:t>
            </a:r>
            <a:endParaRPr lang="en-US" sz="4800" b="1" spc="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7393" y="5110371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spc="6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b="1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7237" y="209251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7237" y="2041881"/>
            <a:ext cx="94477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chemeClr val="bg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n>
                <a:solidFill>
                  <a:schemeClr val="bg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8767482" y="242047"/>
            <a:ext cx="3168679" cy="6317987"/>
          </a:xfrm>
          <a:custGeom>
            <a:avLst/>
            <a:gdLst>
              <a:gd name="connsiteX0" fmla="*/ 0 w 5595487"/>
              <a:gd name="connsiteY0" fmla="*/ 0 h 6324600"/>
              <a:gd name="connsiteX1" fmla="*/ 5595487 w 5595487"/>
              <a:gd name="connsiteY1" fmla="*/ 0 h 6324600"/>
              <a:gd name="connsiteX2" fmla="*/ 5595487 w 5595487"/>
              <a:gd name="connsiteY2" fmla="*/ 6324600 h 6324600"/>
              <a:gd name="connsiteX3" fmla="*/ 0 w 5595487"/>
              <a:gd name="connsiteY3" fmla="*/ 6324600 h 6324600"/>
              <a:gd name="connsiteX4" fmla="*/ 144646 w 5595487"/>
              <a:gd name="connsiteY4" fmla="*/ 6193137 h 6324600"/>
              <a:gd name="connsiteX5" fmla="*/ 1400059 w 5595487"/>
              <a:gd name="connsiteY5" fmla="*/ 3162300 h 6324600"/>
              <a:gd name="connsiteX6" fmla="*/ 144646 w 5595487"/>
              <a:gd name="connsiteY6" fmla="*/ 131463 h 6324600"/>
              <a:gd name="connsiteX7" fmla="*/ 0 w 5595487"/>
              <a:gd name="connsiteY7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487" h="6324600">
                <a:moveTo>
                  <a:pt x="0" y="0"/>
                </a:moveTo>
                <a:lnTo>
                  <a:pt x="5595487" y="0"/>
                </a:lnTo>
                <a:lnTo>
                  <a:pt x="5595487" y="6324600"/>
                </a:lnTo>
                <a:lnTo>
                  <a:pt x="0" y="6324600"/>
                </a:lnTo>
                <a:lnTo>
                  <a:pt x="144646" y="6193137"/>
                </a:lnTo>
                <a:cubicBezTo>
                  <a:pt x="920304" y="5417478"/>
                  <a:pt x="1400059" y="4345916"/>
                  <a:pt x="1400059" y="3162300"/>
                </a:cubicBezTo>
                <a:cubicBezTo>
                  <a:pt x="1400059" y="1978685"/>
                  <a:pt x="920304" y="907122"/>
                  <a:pt x="144646" y="1314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9807" y="702129"/>
            <a:ext cx="17747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9270" y="700688"/>
            <a:ext cx="357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</a:t>
            </a:r>
            <a:endParaRPr lang="en-US" sz="3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8" y="504166"/>
            <a:ext cx="914286" cy="9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L 0.06367 -0.17778 C 0.07735 -0.21598 0.07995 -0.2588 0.07058 -0.29375 C 0.06237 -0.33704 0.04128 -0.35973 0.01719 -0.36806 L -0.09791 -0.41459 " pathEditMode="relative" rAng="9420000" ptsTypes="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9" grpId="0" animBg="1"/>
      <p:bldP spid="19" grpId="1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/>
          <p:cNvSpPr/>
          <p:nvPr/>
        </p:nvSpPr>
        <p:spPr>
          <a:xfrm>
            <a:off x="246743" y="242047"/>
            <a:ext cx="9463064" cy="120180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8767482" y="242047"/>
            <a:ext cx="3168679" cy="6317987"/>
          </a:xfrm>
          <a:custGeom>
            <a:avLst/>
            <a:gdLst>
              <a:gd name="connsiteX0" fmla="*/ 0 w 5595487"/>
              <a:gd name="connsiteY0" fmla="*/ 0 h 6324600"/>
              <a:gd name="connsiteX1" fmla="*/ 5595487 w 5595487"/>
              <a:gd name="connsiteY1" fmla="*/ 0 h 6324600"/>
              <a:gd name="connsiteX2" fmla="*/ 5595487 w 5595487"/>
              <a:gd name="connsiteY2" fmla="*/ 6324600 h 6324600"/>
              <a:gd name="connsiteX3" fmla="*/ 0 w 5595487"/>
              <a:gd name="connsiteY3" fmla="*/ 6324600 h 6324600"/>
              <a:gd name="connsiteX4" fmla="*/ 144646 w 5595487"/>
              <a:gd name="connsiteY4" fmla="*/ 6193137 h 6324600"/>
              <a:gd name="connsiteX5" fmla="*/ 1400059 w 5595487"/>
              <a:gd name="connsiteY5" fmla="*/ 3162300 h 6324600"/>
              <a:gd name="connsiteX6" fmla="*/ 144646 w 5595487"/>
              <a:gd name="connsiteY6" fmla="*/ 131463 h 6324600"/>
              <a:gd name="connsiteX7" fmla="*/ 0 w 5595487"/>
              <a:gd name="connsiteY7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487" h="6324600">
                <a:moveTo>
                  <a:pt x="0" y="0"/>
                </a:moveTo>
                <a:lnTo>
                  <a:pt x="5595487" y="0"/>
                </a:lnTo>
                <a:lnTo>
                  <a:pt x="5595487" y="6324600"/>
                </a:lnTo>
                <a:lnTo>
                  <a:pt x="0" y="6324600"/>
                </a:lnTo>
                <a:lnTo>
                  <a:pt x="144646" y="6193137"/>
                </a:lnTo>
                <a:cubicBezTo>
                  <a:pt x="920304" y="5417478"/>
                  <a:pt x="1400059" y="4345916"/>
                  <a:pt x="1400059" y="3162300"/>
                </a:cubicBezTo>
                <a:cubicBezTo>
                  <a:pt x="1400059" y="1978685"/>
                  <a:pt x="920304" y="907122"/>
                  <a:pt x="144646" y="1314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9807" y="702129"/>
            <a:ext cx="17747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270" y="700688"/>
            <a:ext cx="357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</a:t>
            </a:r>
            <a:endParaRPr lang="en-US" sz="3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8" y="504166"/>
            <a:ext cx="914286" cy="939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612" y="2181256"/>
            <a:ext cx="427173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৩৭-     = ৩০</a:t>
            </a:r>
            <a:endParaRPr lang="en-US" sz="4800" b="1" spc="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0777" y="2366877"/>
            <a:ext cx="683337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554" y="3922172"/>
            <a:ext cx="21358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681" y="3911472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420" y="3922172"/>
            <a:ext cx="21358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651" y="3911472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554" y="3046364"/>
            <a:ext cx="4271731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19143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4800" spc="6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77171" y="2077999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18" y="3083074"/>
            <a:ext cx="11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4800" b="1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142" y="5095267"/>
            <a:ext cx="407866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৩৭-৩০=৭</a:t>
            </a:r>
            <a:endParaRPr lang="en-US" sz="4800" b="1" spc="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6270" y="5095857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spc="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b="1" spc="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7171" y="2027367"/>
            <a:ext cx="94477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chemeClr val="bg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n>
                <a:solidFill>
                  <a:schemeClr val="bg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915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23 L 0.02292 -0.14907 C 0.0267 -0.18125 0.02448 -0.22037 0.01393 -0.25648 C 0.00482 -0.29861 -0.01146 -0.32616 -0.02747 -0.33935 L -0.10664 -0.41273 " pathEditMode="relative" rAng="930000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0546" y="562761"/>
            <a:ext cx="1842654" cy="886691"/>
            <a:chOff x="900546" y="678873"/>
            <a:chExt cx="1842654" cy="886691"/>
          </a:xfrm>
        </p:grpSpPr>
        <p:sp>
          <p:nvSpPr>
            <p:cNvPr id="5" name="Isosceles Triangle 4"/>
            <p:cNvSpPr/>
            <p:nvPr/>
          </p:nvSpPr>
          <p:spPr>
            <a:xfrm>
              <a:off x="900546" y="678873"/>
              <a:ext cx="1842654" cy="40178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6909" y="1080655"/>
              <a:ext cx="1149927" cy="4849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2229" y="1143001"/>
              <a:ext cx="246611" cy="40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82436" y="1143001"/>
              <a:ext cx="246611" cy="2514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CD4B1E-4086-4441-8F49-FB3E6867D635}"/>
              </a:ext>
            </a:extLst>
          </p:cNvPr>
          <p:cNvSpPr txBox="1"/>
          <p:nvPr/>
        </p:nvSpPr>
        <p:spPr>
          <a:xfrm>
            <a:off x="2093314" y="828309"/>
            <a:ext cx="33744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5529942" y="2563511"/>
            <a:ext cx="928916" cy="928914"/>
          </a:xfrm>
          <a:prstGeom prst="smileyFace">
            <a:avLst/>
          </a:prstGeom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4788" y="1449452"/>
            <a:ext cx="446881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2458" y="4225835"/>
            <a:ext cx="92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আকাশের কাছে ২৪ টাকা ছিল। তার বাবা তাকে কিছু টাকা দেওয়ায় তার ৫৮ টাকা হল। তার বাবা কত টাকা দিয়েছিলেন?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9543" y="3875313"/>
            <a:ext cx="9869714" cy="194491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11335079" y="228600"/>
            <a:ext cx="11732480" cy="3233352"/>
          </a:xfrm>
          <a:custGeom>
            <a:avLst/>
            <a:gdLst>
              <a:gd name="connsiteX0" fmla="*/ 0 w 11934186"/>
              <a:gd name="connsiteY0" fmla="*/ 0 h 3266775"/>
              <a:gd name="connsiteX1" fmla="*/ 11934186 w 11934186"/>
              <a:gd name="connsiteY1" fmla="*/ 0 h 3266775"/>
              <a:gd name="connsiteX2" fmla="*/ 11934186 w 11934186"/>
              <a:gd name="connsiteY2" fmla="*/ 3266775 h 3266775"/>
              <a:gd name="connsiteX3" fmla="*/ 4790555 w 11934186"/>
              <a:gd name="connsiteY3" fmla="*/ 3266775 h 3266775"/>
              <a:gd name="connsiteX4" fmla="*/ 4765764 w 11934186"/>
              <a:gd name="connsiteY4" fmla="*/ 3230834 h 3266775"/>
              <a:gd name="connsiteX5" fmla="*/ 86386 w 11934186"/>
              <a:gd name="connsiteY5" fmla="*/ 163410 h 3266775"/>
              <a:gd name="connsiteX6" fmla="*/ 0 w 11934186"/>
              <a:gd name="connsiteY6" fmla="*/ 147505 h 3266775"/>
              <a:gd name="connsiteX7" fmla="*/ 0 w 11934186"/>
              <a:gd name="connsiteY7" fmla="*/ 0 h 32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4186" h="3266775">
                <a:moveTo>
                  <a:pt x="0" y="0"/>
                </a:moveTo>
                <a:lnTo>
                  <a:pt x="11934186" y="0"/>
                </a:lnTo>
                <a:lnTo>
                  <a:pt x="11934186" y="3266775"/>
                </a:lnTo>
                <a:lnTo>
                  <a:pt x="4790555" y="3266775"/>
                </a:lnTo>
                <a:lnTo>
                  <a:pt x="4765764" y="3230834"/>
                </a:lnTo>
                <a:cubicBezTo>
                  <a:pt x="3642573" y="1682427"/>
                  <a:pt x="1990871" y="565196"/>
                  <a:pt x="86386" y="163410"/>
                </a:cubicBezTo>
                <a:lnTo>
                  <a:pt x="0" y="1475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lumMod val="75000"/>
                </a:schemeClr>
              </a:gs>
              <a:gs pos="46000">
                <a:schemeClr val="bg1"/>
              </a:gs>
              <a:gs pos="26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4421" y="3251596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8990" y="4101900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6328" y="5154892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88164" y="2013938"/>
            <a:ext cx="584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থেকো।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625 -1.48148E-6 L -0.90938 -1.48148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8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" grpId="1"/>
      <p:bldP spid="41" grpId="0"/>
      <p:bldP spid="41" grpId="1"/>
      <p:bldP spid="42" grpId="0"/>
      <p:bldP spid="42" grpId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227" flipH="1">
            <a:off x="11683187" y="1227257"/>
            <a:ext cx="1373952" cy="65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5" flipH="1">
            <a:off x="12222270" y="2793490"/>
            <a:ext cx="3657607" cy="127101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5" flipH="1">
            <a:off x="7338710" y="1881339"/>
            <a:ext cx="3657607" cy="127101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90" y="1776503"/>
            <a:ext cx="380885" cy="740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1795" y="5642770"/>
            <a:ext cx="73574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245100"/>
            <a:ext cx="1549400" cy="16129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565353" y="3649397"/>
            <a:ext cx="4813300" cy="2768599"/>
          </a:xfrm>
          <a:prstGeom prst="cloudCallout">
            <a:avLst>
              <a:gd name="adj1" fmla="val 88762"/>
              <a:gd name="adj2" fmla="val 312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নৌকা ছিল। আরও দুটি নৌকা আসল। আবার একটি নৌকা চলে গেল</a:t>
            </a:r>
            <a:r>
              <a:rPr lang="bn-IN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5" y="5270500"/>
            <a:ext cx="1384300" cy="158750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393012" y="4447250"/>
            <a:ext cx="4556645" cy="1718996"/>
          </a:xfrm>
          <a:prstGeom prst="wedgeRoundRectCallout">
            <a:avLst>
              <a:gd name="adj1" fmla="val -78805"/>
              <a:gd name="adj2" fmla="val 44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নৌকার সাথে আরও দুটি নৌকা যোগ হয়েছে। তারপর আর একটি নৌকা বিয়োগ হয়েছে</a:t>
            </a:r>
            <a:r>
              <a:rPr lang="bn-IN" sz="3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032" y="410109"/>
            <a:ext cx="7326343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ছবিটি খুব খেয়াল করে দেখ!</a:t>
            </a:r>
            <a:endParaRPr lang="bn-IN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decel="31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-3.7037E-7 L -0.53854 0.01181 " pathEditMode="relative" rAng="0" ptsTypes="AA">
                                      <p:cBhvr>
                                        <p:cTn id="10" dur="1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decel="26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325 0.00185 L -0.4 -0.1331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67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1.66667E-6 4.44444E-6 C -0.01849 -0.03287 0.00105 0.00092 -0.00781 -0.0125 C -0.00872 -0.01366 -0.00924 -0.01574 -0.01015 -0.01667 C -0.01171 -0.01806 -0.01341 -0.01852 -0.01484 -0.01945 C -0.01705 -0.02083 -0.01901 -0.02246 -0.02109 -0.02361 C -0.02239 -0.02431 -0.02369 -0.02454 -0.025 -0.025 C -0.03658 -0.02801 -0.03685 -0.02755 -0.04765 -0.02917 C -0.04843 -0.03009 -0.04921 -0.03125 -0.05 -0.03195 C -0.0556 -0.03681 -0.06953 -0.03195 -0.07031 -0.03195 C -0.07109 -0.03056 -0.07213 -0.0294 -0.07265 -0.02778 C -0.07395 -0.02384 -0.07513 -0.01181 -0.07578 -0.00833 C -0.0763 -0.00556 -0.07708 -0.00278 -0.07734 4.44444E-6 C -0.07786 0.00555 -0.07669 0.01273 -0.0789 0.01667 C -0.07994 0.01852 -0.08112 0.02037 -0.08203 0.02222 C -0.08268 0.02361 -0.08359 0.02662 -0.08359 0.02662 " pathEditMode="relative" ptsTypes="AAAAAAAAAA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46524 0.1081 " pathEditMode="relative" rAng="0" ptsTypes="AA">
                                      <p:cBhvr>
                                        <p:cTn id="2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hobite tomra ki dekhte peyec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5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783" y="2225884"/>
            <a:ext cx="74214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44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বুঝেছ।</a:t>
            </a:r>
            <a:r>
              <a:rPr lang="en-US" sz="44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নৌকা যোগ হয়েছে। আবার নৌকা বিয়োগ হয়েছে। </a:t>
            </a:r>
            <a:endParaRPr lang="bn-IN" sz="4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86150" y="1885950"/>
            <a:ext cx="687705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67350" y="3962400"/>
            <a:ext cx="489585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858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0274" y="3408144"/>
            <a:ext cx="417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শিখব...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674" y="4228814"/>
            <a:ext cx="7265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বিয়োগের সম্পর্ক</a:t>
            </a:r>
            <a:endParaRPr lang="b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0590" y="2393693"/>
            <a:ext cx="2658381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 ছাত্র সংখ্যাঃ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54" y="4487190"/>
            <a:ext cx="1654628" cy="23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556E-6 L -2.29167E-6 5.55556E-6 C -0.00208 0.0014 -0.0043 0.00186 -0.00625 0.00417 C -0.0069 0.00487 -0.00664 0.00695 -0.00703 0.00834 C -0.00885 0.01505 -0.00898 0.01459 -0.01172 0.01945 C -0.01198 0.02084 -0.01211 0.02223 -0.0125 0.02362 C -0.01289 0.02501 -0.01367 0.02617 -0.01406 0.02779 C -0.01445 0.02941 -0.01458 0.03149 -0.01471 0.03334 C -0.01471 0.03427 -0.0138 0.05001 -0.0125 0.0514 L -0.00938 0.05417 C -0.00651 0.05371 -0.00339 0.05464 -0.00078 0.05279 C 0.00026 0.05186 0.00052 0.04885 -2.29167E-6 0.04723 C -0.00026 0.04584 -0.00156 0.0463 -0.00234 0.04584 C -0.00469 0.04862 -0.00547 0.0514 -0.00547 0.04306 C -0.00547 0.01459 -0.00573 0.01899 -0.00391 0.00279 L 0.00937 0.00417 C 0.0112 0.0051 0.0125 0.01251 0.0125 0.01251 C 0.01224 0.01575 0.0125 0.01922 0.01172 0.02223 C 0.01146 0.02362 0.01016 0.02362 0.00937 0.02501 C 0.00872 0.02617 0.00833 0.02779 0.00781 0.02917 C 0.01042 0.03496 0.00924 0.03427 0.0125 0.03612 C 0.01458 0.03704 0.01875 0.0389 0.01875 0.0389 C 0.01953 0.03982 0.02057 0.04029 0.02109 0.04167 C 0.02174 0.04306 0.02266 0.05232 0.02266 0.05279 C 0.02292 0.05047 0.02383 0.04792 0.02344 0.04584 C 0.02279 0.04121 0.02083 0.03751 0.01953 0.03334 C 0.01927 0.03195 0.01901 0.03056 0.01875 0.02917 C 0.01849 0.02501 0.01823 0.02084 0.01797 0.01667 C 0.01771 0.01204 0.01758 0.00718 0.01719 0.00279 C 0.01706 0.0007 0.01576 -0.00161 0.01641 -0.00277 C 0.01719 -0.00416 0.01849 -0.00184 0.01953 -0.00138 C 0.02057 5.55556E-6 0.02161 0.0014 0.02266 0.00279 C 0.0237 0.00371 0.02474 0.00464 0.02578 0.00556 C 0.02917 0.00765 0.0349 0.00788 0.0375 0.00834 C 0.03776 0.00695 0.03854 0.00556 0.03828 0.00417 C 0.03802 0.00209 0.03672 0.0014 0.03594 5.55556E-6 C 0.03516 -0.00184 0.03437 -0.0037 0.03359 -0.00555 C 0.0293 -0.0368 0.0375 0.01945 0.03125 0.05973 C 0.02852 0.07755 0.03099 0.02246 0.03047 0.00417 C 0.03047 0.00255 0.02995 0.0014 0.02969 5.55556E-6 C 0.03047 -0.00046 0.03125 -0.00138 0.03203 -0.00138 C 0.04505 -0.00138 0.03607 5.55556E-6 0.04062 0.02362 C 0.04128 0.02686 0.04609 0.02825 0.04766 0.02917 C 0.05117 0.03519 0.05143 0.03797 0.05859 0.03056 C 0.05977 0.02917 0.05911 0.02593 0.05937 0.02362 C 0.05911 0.01899 0.06055 0.01274 0.05859 0.00973 C 0.05547 0.00441 0.05065 0.01228 0.04844 0.01529 C 0.0513 0.00047 0.04935 0.00626 0.05312 -0.00277 C 0.05339 -0.00416 0.05339 -0.00601 0.05391 -0.00694 C 0.05586 -0.01041 0.05846 -0.00694 0.06016 -0.00555 C 0.06068 -0.00416 0.06133 -0.003 0.06172 -0.00138 C 0.06471 0.0088 0.06354 0.01158 0.06406 0.0264 C 0.06458 0.01899 0.06497 0.01135 0.06562 0.00417 C 0.06576 0.00255 0.06562 5.55556E-6 0.06641 5.55556E-6 C 0.06745 5.55556E-6 0.06745 0.00279 0.06797 0.00417 C 0.06979 0.03566 0.06719 0.00302 0.07109 0.02779 C 0.07161 0.03079 0.07187 0.04075 0.07187 0.03751 C 0.07187 0.03311 0.07109 0.01945 0.07031 0.0139 C 0.06992 0.01042 0.06927 0.00742 0.06875 0.00417 C 0.07591 -0.00231 0.07969 -0.00671 0.09062 0.00279 C 0.09323 0.00487 0.09115 0.01297 0.09141 0.01806 C 0.09245 0.0176 0.09375 0.01783 0.09453 0.01667 C 0.09518 0.01575 0.09492 0.01367 0.09531 0.01251 C 0.09596 0.01042 0.09687 0.0088 0.09766 0.00695 C 0.09792 0.00556 0.09792 0.00371 0.09844 0.00279 C 0.10039 -0.00022 0.10469 -0.00416 0.10469 -0.00416 C 0.10677 -0.0037 0.10937 -0.00508 0.11094 -0.00277 C 0.11224 -0.00115 0.11133 0.00279 0.11172 0.00556 C 0.11211 0.00834 0.11302 0.01089 0.11328 0.0139 C 0.11406 0.01876 0.11432 0.02408 0.11484 0.02917 C 0.11536 0.02779 0.11602 0.0264 0.11641 0.02501 C 0.1168 0.02362 0.11667 0.02177 0.11719 0.02084 C 0.11784 0.01968 0.11875 0.01992 0.11953 0.01945 C 0.12135 0.01992 0.12422 0.01783 0.125 0.02084 C 0.1263 0.02478 0.12461 0.0301 0.12422 0.03473 C 0.12409 0.03612 0.12396 0.03751 0.12344 0.0389 C 0.12292 0.04052 0.12187 0.04144 0.12109 0.04306 C 0.12057 0.04422 0.12044 0.04654 0.11953 0.04723 C 0.11719 0.04885 0.11172 0.05001 0.11172 0.05001 C 0.10859 0.04954 0.10534 0.05047 0.10234 0.04862 C 0.10104 0.04746 0.10104 0.04376 0.1 0.04167 C 0.09909 0.03959 0.09792 0.03797 0.09687 0.03612 C 0.09453 0.02292 0.09844 0.04214 0.09375 0.02779 C 0.09323 0.02593 0.09336 0.02385 0.09297 0.02223 C 0.09258 0.01922 0.09193 0.01667 0.09141 0.0139 C 0.09219 0.01204 0.09258 0.0088 0.09375 0.00834 C 0.09687 0.00695 0.09909 0.01204 0.10078 0.01529 C 0.1276 0.01251 0.10768 0.01598 0.11797 0.01251 C 0.11953 0.01181 0.12122 0.01158 0.12266 0.01112 C 0.12943 0.00811 0.12552 0.0088 0.13203 0.00417 C 0.13568 0.0014 0.14453 0.0014 0.14609 0.0014 C 0.14609 0.0007 0.14362 -0.0155 0.14297 0.00417 C 0.14258 0.01737 0.14349 0.03103 0.14375 0.04445 C 0.14479 0.0426 0.14674 0.04144 0.14687 0.0389 C 0.14753 0.03149 0.14648 0.02385 0.14609 0.01667 C 0.14596 0.01042 0.14609 0.00441 0.14531 -0.00138 C 0.14505 -0.00416 0.14375 -0.00601 0.14297 -0.00833 C 0.14271 -0.00971 0.14245 -0.0111 0.14219 -0.01249 C 0.14271 -0.01666 0.14154 -0.0236 0.14375 -0.02499 C 0.1487 -0.02823 0.15443 -0.02615 0.15937 -0.0236 C 0.16224 -0.02245 0.16458 -0.01434 0.16562 -0.00971 C 0.16602 -0.00856 0.16615 -0.00694 0.16641 -0.00555 C 0.16589 -0.00323 0.16602 -0.00022 0.16484 0.0014 C 0.16315 0.00348 0.15859 0.00417 0.15859 0.00417 C 0.16146 0.00556 0.16458 0.00579 0.16719 0.00834 C 0.16797 0.0088 0.16576 0.00927 0.16484 0.00973 C 0.16341 0.01019 0.16172 0.01066 0.16016 0.01112 C 0.15911 0.01204 0.15807 0.01274 0.15703 0.0139 C 0.15573 0.01552 0.15456 0.0176 0.15312 0.01945 C 0.15247 0.02038 0.15156 0.0213 0.15078 0.02223 C 0.15104 0.02454 0.15078 0.02732 0.15156 0.02917 C 0.15234 0.03056 0.15365 0.02987 0.15469 0.03056 C 0.15651 0.03126 0.15846 0.03218 0.16016 0.03334 C 0.17005 0.03867 0.16393 0.03635 0.17109 0.0389 C 0.17643 0.04816 0.17513 0.04329 0.17656 0.0514 C 0.17604 0.03936 0.17578 0.02709 0.175 0.01529 C 0.175 0.01367 0.17448 0.01251 0.17422 0.01112 C 0.17396 0.00788 0.1737 0.00464 0.17344 0.0014 C 0.17396 -0.00231 0.17305 -0.00856 0.175 -0.00971 C 0.18737 -0.01782 0.18724 -0.01411 0.18906 -0.00416 C 0.18854 -0.00046 0.18815 0.00325 0.1875 0.00695 C 0.18737 0.00834 0.18698 0.0095 0.18672 0.01112 C 0.18646 0.01413 0.18633 0.0176 0.18594 0.02084 C 0.18581 0.02316 0.18542 0.02547 0.18516 0.02779 C 0.18568 0.03149 0.18568 0.03566 0.18672 0.0389 C 0.18828 0.04329 0.19297 0.05001 0.19297 0.05001 C 0.19349 0.05232 0.19414 0.05441 0.19453 0.05695 C 0.19544 0.06135 0.19505 0.0639 0.19687 0.06806 C 0.19831 0.07107 0.20026 0.07316 0.20156 0.0764 C 0.20456 0.08311 0.20286 0.08056 0.20625 0.08473 C 0.20755 0.0838 0.21003 0.08427 0.21016 0.08195 C 0.21198 0.06112 0.2112 0.06135 0.20625 0.05279 C 0.20365 0.05325 0.20091 0.05255 0.19844 0.05417 C 0.19766 0.05464 0.19661 0.05973 0.19687 0.05834 C 0.19805 0.05348 0.19987 0.04931 0.20078 0.04445 C 0.2013 0.04167 0.20195 0.0389 0.20234 0.03612 C 0.20299 0.03242 0.20312 0.02848 0.20391 0.02501 C 0.20443 0.02316 0.20547 0.02223 0.20625 0.02084 C 0.20326 -0.0118 0.20807 0.01876 0.19687 -0.00833 C 0.19596 -0.01064 0.19453 -0.0162 0.19609 -0.01666 C 0.19818 -0.01758 0.19935 -0.01226 0.20078 -0.00971 C 0.20326 -0.00601 0.20299 -0.00601 0.20469 -0.00138 C 0.20495 0.00047 0.20521 0.00232 0.20547 0.00417 C 0.20625 0.0088 0.20742 0.01112 0.20547 0.01667 C 0.20495 0.01829 0.20339 0.01853 0.20234 0.01945 C 0.20286 0.02177 0.20312 0.02431 0.20391 0.0264 C 0.20547 0.0301 0.20729 0.03056 0.20937 0.03195 C 0.21016 0.0338 0.21107 0.03542 0.21172 0.03751 C 0.21224 0.03867 0.21211 0.04029 0.2125 0.04167 C 0.21315 0.04329 0.21406 0.04445 0.21484 0.04584 C 0.2151 0.04723 0.21484 0.05001 0.21562 0.05001 C 0.2168 0.05001 0.2181 0.04769 0.21797 0.04584 C 0.21602 0.00973 0.21797 0.01505 0.21016 0.0014 C 0.20924 -0.0074 0.20729 -0.02731 0.20469 -0.03333 L 0.20234 -0.03888 C 0.20286 -0.02638 0.20221 -0.01365 0.20391 -0.00138 C 0.20521 0.00718 0.21094 0.02223 0.21094 0.02223 C 0.2112 0.02964 0.21016 0.03751 0.21172 0.04445 C 0.21237 0.04654 0.2151 0.04376 0.21562 0.04167 C 0.21615 0.03982 0.21458 0.03797 0.21406 0.03612 C 0.21263 0.02964 0.21445 0.03334 0.21094 0.02917 C 0.2112 0.02825 0.21354 0.01505 0.21406 0.0139 C 0.21458 0.01274 0.21562 0.01297 0.21641 0.01251 C 0.21667 0.01112 0.21706 0.00973 0.21719 0.00834 C 0.21758 0.00603 0.2168 0.00232 0.21797 0.0014 C 0.21953 0.00024 0.22266 0.00417 0.22266 0.00417 C 0.22422 0.00325 0.22695 0.00417 0.22734 0.0014 C 0.22839 -0.00578 0.22734 -0.00323 0.23047 -0.00694 C 0.23229 -0.00647 0.2349 -0.00833 0.23594 -0.00555 C 0.23711 -0.003 0.23516 0.0007 0.23516 0.00417 C 0.23516 0.00927 0.23568 0.01436 0.23594 0.01945 C 0.23646 0.01089 0.23542 0.00371 0.23984 -0.00138 C 0.24102 -0.00277 0.24245 -0.00231 0.24375 -0.00277 C 0.24453 -0.00323 0.24531 -0.0037 0.24609 -0.00416 C 0.2487 -0.0037 0.25182 -0.00578 0.25391 -0.00277 C 0.25521 -0.00115 0.25378 0.00279 0.25312 0.00556 C 0.2526 0.00788 0.25156 0.00996 0.25078 0.01251 C 0.25052 0.01367 0.25026 0.01505 0.25 0.01667 C 0.24935 0.02107 0.24896 0.02431 0.24844 0.02917 C 0.2487 0.03751 0.24792 0.04607 0.24922 0.05417 C 0.24961 0.05603 0.25169 0.05279 0.25234 0.0514 C 0.25326 0.04931 0.25286 0.04584 0.25391 0.04445 C 0.25625 0.04098 0.25937 0.04052 0.26172 0.03751 C 0.26276 0.03612 0.26393 0.03496 0.26484 0.03334 C 0.26549 0.03195 0.26562 0.02987 0.26641 0.02917 C 0.2681 0.02732 0.27005 0.02732 0.27187 0.0264 C 0.27214 0.02686 0.27513 0.03542 0.27578 0.03473 C 0.27708 0.03288 0.27643 0.02917 0.27656 0.0264 C 0.27695 0.02223 0.27708 0.01806 0.27734 0.0139 C 0.27656 0.00441 0.27773 5.55556E-6 0.26953 0.00834 C 0.26732 0.01042 0.26406 0.01806 0.26406 0.01806 C 0.26354 0.01575 0.26237 0.01343 0.2625 0.01112 C 0.26276 0.00742 0.26589 0.00626 0.26719 0.00556 C 0.27005 0.00649 0.27344 0.00533 0.27578 0.00834 C 0.27708 0.00973 0.2763 0.0139 0.27656 0.01667 C 0.27708 0.01992 0.27773 0.02292 0.27812 0.0264 C 0.28047 0.04191 0.27878 0.03265 0.28047 0.04167 C 0.28073 0.04677 0.28151 0.06204 0.28125 0.05695 C 0.2806 0.03913 0.28021 0.02154 0.27891 0.00417 C 0.27826 -0.00508 0.27617 -0.00624 0.27266 -0.0111 C 0.27214 -0.01342 0.27174 -0.01596 0.27109 -0.01805 C 0.27083 -0.01944 0.27122 -0.01504 0.27187 -0.01388 C 0.27305 -0.01249 0.27448 -0.01133 0.27578 -0.0111 C 0.28359 -0.00995 0.29141 -0.01018 0.29922 -0.00971 C 0.30443 -0.00879 0.30977 -0.00902 0.31484 -0.00694 C 0.3194 -0.00532 0.31445 0.0007 0.31406 0.0014 C 0.31354 0.00255 0.31328 0.00441 0.3125 0.00556 C 0.31133 0.00718 0.31003 0.00834 0.30859 0.00973 C 0.30469 0.01343 0.30273 0.01482 0.29844 0.01806 C 0.29766 0.01945 0.29596 0.02015 0.29609 0.02223 C 0.29635 0.02478 0.29805 0.02617 0.29922 0.02779 C 0.30378 0.0338 0.30091 0.02732 0.30469 0.03334 C 0.30638 0.03589 0.30781 0.0389 0.30937 0.04167 L 0.3125 0.04723 L 0.31484 0.0514 C 0.31849 -0.02916 0.32148 0.01737 0.31562 -0.00694 C 0.31536 -0.00833 0.3151 -0.00971 0.31484 -0.0111 C 0.31042 -0.00856 0.31406 -0.01203 0.31172 -0.00277 C 0.30964 0.00533 0.30469 0.02084 0.30469 0.02084 C 0.30417 0.02871 0.30378 0.03658 0.30312 0.04445 C 0.30299 0.0463 0.3013 0.04954 0.30234 0.05001 C 0.30456 0.05047 0.30651 0.047 0.30859 0.04584 C 0.3138 0.04237 0.31367 0.04283 0.31953 0.04029 C 0.31979 0.03982 0.32656 0.03218 0.32734 0.03056 C 0.32839 0.02848 0.32852 0.02524 0.32969 0.02362 C 0.33099 0.02177 0.33437 0.02084 0.33437 0.02084 C 0.33464 0.01806 0.3349 0.01505 0.33516 0.01251 C 0.33568 0.00811 0.33607 0.00672 0.33672 0.00279 C 0.33828 0.00325 0.34023 0.00209 0.34141 0.00417 C 0.34271 0.00603 0.34232 0.00973 0.34297 0.01251 C 0.34362 0.01529 0.34453 0.01806 0.34531 0.02084 C 0.34505 0.02593 0.34596 0.03149 0.34453 0.03612 C 0.34375 0.03867 0.33984 0.0389 0.33984 0.0389 C 0.34232 0.04167 0.34401 0.04538 0.34687 0.03751 C 0.35404 0.0176 0.34115 0.03473 0.35 0.01667 C 0.35078 0.01505 0.35208 0.01575 0.35312 0.01529 C 0.35391 0.01621 0.35495 0.01644 0.35547 0.01806 C 0.35638 0.02038 0.35664 0.02339 0.35703 0.0264 C 0.35742 0.02894 0.35755 0.03195 0.35781 0.03473 C 0.35807 0.03704 0.35833 0.03936 0.35859 0.04167 C 0.35833 0.03103 0.35846 0.02015 0.35781 0.00973 C 0.35768 0.00626 0.35807 0.0007 0.35625 5.55556E-6 C 0.34818 -0.00346 0.32292 -0.00138 0.33125 -0.00138 C 0.34349 -0.00138 0.35573 -0.00046 0.36797 5.55556E-6 C 0.36927 0.00441 0.37031 0.00695 0.37031 0.01251 C 0.37031 0.01529 0.36979 0.01806 0.36953 0.02084 C 0.36875 0.02038 0.36758 0.02061 0.36719 0.01945 C 0.3668 0.0176 0.36693 0.0139 0.36797 0.0139 C 0.37122 0.01343 0.37422 0.01667 0.37734 0.01806 C 0.3776 0.02038 0.37695 0.02385 0.37812 0.02501 C 0.37982 0.0264 0.38203 0.02524 0.38359 0.02362 C 0.38594 0.02107 0.38802 0.01413 0.38906 0.00973 C 0.38971 0.00742 0.3901 0.0051 0.39062 0.00279 C 0.39089 0.0014 0.39232 -0.00115 0.39141 -0.00138 C 0.38815 -0.00254 0.38464 -0.00046 0.38125 5.55556E-6 C 0.38164 0.0007 0.38802 0.01968 0.38906 0.02501 C 0.38984 0.02848 0.3901 0.03242 0.39062 0.03612 C 0.39167 0.03519 0.39297 0.03473 0.39375 0.03334 C 0.3944 0.03218 0.39401 0.0301 0.39453 0.02917 C 0.39544 0.02732 0.39661 0.0264 0.39766 0.02501 L 0.39922 0.01945 C 0.3987 0.0213 0.39844 0.02316 0.39766 0.02501 C 0.39674 0.02709 0.39557 0.02848 0.39453 0.03056 C 0.39401 0.03172 0.39349 0.03334 0.39297 0.03473 C 0.39245 0.02593 0.39141 0.01714 0.39141 0.00834 C 0.39141 0.00649 0.39206 0.00441 0.39297 0.00417 C 0.39531 0.00325 0.39766 0.0051 0.4 0.00556 C 0.40312 0.01112 0.40534 0.01876 0.40937 0.02223 C 0.41107 0.02339 0.40911 0.01552 0.40859 0.01251 C 0.40781 0.00788 0.40625 0.00371 0.40469 5.55556E-6 C 0.40625 0.01066 0.4056 0.00556 0.40703 0.02362 C 0.40742 0.02709 0.40768 0.03079 0.40781 0.03473 C 0.40898 0.0588 0.40729 0.04839 0.40937 0.05973 C 0.41159 0.08635 0.40964 0.06806 0.4125 0.02084 C 0.41315 0.01089 0.41406 0.0014 0.41484 -0.00833 C 0.41549 -0.00833 0.42305 -0.00647 0.42422 -0.00555 C 0.42565 -0.00462 0.42669 -0.00208 0.42812 -0.00138 C 0.43255 0.00024 0.43698 0.00047 0.44141 0.0014 C 0.43854 0.00279 0.43555 0.00348 0.43281 0.00556 C 0.43177 0.00626 0.43151 0.00857 0.43047 0.00973 C 0.42956 0.01066 0.42839 0.01066 0.42734 0.01112 C 0.42656 0.01251 0.42526 0.0132 0.425 0.01529 C 0.42396 0.02686 0.42461 0.0264 0.42812 0.03056 C 0.42865 0.03519 0.42891 0.03982 0.42969 0.04445 C 0.43034 0.04769 0.43138 0.0507 0.43203 0.05417 C 0.43385 0.06181 0.43398 0.0632 0.43516 0.06945 C 0.43542 0.0463 0.43307 0.02246 0.43594 5.55556E-6 C 0.43659 -0.00508 0.44102 0.00464 0.44297 0.00834 C 0.44375 0.0095 0.44323 0.01204 0.44375 0.0139 C 0.4474 0.02501 0.44831 0.02593 0.45234 0.03334 C 0.45221 0.0338 0.44987 0.05093 0.44766 0.03195 C 0.44635 0.01992 0.44687 0.00788 0.44687 -0.00416 C 0.44687 -0.00578 0.44687 -0.00046 0.44766 5.55556E-6 C 0.45221 0.00209 0.46641 0.00279 0.46172 0.00279 C 0.45443 0.00279 0.44714 0.00093 0.43984 5.55556E-6 C 0.43906 -0.00092 0.43437 -0.00462 0.43437 -0.00833 C 0.43437 -0.01018 0.43529 -0.01133 0.43594 -0.01249 C 0.4388 -0.01782 0.43919 -0.01689 0.44297 -0.01805 C 0.44453 -0.02221 0.44583 -0.02684 0.44766 -0.03055 C 0.44818 -0.03171 0.44948 -0.03101 0.45 -0.03194 C 0.45039 -0.03263 0.44896 -0.03194 0.44844 -0.0319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4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1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690798"/>
            <a:ext cx="117919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5798" y="3379894"/>
            <a:ext cx="715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বা কথায় বর্ণিত তথ্যের গাণিতিক রূপ দিতে পারবে।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907602" y="3584153"/>
            <a:ext cx="1841678" cy="1000726"/>
          </a:xfrm>
          <a:prstGeom prst="homePlate">
            <a:avLst>
              <a:gd name="adj" fmla="val 3017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078" y="3563902"/>
            <a:ext cx="154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১১.১.১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71" y="2079186"/>
            <a:ext cx="680720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কিছু আপেল ছিল। এর মধ্যে ৫টি বিক্রি করার পর এখন আমাদের ৭টি আপেল আছে। প্রথমে আমাদের কতগুলো আপেল ছিল?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62171" y="4702628"/>
            <a:ext cx="326571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mond 7"/>
          <p:cNvSpPr/>
          <p:nvPr/>
        </p:nvSpPr>
        <p:spPr>
          <a:xfrm>
            <a:off x="7249885" y="4557485"/>
            <a:ext cx="290285" cy="29028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31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766" y="863265"/>
            <a:ext cx="71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প্রশ্নটির গানিতিক বাক্য হবে...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852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338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4397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5596" y="2172897"/>
            <a:ext cx="34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051" y="2412214"/>
            <a:ext cx="740229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4215" y="4545550"/>
            <a:ext cx="1549400" cy="16129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5" y="2120578"/>
            <a:ext cx="1384300" cy="1587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659766" y="3345221"/>
            <a:ext cx="686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হলো প্রথমে আমাদের কাছে যে সংখ্যক আপেল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4171" y="3345221"/>
            <a:ext cx="894958" cy="537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9766" y="5120232"/>
            <a:ext cx="497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 ছবি আঁকি!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3851" y="333051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3847" y="4599338"/>
            <a:ext cx="80816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ali ghor biyog pach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10" grpId="0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481481" y="2320435"/>
            <a:ext cx="4235824" cy="134774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7399" y="2320434"/>
            <a:ext cx="4424083" cy="135882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200" y="3032517"/>
            <a:ext cx="38404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 আপেল অবশিষ্ট ছিল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37375" y="2385268"/>
            <a:ext cx="3619623" cy="556807"/>
            <a:chOff x="2972823" y="3133728"/>
            <a:chExt cx="3619623" cy="5568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23" y="3133728"/>
              <a:ext cx="442170" cy="5568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399" y="3133728"/>
              <a:ext cx="442170" cy="5568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974" y="3133728"/>
              <a:ext cx="442170" cy="5568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549" y="3133728"/>
              <a:ext cx="442170" cy="5568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124" y="3133728"/>
              <a:ext cx="442170" cy="5568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699" y="3133728"/>
              <a:ext cx="442170" cy="5568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76" y="3133728"/>
              <a:ext cx="442170" cy="55680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057398" y="972687"/>
            <a:ext cx="8659907" cy="1347748"/>
            <a:chOff x="2057398" y="972687"/>
            <a:chExt cx="8659907" cy="1347748"/>
          </a:xfrm>
        </p:grpSpPr>
        <p:sp>
          <p:nvSpPr>
            <p:cNvPr id="15" name="Rounded Rectangle 14"/>
            <p:cNvSpPr/>
            <p:nvPr/>
          </p:nvSpPr>
          <p:spPr>
            <a:xfrm>
              <a:off x="2057398" y="972687"/>
              <a:ext cx="8659907" cy="134774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4223" y="1344705"/>
              <a:ext cx="3433970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আপেল ছিল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433698" y="1344705"/>
              <a:ext cx="1683407" cy="699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61130" y="2385268"/>
            <a:ext cx="2560471" cy="556807"/>
            <a:chOff x="7483653" y="4423070"/>
            <a:chExt cx="2560471" cy="5568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653" y="4423070"/>
              <a:ext cx="442170" cy="5568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229" y="4423070"/>
              <a:ext cx="442170" cy="5568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804" y="4423070"/>
              <a:ext cx="442170" cy="5568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379" y="4423070"/>
              <a:ext cx="442170" cy="5568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954" y="4423070"/>
              <a:ext cx="442170" cy="556807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573011" y="3032517"/>
            <a:ext cx="40527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আপেল বিক্রি করা হয়েছিল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1250" y="4037398"/>
            <a:ext cx="92538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থেকে, প্রথমে আমাদের আপেল ছিল ৭+৫=১২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8336" y="5264670"/>
            <a:ext cx="953971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800" dirty="0" smtClean="0">
                <a:solidFill>
                  <a:srgbClr val="880C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 সর্বপ্রথম সংখ্যাটি হচ্ছে অন্য দুইটি সংখ্যার যোগফল।</a:t>
            </a:r>
            <a:endParaRPr lang="en-US" sz="3800" dirty="0">
              <a:solidFill>
                <a:srgbClr val="880C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38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5" grpId="0" animBg="1"/>
      <p:bldP spid="28" grpId="0" animBg="1"/>
      <p:bldP spid="29" grpId="0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514</Words>
  <Application>Microsoft Office PowerPoint</Application>
  <PresentationFormat>Widescreen</PresentationFormat>
  <Paragraphs>129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Mohammad Kowsar Miah</cp:lastModifiedBy>
  <cp:revision>21</cp:revision>
  <dcterms:created xsi:type="dcterms:W3CDTF">2019-07-15T15:48:07Z</dcterms:created>
  <dcterms:modified xsi:type="dcterms:W3CDTF">2019-12-17T05:03:06Z</dcterms:modified>
</cp:coreProperties>
</file>