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CE5D-2386-401B-A7C9-213E28F51CD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353CA-CEF7-441D-B4D0-F3196EF51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0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353CA-CEF7-441D-B4D0-F3196EF510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2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59E846-230C-4AF8-A2D0-E2209C76B74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3CDF9F-38D7-42BE-BCAC-66503DA3BD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" y="257182"/>
            <a:ext cx="8658227" cy="6057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407319"/>
            <a:ext cx="42672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Shahidul</a:t>
            </a:r>
            <a:r>
              <a:rPr lang="en-US" dirty="0" smtClean="0"/>
              <a:t> Islam </a:t>
            </a:r>
            <a:r>
              <a:rPr lang="en-US" dirty="0" err="1" smtClean="0"/>
              <a:t>Garidah</a:t>
            </a:r>
            <a:r>
              <a:rPr lang="en-US" dirty="0" smtClean="0"/>
              <a:t> </a:t>
            </a:r>
            <a:r>
              <a:rPr lang="en-US" dirty="0" err="1" smtClean="0"/>
              <a:t>Dakhil</a:t>
            </a:r>
            <a:r>
              <a:rPr lang="en-US" dirty="0" smtClean="0"/>
              <a:t> </a:t>
            </a:r>
            <a:r>
              <a:rPr lang="en-US" dirty="0" err="1" smtClean="0"/>
              <a:t>Madrasha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60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3" y="1137485"/>
            <a:ext cx="407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কার্বন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দন্ডটির মাথায় ধাতব টুপিটি পরিয়ে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দিই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3" y="2877849"/>
            <a:ext cx="407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দন্ডটির চারপাশ দিয়ে পিচের আস্তরন দিয়ে ঢেকে দিই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3" y="4477917"/>
            <a:ext cx="4407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দস্তার চোঙটিকে একটি শক্ত কাগজ দিয়ে ঘিরে দিই।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5769184" y="1675312"/>
            <a:ext cx="2113944" cy="3817324"/>
          </a:xfrm>
          <a:prstGeom prst="can">
            <a:avLst>
              <a:gd name="adj" fmla="val 399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tored Data 25"/>
          <p:cNvSpPr/>
          <p:nvPr/>
        </p:nvSpPr>
        <p:spPr>
          <a:xfrm rot="16200000">
            <a:off x="5059042" y="2677788"/>
            <a:ext cx="3584237" cy="216395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6559456" y="1693445"/>
            <a:ext cx="533400" cy="28956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6559456" y="1811936"/>
            <a:ext cx="533400" cy="2895600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72878" y="1478352"/>
            <a:ext cx="488134" cy="430186"/>
            <a:chOff x="5562600" y="788108"/>
            <a:chExt cx="838200" cy="381000"/>
          </a:xfrm>
        </p:grpSpPr>
        <p:sp>
          <p:nvSpPr>
            <p:cNvPr id="13" name="Can 12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66" y="1273327"/>
            <a:ext cx="2204970" cy="42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11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9405" y="280027"/>
            <a:ext cx="375761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95" y="406713"/>
            <a:ext cx="1261210" cy="1014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5"/>
          <p:cNvSpPr/>
          <p:nvPr/>
        </p:nvSpPr>
        <p:spPr>
          <a:xfrm>
            <a:off x="6318986" y="406713"/>
            <a:ext cx="1446607" cy="931785"/>
          </a:xfrm>
          <a:prstGeom prst="cloud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৬মিনিট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7176" y="1514709"/>
            <a:ext cx="8643937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014413" y="2400300"/>
            <a:ext cx="6858001" cy="2823332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জেনে নিইঃ</a:t>
            </a:r>
            <a:endParaRPr lang="bn-IN" sz="28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 ক্লোরাইড কয়লার গুঁড়া ও ম্যাংগানিজ ডাইওক্সাইডের মিশ্রন হচ্ছে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লেই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অ্যামোনিয়াম ক্লোরাইড এর সংকেত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 ।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 smtClean="0"/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ধাতব টুপি দিয়ে ঢাকা কার্বন দন্ডের উপরিভাগ 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ebdings"/>
              </a:rPr>
              <a:t>ধনাত্মক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তড়িৎদ্বার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ebdings"/>
              </a:rPr>
              <a:t>হিসাবে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কাজ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ebdings"/>
              </a:rPr>
              <a:t>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?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14413" y="2378488"/>
            <a:ext cx="7013679" cy="2963887"/>
          </a:xfrm>
          <a:prstGeom prst="roundRect">
            <a:avLst>
              <a:gd name="adj" fmla="val 1434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লেই 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অ্যামোনিয়াম ক্লোরাইড এর সংকেত কি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 smtClean="0"/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শুষ্ক কোষে ধনাত্মক তড়িৎদ্বার হিসাবে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  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কাজ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5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518" y="529935"/>
            <a:ext cx="7715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শুষ্ক </a:t>
            </a:r>
            <a:r>
              <a:rPr lang="bn-IN" sz="3200" u="sng" dirty="0">
                <a:latin typeface="NikoshBAN" pitchFamily="2" charset="0"/>
                <a:cs typeface="NikoshBAN" pitchFamily="2" charset="0"/>
              </a:rPr>
              <a:t>কোষ দিয়ে তড়িৎ বর্তনী তৈরী করে শক্তির রূপান্তর দেখা।</a:t>
            </a:r>
            <a:endParaRPr lang="en-US"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3003529" y="1531395"/>
            <a:ext cx="313122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প্রয়োজনীয় উপকরণঃ</a:t>
            </a:r>
            <a:endParaRPr lang="en-US" sz="32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977" y="2422270"/>
            <a:ext cx="1780621" cy="2688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5188" y="2532856"/>
            <a:ext cx="2262234" cy="246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518" y="2532856"/>
            <a:ext cx="1817370" cy="246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7803" y="5235505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4740" y="5235504"/>
            <a:ext cx="113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0573" y="5235505"/>
            <a:ext cx="69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8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13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698545" y="3553343"/>
            <a:ext cx="992099" cy="21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657490" y="3132120"/>
            <a:ext cx="1963908" cy="12676"/>
          </a:xfrm>
          <a:prstGeom prst="line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353175" y="3635006"/>
            <a:ext cx="609600" cy="609600"/>
          </a:xfrm>
          <a:prstGeom prst="ellipse">
            <a:avLst/>
          </a:prstGeom>
          <a:noFill/>
          <a:ln w="28575">
            <a:solidFill>
              <a:srgbClr val="C6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r="19619"/>
          <a:stretch/>
        </p:blipFill>
        <p:spPr>
          <a:xfrm>
            <a:off x="3937300" y="1599494"/>
            <a:ext cx="943074" cy="1828896"/>
          </a:xfrm>
          <a:prstGeom prst="rect">
            <a:avLst/>
          </a:prstGeom>
        </p:spPr>
      </p:pic>
      <p:pic>
        <p:nvPicPr>
          <p:cNvPr id="8" name="Picture 7" descr="Ligh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9943" y="1673029"/>
            <a:ext cx="883279" cy="14103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20837712">
            <a:off x="3670186" y="3075434"/>
            <a:ext cx="453573" cy="557614"/>
            <a:chOff x="6281962" y="4191371"/>
            <a:chExt cx="453573" cy="557614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6281962" y="4191371"/>
              <a:ext cx="339273" cy="344104"/>
            </a:xfrm>
            <a:prstGeom prst="line">
              <a:avLst/>
            </a:prstGeom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06935" y="4476017"/>
              <a:ext cx="228600" cy="272968"/>
            </a:xfrm>
            <a:prstGeom prst="ellipse">
              <a:avLst/>
            </a:prstGeom>
            <a:solidFill>
              <a:srgbClr val="D0A15C"/>
            </a:solidFill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8899380">
            <a:off x="3739242" y="2892781"/>
            <a:ext cx="453573" cy="557614"/>
            <a:chOff x="6281962" y="4191371"/>
            <a:chExt cx="453573" cy="557614"/>
          </a:xfrm>
        </p:grpSpPr>
        <p:cxnSp>
          <p:nvCxnSpPr>
            <p:cNvPr id="13" name="Straight Connector 12"/>
            <p:cNvCxnSpPr/>
            <p:nvPr/>
          </p:nvCxnSpPr>
          <p:spPr>
            <a:xfrm flipH="1" flipV="1">
              <a:off x="6281962" y="4191371"/>
              <a:ext cx="339273" cy="344104"/>
            </a:xfrm>
            <a:prstGeom prst="line">
              <a:avLst/>
            </a:prstGeom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506935" y="4476017"/>
              <a:ext cx="228600" cy="272968"/>
            </a:xfrm>
            <a:prstGeom prst="ellipse">
              <a:avLst/>
            </a:prstGeom>
            <a:solidFill>
              <a:srgbClr val="D0A15C"/>
            </a:solidFill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792346" y="5339702"/>
            <a:ext cx="3413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কোষের  বর্তনী।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2069392" y="613932"/>
            <a:ext cx="4859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u="sng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 যেভাবে কাজ করে। </a:t>
            </a:r>
            <a:endParaRPr lang="en-US" sz="4000" u="sng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3388" y="4200519"/>
            <a:ext cx="1364587" cy="5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72463" y="3132118"/>
            <a:ext cx="1455904" cy="164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 rot="6508801">
            <a:off x="5302086" y="2348096"/>
            <a:ext cx="497664" cy="2036250"/>
            <a:chOff x="6343863" y="2362108"/>
            <a:chExt cx="373833" cy="2386884"/>
          </a:xfrm>
          <a:solidFill>
            <a:schemeClr val="accent4">
              <a:lumMod val="75000"/>
            </a:schemeClr>
          </a:solidFill>
        </p:grpSpPr>
        <p:cxnSp>
          <p:nvCxnSpPr>
            <p:cNvPr id="20" name="Straight Connector 19"/>
            <p:cNvCxnSpPr/>
            <p:nvPr/>
          </p:nvCxnSpPr>
          <p:spPr>
            <a:xfrm rot="15091199" flipV="1">
              <a:off x="5209750" y="3496221"/>
              <a:ext cx="2274733" cy="6507"/>
            </a:xfrm>
            <a:prstGeom prst="line">
              <a:avLst/>
            </a:prstGeom>
            <a:grpFill/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506936" y="4485024"/>
              <a:ext cx="210760" cy="263968"/>
            </a:xfrm>
            <a:prstGeom prst="ellipse">
              <a:avLst/>
            </a:prstGeom>
            <a:grpFill/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>
            <a:endCxn id="6" idx="0"/>
          </p:cNvCxnSpPr>
          <p:nvPr/>
        </p:nvCxnSpPr>
        <p:spPr>
          <a:xfrm>
            <a:off x="6644077" y="3145160"/>
            <a:ext cx="13898" cy="489846"/>
          </a:xfrm>
          <a:prstGeom prst="line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505575" y="3632852"/>
            <a:ext cx="304800" cy="609600"/>
            <a:chOff x="4495800" y="4876800"/>
            <a:chExt cx="304800" cy="60960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4344194" y="51808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495800" y="5029200"/>
              <a:ext cx="304800" cy="304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7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14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9405" y="271334"/>
            <a:ext cx="375761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02" y="412046"/>
            <a:ext cx="1418852" cy="106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5"/>
          <p:cNvSpPr/>
          <p:nvPr/>
        </p:nvSpPr>
        <p:spPr>
          <a:xfrm>
            <a:off x="6291620" y="412045"/>
            <a:ext cx="1595080" cy="967285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সময়ঃ   ১২মিনিট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0618" y="2855436"/>
            <a:ext cx="3457574" cy="2786063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শুষ্ক কোষের একটি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বর্তনী আঁক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এবং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শুষ্ককোষের সাহায্যে আমরা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যে কাজ করি তার একটি তালিকা প্রস্তুত কর।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13073" y="2855436"/>
            <a:ext cx="3449258" cy="2786063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শুষ্ককোষের সাহায্যে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 শক্তির রূপান্তর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 তা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করে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তার একটি তালিকা প্রস্তুত কর।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2503" y="1877673"/>
            <a:ext cx="2096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০১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5255" y="1896099"/>
            <a:ext cx="2024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০২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15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7293" y="913103"/>
            <a:ext cx="6600825" cy="1275406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শুষ্ক কোষের একটি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বর্তনী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এবং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শুষ্ককোষের সাহায্যে আলো জ্বালানো 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2898687"/>
            <a:ext cx="4107656" cy="2789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6" y="2954431"/>
            <a:ext cx="3879057" cy="2677656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 ১টি তামার তারের এক প্রান্ত শুষ্ক কোষের অ্যানোড ও অপর তামার তারটির ক্যাথাডের সাথে যুক্ত করি । চিত্রের মত করে বাল্বের সাথে তার দুটি সংযোগ দিই, তাহলে বাল্বটি জ্বলে উঠল 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16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25490"/>
              </p:ext>
            </p:extLst>
          </p:nvPr>
        </p:nvGraphicFramePr>
        <p:xfrm>
          <a:off x="928688" y="1756267"/>
          <a:ext cx="7450931" cy="346857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31363"/>
                <a:gridCol w="2492343"/>
                <a:gridCol w="2727225"/>
              </a:tblGrid>
              <a:tr h="715471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IN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IN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r>
                        <a:rPr lang="bn-IN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53103"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কি ধরনের শক্তির রূপান্তর ঘটল? </a:t>
                      </a: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রাসায়নিক পদার্থের সঞ্চিত শক্তি রূপান্তরিত হয়ে আলোক শক্তি উৎপন্ন করছে।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E:\Images\Gif\electric-circui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3209923"/>
            <a:ext cx="2014537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82204" y="424160"/>
            <a:ext cx="3041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bn-IN" sz="5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5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8333" y="2009776"/>
            <a:ext cx="36481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ড্রাইসেল</a:t>
            </a:r>
            <a:endParaRPr lang="bn-IN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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বিশ্লেষ্য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তড়িৎ বিশ্লেষণ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spc="-15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অ্যানোড</a:t>
            </a:r>
            <a:endParaRPr lang="bn-IN" sz="4400" spc="-15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বর্তনী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2595" y="466726"/>
            <a:ext cx="3110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 </a:t>
            </a:r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শব্দঃ</a:t>
            </a:r>
            <a:endParaRPr lang="bn-I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18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7575" y="349247"/>
            <a:ext cx="2085975" cy="76944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ল্যায়ণ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0651" y="1257750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 ডাইঅক্সাইড এর সংকেত কোনটি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2046" y="1837233"/>
            <a:ext cx="157417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1047" y="1837234"/>
            <a:ext cx="15583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2046" y="2459663"/>
            <a:ext cx="157417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046" y="2443247"/>
            <a:ext cx="15583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0650" y="3167079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তড়িৎ  দ্বার কয়টি ও কি </a:t>
            </a:r>
            <a:r>
              <a:rPr lang="bn-IN" sz="2400" spc="-15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0648" y="3934298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শুষ্ক কোষে অ্যানোড হিসাবে  কাজ করে </a:t>
            </a:r>
            <a:r>
              <a:rPr lang="bn-IN" sz="2400" spc="-150" dirty="0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526" y="4809324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শুষ্ক কোষে  সিলিন্ডার আকৃতির চোঙটি কিসের তৈরি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0649" y="5662586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শুষ্ক কোষের  বর্তনীর বাল্বটির জ্বলে উঠার কারণ </a:t>
            </a:r>
            <a:r>
              <a:rPr lang="bn-IN" sz="2400" spc="-15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9413" y="1736623"/>
            <a:ext cx="67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30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300037"/>
            <a:ext cx="8601077" cy="60166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82402" y="1340163"/>
            <a:ext cx="3575823" cy="176023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0549" y="4475561"/>
            <a:ext cx="425767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একটি পুরাতন ব্যাটারি ভেঙে এর মধ্যে কি কি আছে তার একটি তালিকা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তৈরি করে আনবে।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2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/>
        </p:blipFill>
        <p:spPr>
          <a:xfrm>
            <a:off x="242888" y="257175"/>
            <a:ext cx="8629650" cy="60293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2888" y="1744365"/>
            <a:ext cx="4029075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গাড়ীদহ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মাদ্‌রাসা </a:t>
            </a: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98" y="490968"/>
            <a:ext cx="942078" cy="118586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5422107" y="1910623"/>
            <a:ext cx="2528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200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72886" y="705955"/>
            <a:ext cx="55354" cy="256588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97609" y="858355"/>
            <a:ext cx="55354" cy="25658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50009" y="1010755"/>
            <a:ext cx="55354" cy="25658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45394" y="5824837"/>
            <a:ext cx="681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shahidulgdm@gmail.com 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01724622209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76400" y="257176"/>
            <a:ext cx="1371600" cy="148719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37472" y="6428509"/>
            <a:ext cx="55626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Shahidul</a:t>
            </a:r>
            <a:r>
              <a:rPr lang="en-US" dirty="0" smtClean="0"/>
              <a:t> </a:t>
            </a:r>
            <a:r>
              <a:rPr lang="en-US" dirty="0" err="1" smtClean="0"/>
              <a:t>Islam,Garidah</a:t>
            </a:r>
            <a:r>
              <a:rPr lang="en-US" dirty="0" smtClean="0"/>
              <a:t> </a:t>
            </a:r>
            <a:r>
              <a:rPr lang="en-US" dirty="0" err="1" smtClean="0"/>
              <a:t>Dakhil</a:t>
            </a:r>
            <a:r>
              <a:rPr lang="en-US" dirty="0" smtClean="0"/>
              <a:t> </a:t>
            </a:r>
            <a:r>
              <a:rPr lang="en-US" dirty="0" err="1" smtClean="0"/>
              <a:t>madrasha,sherpur</a:t>
            </a:r>
            <a:r>
              <a:rPr lang="en-US" dirty="0" smtClean="0"/>
              <a:t>. </a:t>
            </a:r>
            <a:r>
              <a:rPr lang="en-US" dirty="0" err="1" smtClean="0"/>
              <a:t>bogura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8" y="294086"/>
            <a:ext cx="8598098" cy="59983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4984"/>
          <a:stretch/>
        </p:blipFill>
        <p:spPr>
          <a:xfrm>
            <a:off x="280098" y="4843464"/>
            <a:ext cx="8598098" cy="1448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9319" y="1523093"/>
            <a:ext cx="2528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4745" y="706877"/>
            <a:ext cx="2243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096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3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951" y="928401"/>
            <a:ext cx="50700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91431"/>
              </p:ext>
            </p:extLst>
          </p:nvPr>
        </p:nvGraphicFramePr>
        <p:xfrm>
          <a:off x="2971800" y="2819400"/>
          <a:ext cx="2743201" cy="254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2819400"/>
                        <a:ext cx="2743201" cy="2548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1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4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95" y="2622775"/>
            <a:ext cx="2471738" cy="25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905">
            <a:off x="1204662" y="2687224"/>
            <a:ext cx="1777279" cy="2172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40" y="2586022"/>
            <a:ext cx="1905908" cy="2000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2255" y="341774"/>
            <a:ext cx="2124654" cy="197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0" y="381161"/>
            <a:ext cx="1969828" cy="181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14526" y="5334069"/>
            <a:ext cx="511834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আমরা কি কি দেখতে পাচ্ছি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4582" y="5317998"/>
            <a:ext cx="4343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এইগুলো কিভাবে চলে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1203" y="5380308"/>
            <a:ext cx="379061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ব্যাটারির সাহায্যে চলে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2471" y="2210560"/>
            <a:ext cx="97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406" y="2160017"/>
            <a:ext cx="97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5798" y="4620919"/>
            <a:ext cx="6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7807" y="4652860"/>
            <a:ext cx="157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1817" y="4636990"/>
            <a:ext cx="97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রিমোট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7063" y="271161"/>
            <a:ext cx="2034338" cy="21208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16898" y="2188728"/>
            <a:ext cx="6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টর্চ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7788" y="5160210"/>
            <a:ext cx="705698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টর্চ, রিমোট, খেলনা ইত্যাদিতে যে ব্যাটারি ব্যবহার করি তাকে কি বলি ?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/>
      <p:bldP spid="13" grpId="0"/>
      <p:bldP spid="14" grpId="0"/>
      <p:bldP spid="15" grpId="0"/>
      <p:bldP spid="16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5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8289" y="543539"/>
            <a:ext cx="4587278" cy="16355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শুষ্ক কোষ</a:t>
            </a:r>
            <a:endParaRPr lang="bn-BD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Images\Gif\battery_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26" y="2371724"/>
            <a:ext cx="2868695" cy="27146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8290" y="5500687"/>
            <a:ext cx="4886325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০৮,        পাঠঃ ১২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5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8639" y="6600846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6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2424" y="552748"/>
            <a:ext cx="2878302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u="sng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619" y="2111780"/>
            <a:ext cx="6429375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ড্রাইসেল কী তা </a:t>
            </a:r>
            <a:r>
              <a:rPr lang="bn-BD" sz="3600" kern="11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 পারবে</a:t>
            </a:r>
            <a:endParaRPr lang="en-US" sz="3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ড্রাইসেল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কিভাবে তৈরী করা যায় তা বর্ণনা 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</a:p>
          <a:p>
            <a:r>
              <a:rPr lang="bn-IN" sz="3600" kern="1100" dirty="0">
                <a:ln w="1905"/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600" kern="1100" dirty="0" smtClean="0">
                <a:ln w="1905"/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  <a:sym typeface="Webdings"/>
              </a:rPr>
              <a:t>    </a:t>
            </a:r>
            <a:r>
              <a:rPr lang="bn-IN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শুষ্ক কোষ দিয়ে তড়িৎ বর্তনী তৈরি করে শক্তির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রূপান্তর বর্ণনা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600" kern="1100" dirty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bn-IN" sz="3600" kern="1100" dirty="0" smtClean="0">
              <a:ln w="1905"/>
              <a:solidFill>
                <a:srgbClr val="002060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546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7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6" y="1126588"/>
            <a:ext cx="3076575" cy="3043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" y="1609230"/>
            <a:ext cx="3128962" cy="2796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0439" y="522825"/>
            <a:ext cx="2057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6284" y="4970948"/>
            <a:ext cx="336947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ব্যাটারি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1629" y="4970947"/>
            <a:ext cx="355877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দেখছ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8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3" descr="E:\Images\Science\NH4C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51" y="1162085"/>
            <a:ext cx="2021975" cy="1733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47" y="1168254"/>
            <a:ext cx="2001819" cy="1733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E:\Images\Science\Mn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5" y="3589115"/>
            <a:ext cx="1946386" cy="175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13" y="3585117"/>
            <a:ext cx="792399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Images\Science\zinc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99" y="3589114"/>
            <a:ext cx="2118849" cy="175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20324" y="2933904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কার্বন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দন্ড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832924" y="2956769"/>
            <a:ext cx="3203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ক্লোরাইড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20455" y="2936075"/>
            <a:ext cx="1810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কয়লার গুড়া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895" y="5571028"/>
            <a:ext cx="3243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ম্যাংগানিজ ডাই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28422" y="5558695"/>
            <a:ext cx="103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লেই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4713" y="5571026"/>
            <a:ext cx="681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দস্তা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325475" y="353744"/>
            <a:ext cx="437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  <a:sym typeface="Webdings"/>
              </a:rPr>
              <a:t>ড্রাইসেল তৈরী করতে যা প্রয়োজন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2562" y="1222465"/>
            <a:ext cx="600075" cy="15965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12/13/2019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3763" y="6586558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pPr algn="ctr"/>
              <a:t>9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516" y="978578"/>
            <a:ext cx="4146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প্রথমে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ebdings"/>
              </a:rPr>
              <a:t>সিলিন্ডার আকৃতির দস্তার চোঙ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নাও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ebdings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516" y="2536007"/>
            <a:ext cx="4304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কয়লার গুড়া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bn-IN" sz="28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2800" dirty="0">
                <a:latin typeface="Times New Roman" pitchFamily="18" charset="0"/>
                <a:cs typeface="NikoshBAN" pitchFamily="2" charset="0"/>
              </a:rPr>
              <a:t>পানির মিশ্রিত লেই/পেস্টটি চোঙটির মধ্যে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নিই 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96516" y="4427853"/>
            <a:ext cx="465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তার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মধ্যে কার্বন দন্ডটি এমনভাবে বসাও যাতে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দন্ডটি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দস্তার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চোঙটিকে স্পর্শ না 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5758477" y="1805347"/>
            <a:ext cx="2192517" cy="3933128"/>
          </a:xfrm>
          <a:prstGeom prst="can">
            <a:avLst>
              <a:gd name="adj" fmla="val 399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tored Data 25"/>
          <p:cNvSpPr/>
          <p:nvPr/>
        </p:nvSpPr>
        <p:spPr>
          <a:xfrm rot="16200000">
            <a:off x="5260328" y="3048442"/>
            <a:ext cx="3203105" cy="2206809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6573747" y="1416826"/>
            <a:ext cx="533400" cy="28956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623</Words>
  <Application>Microsoft Office PowerPoint</Application>
  <PresentationFormat>On-screen Show (4:3)</PresentationFormat>
  <Paragraphs>134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Trek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SHAHIDUL ISLAM</cp:lastModifiedBy>
  <cp:revision>12</cp:revision>
  <dcterms:created xsi:type="dcterms:W3CDTF">2019-11-29T08:10:21Z</dcterms:created>
  <dcterms:modified xsi:type="dcterms:W3CDTF">2019-12-13T13:13:46Z</dcterms:modified>
</cp:coreProperties>
</file>