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4" r:id="rId2"/>
    <p:sldId id="333" r:id="rId3"/>
    <p:sldId id="313" r:id="rId4"/>
    <p:sldId id="326" r:id="rId5"/>
    <p:sldId id="319" r:id="rId6"/>
    <p:sldId id="256" r:id="rId7"/>
    <p:sldId id="284" r:id="rId8"/>
    <p:sldId id="262" r:id="rId9"/>
    <p:sldId id="310" r:id="rId10"/>
    <p:sldId id="263" r:id="rId11"/>
    <p:sldId id="311" r:id="rId12"/>
    <p:sldId id="316" r:id="rId13"/>
    <p:sldId id="265" r:id="rId14"/>
    <p:sldId id="266" r:id="rId15"/>
    <p:sldId id="267" r:id="rId16"/>
    <p:sldId id="295" r:id="rId17"/>
    <p:sldId id="306" r:id="rId18"/>
    <p:sldId id="290" r:id="rId19"/>
    <p:sldId id="321" r:id="rId20"/>
    <p:sldId id="329" r:id="rId21"/>
    <p:sldId id="331" r:id="rId22"/>
    <p:sldId id="322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B931F-0B4D-4A37-B75E-D9F7D325A32E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7653B-229F-45C7-9223-6EE01C4EE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3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643FE-F01E-4C1E-8847-A420780EDD7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620D-BA5A-4E03-A869-7A58F3FB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-mail-alamgirchz@gmail.com" TargetMode="Externa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9711" y="2877094"/>
            <a:ext cx="6436178" cy="2530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numCol="1" rtlCol="0" anchor="b">
            <a:prstTxWarp prst="textWave1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aseline="-25000" dirty="0">
                <a:ln w="762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endParaRPr lang="en-US" sz="6000" baseline="-25000" dirty="0">
              <a:ln w="7620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3" y="1127926"/>
            <a:ext cx="2242401" cy="4008038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391" y="1127926"/>
            <a:ext cx="2140037" cy="3825074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i="0" u="none" strike="noStrike" kern="1200" normalizeH="0" baseline="0" noProof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4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446" y="529313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Es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917" y="1396971"/>
            <a:ext cx="10606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p.v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O,X,H,C,S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p.v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es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8664" y="2623831"/>
            <a:ext cx="1584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339" y="310792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536" y="3890543"/>
            <a:ext cx="4922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= He</a:t>
            </a:r>
            <a:r>
              <a:rPr lang="en-US" sz="3000" dirty="0" smtClean="0">
                <a:solidFill>
                  <a:srgbClr val="FF0000"/>
                </a:solidFill>
              </a:rPr>
              <a:t>       </a:t>
            </a:r>
            <a:r>
              <a:rPr lang="en-US" sz="3000" dirty="0" smtClean="0"/>
              <a:t>            to school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3757" y="4592272"/>
            <a:ext cx="4628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5292" y="370075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: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1410" y="3682640"/>
            <a:ext cx="800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go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2045" y="2424193"/>
            <a:ext cx="717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</a:rPr>
              <a:t>es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977" y="5445852"/>
            <a:ext cx="629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Mina                   water with milk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698134" y="5215567"/>
            <a:ext cx="892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</a:rPr>
              <a:t>es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8554" y="5277039"/>
            <a:ext cx="1195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mix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065 0.06875 L -0.16106 0.1905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1" grpId="0"/>
      <p:bldP spid="13" grpId="0"/>
      <p:bldP spid="4" grpId="0"/>
      <p:bldP spid="5" grpId="0"/>
      <p:bldP spid="5" grpId="1"/>
      <p:bldP spid="6" grpId="0"/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487" y="3753599"/>
            <a:ext cx="10254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+ y = -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Try – tries ; Cry – cries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(But, Play – plays; Pray – prays)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694" y="1140696"/>
            <a:ext cx="11038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p.v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y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y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consonant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p.v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ies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y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n>
                <a:solidFill>
                  <a:srgbClr val="FFC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9694" y="993204"/>
            <a:ext cx="10450672" cy="126402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54" y="369456"/>
            <a:ext cx="5110552" cy="390469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10748" y="598396"/>
            <a:ext cx="2980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2060"/>
                </a:solidFill>
              </a:rPr>
              <a:t>Bird</a:t>
            </a:r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6357" y="4380803"/>
            <a:ext cx="12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যেমন</a:t>
            </a:r>
            <a:r>
              <a:rPr lang="en-US" sz="3600" b="1" dirty="0" smtClean="0"/>
              <a:t> :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6995" y="5003073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 err="1" smtClean="0"/>
              <a:t>পাখিটি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আকাশে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উড়ে</a:t>
            </a:r>
            <a:r>
              <a:rPr lang="en-US" sz="3200" b="1" dirty="0" smtClean="0"/>
              <a:t> ।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11680" y="5551715"/>
            <a:ext cx="4716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=The bird             in the sky.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3744783" y="5483665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fl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071415" y="5494826"/>
            <a:ext cx="774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ies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3734" y="5523667"/>
            <a:ext cx="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01867" y="487687"/>
            <a:ext cx="113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</a:rPr>
              <a:t>flies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2" grpId="0"/>
      <p:bldP spid="13" grpId="0"/>
      <p:bldP spid="14" grpId="0"/>
      <p:bldP spid="14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311" y="369217"/>
            <a:ext cx="547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গঠনটি</a:t>
            </a:r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870" y="927079"/>
            <a:ext cx="10013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subject+শেষের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p.v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p.v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ing+object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995" y="2193543"/>
            <a:ext cx="16498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/>
              <a:t>যেমন</a:t>
            </a:r>
            <a:r>
              <a:rPr lang="en-US" sz="5400" dirty="0" smtClean="0"/>
              <a:t> :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717558" y="2784489"/>
            <a:ext cx="512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 err="1" smtClean="0"/>
              <a:t>আমি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ঢাকা</a:t>
            </a:r>
            <a:r>
              <a:rPr lang="en-US" sz="3200" b="1" dirty="0" smtClean="0"/>
              <a:t>   </a:t>
            </a:r>
            <a:r>
              <a:rPr lang="en-US" sz="3200" b="1" dirty="0" err="1" smtClean="0"/>
              <a:t>যেতে</a:t>
            </a:r>
            <a:r>
              <a:rPr lang="en-US" sz="3200" b="1" dirty="0" smtClean="0"/>
              <a:t>                                    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64008" y="3662210"/>
            <a:ext cx="5435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= I want                  to Dhaka.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02966" y="4594667"/>
            <a:ext cx="6580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2. </a:t>
            </a:r>
            <a:r>
              <a:rPr lang="en-US" sz="4800" b="1" dirty="0" err="1" smtClean="0"/>
              <a:t>মিনা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গান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গাইতে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পছন্দ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করে</a:t>
            </a:r>
            <a:r>
              <a:rPr lang="en-US" sz="4800" b="1" dirty="0" smtClean="0"/>
              <a:t> </a:t>
            </a:r>
            <a:r>
              <a:rPr lang="en-US" sz="4800" b="1" dirty="0"/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7649" y="5438375"/>
            <a:ext cx="6430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=  Mina likes                      a song.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4879114" y="3579763"/>
            <a:ext cx="800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go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1658" y="3565569"/>
            <a:ext cx="957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1945" y="5287166"/>
            <a:ext cx="13308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sing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5451" y="5327881"/>
            <a:ext cx="957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ing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0709" y="1005839"/>
            <a:ext cx="10920548" cy="100584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8482" y="2770094"/>
            <a:ext cx="1344706" cy="56477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45581" y="2612322"/>
            <a:ext cx="10759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চাই</a:t>
            </a:r>
            <a:endParaRPr lang="en-US" sz="6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10835" y="1479177"/>
            <a:ext cx="0" cy="44375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Notched Right Arrow 18"/>
          <p:cNvSpPr/>
          <p:nvPr/>
        </p:nvSpPr>
        <p:spPr>
          <a:xfrm rot="1452459">
            <a:off x="4323480" y="1333385"/>
            <a:ext cx="510988" cy="423584"/>
          </a:xfrm>
          <a:prstGeom prst="notchedRightArrow">
            <a:avLst/>
          </a:prstGeom>
          <a:solidFill>
            <a:srgbClr val="C00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FFC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17018 0.1462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00104 0.12662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4" grpId="0"/>
      <p:bldP spid="10" grpId="0"/>
      <p:bldP spid="11" grpId="0"/>
      <p:bldP spid="12" grpId="0"/>
      <p:bldP spid="14" grpId="0" animBg="1"/>
      <p:bldP spid="15" grpId="0" animBg="1"/>
      <p:bldP spid="16" grpId="0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6677" y="531920"/>
            <a:ext cx="4035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ইহাকে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বোধক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করিবার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নিয়ম</a:t>
            </a:r>
            <a:r>
              <a:rPr lang="en-US" sz="2000" b="1" dirty="0" smtClean="0"/>
              <a:t> : 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41691" y="1093182"/>
            <a:ext cx="8708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</a:t>
            </a:r>
            <a:r>
              <a:rPr lang="en-US" sz="20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যদি</a:t>
            </a:r>
            <a:r>
              <a:rPr lang="en-US" sz="20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r>
              <a:rPr lang="en-US" sz="2000" baseline="300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20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person singular, plural , 2ed person, 3ed person plural </a:t>
            </a:r>
            <a:r>
              <a:rPr lang="en-US" sz="20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0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তাহলে</a:t>
            </a:r>
            <a:r>
              <a:rPr lang="en-US" sz="20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0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গঠনটি</a:t>
            </a:r>
            <a:r>
              <a:rPr lang="en-US" sz="20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20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নিম্নরুপ</a:t>
            </a:r>
            <a:r>
              <a:rPr lang="en-US" sz="20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endParaRPr lang="en-US" sz="20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876" y="2035330"/>
            <a:ext cx="9664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=  subject +                  +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p.v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এর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মুল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form+object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+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বাকি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অংশ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(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যদি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থাকে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)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0231" y="2904700"/>
            <a:ext cx="14798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যেমন</a:t>
            </a:r>
            <a:r>
              <a:rPr lang="en-US" sz="4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 :</a:t>
            </a:r>
            <a:endParaRPr lang="en-US" sz="4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7840" y="3364071"/>
            <a:ext cx="4482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1. </a:t>
            </a:r>
            <a:r>
              <a:rPr lang="en-US" sz="40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আমি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ফুটবল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খেলি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না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।</a:t>
            </a:r>
            <a:endParaRPr lang="en-US" sz="4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5808" y="4142463"/>
            <a:ext cx="6029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= I                  play football.</a:t>
            </a:r>
            <a:endParaRPr lang="en-US" sz="44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8511" y="4951208"/>
            <a:ext cx="4123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 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তুমি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পড়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7717" y="5634318"/>
            <a:ext cx="5735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= You                       read the book.</a:t>
            </a:r>
            <a:endParaRPr lang="en-US" sz="3200" b="1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5603" y="1990821"/>
            <a:ext cx="124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not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6466" y="4050599"/>
            <a:ext cx="1997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do not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0038" y="5434992"/>
            <a:ext cx="1997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do not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1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119" y="525430"/>
            <a:ext cx="870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Subject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যদি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3</a:t>
            </a:r>
            <a:r>
              <a:rPr lang="en-US" sz="2400" b="1" baseline="30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rd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person singular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হয়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তাহলে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গঠনটি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হবে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নিম্নরুপ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:</a:t>
            </a:r>
            <a:endParaRPr lang="en-US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578" y="1183517"/>
            <a:ext cx="987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= subject +                     +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p.v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এর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মুল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form + object +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বাকি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অংশ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(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যদি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থাকে</a:t>
            </a:r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)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287" y="2135144"/>
            <a:ext cx="1378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যেমন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: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275" y="2707470"/>
            <a:ext cx="3680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  </a:t>
            </a:r>
            <a:r>
              <a:rPr lang="en-US" sz="3200" b="1" dirty="0" err="1" smtClean="0"/>
              <a:t>ছেলেটি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গরু</a:t>
            </a:r>
            <a:r>
              <a:rPr lang="en-US" sz="3200" b="1" dirty="0" smtClean="0"/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চ</a:t>
            </a:r>
            <a:r>
              <a:rPr lang="en-US" sz="3200" b="1" dirty="0" err="1" smtClean="0">
                <a:solidFill>
                  <a:srgbClr val="C00000"/>
                </a:solidFill>
              </a:rPr>
              <a:t>ড়ায়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না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33749" y="3487782"/>
            <a:ext cx="618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=  The boy                     tend the caw.</a:t>
            </a:r>
            <a:endParaRPr lang="en-US" sz="3200" b="1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9234" y="4550869"/>
            <a:ext cx="5918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2.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মেয়েটি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এই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অনুষ্ঠানের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নাচে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না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।</a:t>
            </a:r>
            <a:endParaRPr lang="en-US" sz="4000" b="1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3705" y="5451438"/>
            <a:ext cx="833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= The girl                 </a:t>
            </a:r>
            <a:r>
              <a:rPr lang="en-US" sz="40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danch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this function.</a:t>
            </a:r>
            <a:endParaRPr lang="en-US" sz="4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0942" y="118263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does not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2177" y="3432500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does not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5626" y="5475612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does not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4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0" grpId="0"/>
      <p:bldP spid="11" grpId="0"/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1663" y="407606"/>
            <a:ext cx="299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1. Simple Interrogative</a:t>
            </a:r>
            <a:endParaRPr lang="en-US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553" y="1068218"/>
            <a:ext cx="950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বাংলা</a:t>
            </a:r>
            <a:r>
              <a:rPr lang="en-US" b="1" dirty="0" smtClean="0"/>
              <a:t> </a:t>
            </a:r>
            <a:r>
              <a:rPr lang="en-US" b="1" dirty="0" err="1" smtClean="0"/>
              <a:t>বাক্যের</a:t>
            </a:r>
            <a:r>
              <a:rPr lang="en-US" b="1" dirty="0" smtClean="0"/>
              <a:t> </a:t>
            </a:r>
            <a:r>
              <a:rPr lang="en-US" b="1" dirty="0" err="1" smtClean="0"/>
              <a:t>মধ্যে</a:t>
            </a:r>
            <a:r>
              <a:rPr lang="en-US" b="1" dirty="0" smtClean="0"/>
              <a:t> </a:t>
            </a:r>
            <a:r>
              <a:rPr lang="en-US" b="1" dirty="0" err="1" smtClean="0"/>
              <a:t>শুধু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থাকলে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শুধু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দ্বারা</a:t>
            </a:r>
            <a:r>
              <a:rPr lang="en-US" b="1" dirty="0" smtClean="0"/>
              <a:t> </a:t>
            </a:r>
            <a:r>
              <a:rPr lang="en-US" b="1" dirty="0" err="1" smtClean="0"/>
              <a:t>প্রশ্ন</a:t>
            </a:r>
            <a:r>
              <a:rPr lang="en-US" b="1" dirty="0" smtClean="0"/>
              <a:t> </a:t>
            </a:r>
            <a:r>
              <a:rPr lang="en-US" b="1" dirty="0" err="1" smtClean="0"/>
              <a:t>করা</a:t>
            </a:r>
            <a:r>
              <a:rPr lang="en-US" b="1" dirty="0" smtClean="0"/>
              <a:t> </a:t>
            </a:r>
            <a:r>
              <a:rPr lang="en-US" b="1" dirty="0" err="1" smtClean="0"/>
              <a:t>বুঝালে</a:t>
            </a:r>
            <a:r>
              <a:rPr lang="en-US" b="1" dirty="0" smtClean="0"/>
              <a:t>  </a:t>
            </a:r>
            <a:r>
              <a:rPr lang="en-US" b="1" dirty="0" err="1" smtClean="0"/>
              <a:t>গঠনটি</a:t>
            </a:r>
            <a:r>
              <a:rPr lang="en-US" b="1" dirty="0" smtClean="0"/>
              <a:t> </a:t>
            </a:r>
            <a:r>
              <a:rPr lang="en-US" b="1" dirty="0" err="1" smtClean="0"/>
              <a:t>হবে</a:t>
            </a:r>
            <a:r>
              <a:rPr lang="en-US" b="1" dirty="0" smtClean="0"/>
              <a:t>  </a:t>
            </a:r>
            <a:r>
              <a:rPr lang="en-US" b="1" dirty="0" err="1" smtClean="0"/>
              <a:t>নিম্নরুপ</a:t>
            </a:r>
            <a:r>
              <a:rPr lang="en-US" b="1" dirty="0" smtClean="0"/>
              <a:t> -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176694" y="1656400"/>
            <a:ext cx="920905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বাক্যের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শুরুতে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/ does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 +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p.v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মূল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বাকি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অংশ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?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269" y="2426786"/>
            <a:ext cx="442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2471" y="2368663"/>
            <a:ext cx="3188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a sum ?</a:t>
            </a:r>
            <a:r>
              <a:rPr lang="en-US" sz="3200" dirty="0" smtClean="0"/>
              <a:t>    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57831" y="2347872"/>
            <a:ext cx="746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017" y="3066867"/>
            <a:ext cx="455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1821" y="3036324"/>
            <a:ext cx="394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write a letter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0835" y="3027140"/>
            <a:ext cx="112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7272" y="2322065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5519523" y="3066648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27016" y="3733508"/>
            <a:ext cx="455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গাও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54209" y="3706728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027511" y="3741274"/>
            <a:ext cx="319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sing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 smtClean="0"/>
              <a:t>   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10081" y="3706409"/>
            <a:ext cx="115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016" y="4347027"/>
            <a:ext cx="455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াহারা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8738" y="4394417"/>
            <a:ext cx="455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caltivate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land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162332" y="4359552"/>
            <a:ext cx="115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06460" y="4385996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204" y="4987107"/>
            <a:ext cx="455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5.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68789" y="5046791"/>
            <a:ext cx="42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play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football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136206" y="5038820"/>
            <a:ext cx="115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41146" y="5013013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/>
          </a:p>
        </p:txBody>
      </p:sp>
      <p:sp>
        <p:nvSpPr>
          <p:cNvPr id="26" name="Rounded Rectangle 25"/>
          <p:cNvSpPr/>
          <p:nvPr/>
        </p:nvSpPr>
        <p:spPr>
          <a:xfrm>
            <a:off x="1129554" y="1644382"/>
            <a:ext cx="9256200" cy="4975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1640542"/>
            <a:ext cx="7826188" cy="4553128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2824" y="520592"/>
            <a:ext cx="6145305" cy="729983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9776"/>
              </a:avLst>
            </a:prstTxWarp>
            <a:spAutoFit/>
          </a:bodyPr>
          <a:lstStyle/>
          <a:p>
            <a:r>
              <a:rPr lang="en-US" sz="4800" b="1" dirty="0"/>
              <a:t>2</a:t>
            </a:r>
            <a:r>
              <a:rPr lang="en-US" sz="4800" b="1" dirty="0" smtClean="0"/>
              <a:t>. W/H Interrogative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149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53" y="278546"/>
            <a:ext cx="5620871" cy="70788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000" b="1" dirty="0"/>
              <a:t>2</a:t>
            </a:r>
            <a:r>
              <a:rPr lang="en-US" sz="4000" b="1" dirty="0" smtClean="0"/>
              <a:t>. W/H Interrogative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4239" y="1127581"/>
            <a:ext cx="1012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বাংলা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বাক্যের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কর্তাকে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কখন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কোথায়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কেন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কোনটি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কিভাবে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রুপশব্দ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দ্বারা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প্রশ্ন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বুঝালে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গঠনটি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হবে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নিম্নরুপ</a:t>
            </a:r>
            <a:r>
              <a:rPr lang="en-US" sz="2000" b="1" dirty="0" smtClean="0"/>
              <a:t> -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505625" y="3006696"/>
            <a:ext cx="8064513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বাক্যের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শুরুতে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উক্ত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শব্দটি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b="1" dirty="0" smtClean="0"/>
              <a:t>W/H </a:t>
            </a:r>
            <a:r>
              <a:rPr lang="en-US" sz="1400" b="1" dirty="0" err="1" smtClean="0"/>
              <a:t>শব্দটি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Do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Subject +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p.v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মূল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 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বাকি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অংশ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?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931" y="1900127"/>
            <a:ext cx="956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When-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কখন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</a:t>
            </a:r>
            <a:r>
              <a:rPr lang="en-US" sz="2800" dirty="0" smtClean="0"/>
              <a:t>  Where-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, Why-</a:t>
            </a:r>
            <a:r>
              <a:rPr lang="en-US" sz="2800" dirty="0" err="1" smtClean="0"/>
              <a:t>কেন</a:t>
            </a:r>
            <a:r>
              <a:rPr lang="en-US" sz="2800" dirty="0" smtClean="0"/>
              <a:t>, What- </a:t>
            </a:r>
            <a:r>
              <a:rPr lang="en-US" sz="2800" dirty="0" err="1" smtClean="0"/>
              <a:t>কি</a:t>
            </a:r>
            <a:r>
              <a:rPr lang="en-US" sz="2800" dirty="0" smtClean="0"/>
              <a:t>, Who-</a:t>
            </a:r>
            <a:r>
              <a:rPr lang="en-US" sz="2800" dirty="0" err="1" smtClean="0"/>
              <a:t>কে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04196" y="4272323"/>
            <a:ext cx="471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তুমি</a:t>
            </a:r>
            <a:r>
              <a:rPr lang="en-US" sz="3200" dirty="0" smtClean="0"/>
              <a:t>            </a:t>
            </a:r>
            <a:r>
              <a:rPr lang="en-US" sz="3200" dirty="0" err="1" smtClean="0"/>
              <a:t>টিভি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7" name="Equal 6"/>
          <p:cNvSpPr/>
          <p:nvPr/>
        </p:nvSpPr>
        <p:spPr>
          <a:xfrm>
            <a:off x="5255494" y="4366067"/>
            <a:ext cx="564776" cy="430306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1207" y="4366452"/>
            <a:ext cx="3429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enjoy T.V 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8926" y="4245429"/>
            <a:ext cx="1532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When</a:t>
            </a:r>
            <a:endParaRPr lang="en-US" sz="4000" b="1" i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0257" y="5343476"/>
            <a:ext cx="447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তিনি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             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বাস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করেন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4953" y="5287767"/>
            <a:ext cx="170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496" y="5368450"/>
            <a:ext cx="336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does he live ?</a:t>
            </a:r>
            <a:endParaRPr lang="en-US" sz="3200" dirty="0"/>
          </a:p>
        </p:txBody>
      </p:sp>
      <p:sp>
        <p:nvSpPr>
          <p:cNvPr id="13" name="Equal 12"/>
          <p:cNvSpPr/>
          <p:nvPr/>
        </p:nvSpPr>
        <p:spPr>
          <a:xfrm>
            <a:off x="5200553" y="5422238"/>
            <a:ext cx="564776" cy="430306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5516" y="4262469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কখন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4200" y="5344122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কোথায়</a:t>
            </a:r>
            <a:endParaRPr lang="en-US" sz="24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1384663" y="2834256"/>
            <a:ext cx="8085908" cy="126709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24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907" y="475130"/>
            <a:ext cx="5943600" cy="1320800"/>
          </a:xfrm>
        </p:spPr>
        <p:txBody>
          <a:bodyPr/>
          <a:lstStyle/>
          <a:p>
            <a:r>
              <a:rPr lang="en-US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Individual</a:t>
            </a:r>
            <a:r>
              <a:rPr lang="en-US" sz="5400" b="1" u="sng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work</a:t>
            </a:r>
            <a:r>
              <a:rPr lang="en-US" sz="5400" b="1" u="sng" dirty="0" smtClean="0"/>
              <a:t>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28" y="2417788"/>
            <a:ext cx="10300447" cy="2154213"/>
          </a:xfrm>
        </p:spPr>
        <p:txBody>
          <a:bodyPr>
            <a:normAutofit fontScale="92500"/>
          </a:bodyPr>
          <a:lstStyle/>
          <a:p>
            <a:r>
              <a:rPr lang="en-US" sz="4400" b="1" i="1" dirty="0" smtClean="0">
                <a:latin typeface="Trebuchet MS" panose="020B0603020202020204" pitchFamily="34" charset="0"/>
              </a:rPr>
              <a:t>What is present indefinite tense?</a:t>
            </a:r>
          </a:p>
          <a:p>
            <a:pPr marL="0" indent="0">
              <a:buNone/>
            </a:pPr>
            <a:r>
              <a:rPr lang="en-US" sz="4400" b="1" i="1" dirty="0">
                <a:latin typeface="Trebuchet MS" panose="020B0603020202020204" pitchFamily="34" charset="0"/>
              </a:rPr>
              <a:t> </a:t>
            </a:r>
            <a:r>
              <a:rPr lang="en-US" sz="4400" b="1" i="1" dirty="0" smtClean="0">
                <a:latin typeface="Trebuchet MS" panose="020B0603020202020204" pitchFamily="34" charset="0"/>
              </a:rPr>
              <a:t>                         /</a:t>
            </a:r>
          </a:p>
          <a:p>
            <a:r>
              <a:rPr lang="en-US" sz="4400" i="1" dirty="0" smtClean="0">
                <a:latin typeface="Trebuchet MS" panose="020B0603020202020204" pitchFamily="34" charset="0"/>
              </a:rPr>
              <a:t>When do we use present indefinite </a:t>
            </a:r>
            <a:r>
              <a:rPr lang="en-US" sz="4400" b="1" i="1" dirty="0" smtClean="0">
                <a:latin typeface="+mj-lt"/>
              </a:rPr>
              <a:t>tense</a:t>
            </a:r>
            <a:r>
              <a:rPr lang="en-US" sz="4400" i="1" dirty="0" smtClean="0">
                <a:latin typeface="Trebuchet MS" panose="020B0603020202020204" pitchFamily="34" charset="0"/>
              </a:rPr>
              <a:t>?</a:t>
            </a:r>
            <a:endParaRPr lang="en-US" sz="1600" i="1" dirty="0">
              <a:latin typeface="+mj-lt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1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82880"/>
            <a:ext cx="12570823" cy="7132320"/>
            <a:chOff x="-287384" y="-274320"/>
            <a:chExt cx="12479383" cy="7132320"/>
          </a:xfrm>
        </p:grpSpPr>
        <p:pic>
          <p:nvPicPr>
            <p:cNvPr id="8" name="Picture 7" descr="A close up of a flower&#10;&#10;Description automatically generated">
              <a:extLst>
                <a:ext uri="{FF2B5EF4-FFF2-40B4-BE49-F238E27FC236}">
                  <a16:creationId xmlns:a16="http://schemas.microsoft.com/office/drawing/2014/main" id="{3B38AC4C-B550-4664-ABB2-1E8D3FB9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7384" y="-274320"/>
              <a:ext cx="12479383" cy="7132320"/>
            </a:xfrm>
            <a:prstGeom prst="rect">
              <a:avLst/>
            </a:prstGeom>
          </p:spPr>
        </p:pic>
        <p:pic>
          <p:nvPicPr>
            <p:cNvPr id="16" name="Picture 15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18" name="Picture 17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19" name="Picture 18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0" name="Picture 19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1" name="Picture 20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00" y="192776"/>
            <a:ext cx="2140527" cy="2140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044393" y="2222609"/>
            <a:ext cx="4147607" cy="3302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Sub:English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 2</a:t>
            </a:r>
            <a:r>
              <a:rPr lang="en-US" sz="36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nd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 part</a:t>
            </a: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Class: Eight</a:t>
            </a: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Unit: 7 (Tense)</a:t>
            </a: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Time: 50 min.</a:t>
            </a: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Date: 17/12/2019</a:t>
            </a:r>
            <a:endParaRPr lang="en-US" sz="11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anose="02000000000000000000" pitchFamily="2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 BERKLEY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43428" y="816557"/>
            <a:ext cx="4517943" cy="64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Lesson Introduction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EFD32-862F-4C0B-9307-0E1B59C86D3D}"/>
              </a:ext>
            </a:extLst>
          </p:cNvPr>
          <p:cNvSpPr txBox="1"/>
          <p:nvPr/>
        </p:nvSpPr>
        <p:spPr>
          <a:xfrm>
            <a:off x="0" y="2377200"/>
            <a:ext cx="571999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Md. Alamgir Hossain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Assistant Teacher(ICT)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Rahimapur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Fazil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Madrasha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Patnitala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Naogaon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.</a:t>
            </a:r>
            <a:endParaRPr lang="bn-BD" sz="36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e-mail-</a:t>
            </a:r>
            <a:r>
              <a:rPr lang="en-US" sz="28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alamgirchz</a:t>
            </a:r>
            <a:r>
              <a:rPr lang="bn-BD" sz="28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@gmail.com</a:t>
            </a:r>
            <a:endParaRPr lang="en-US" sz="2800" b="1" dirty="0" smtClean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Mobail</a:t>
            </a:r>
            <a:r>
              <a:rPr lang="en-US" sz="28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No - 01723626108</a:t>
            </a:r>
            <a:endParaRPr lang="as-IN" sz="28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339" y="3714509"/>
            <a:ext cx="7530152" cy="4733524"/>
            <a:chOff x="102918" y="1546075"/>
            <a:chExt cx="7475378" cy="4733524"/>
          </a:xfrm>
        </p:grpSpPr>
        <p:pic>
          <p:nvPicPr>
            <p:cNvPr id="17" name="Picture 16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22" name="Picture 21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23" name="Picture 22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4" name="Picture 23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5" name="Picture 24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/>
        </p:nvSpPr>
        <p:spPr>
          <a:xfrm>
            <a:off x="352700" y="716698"/>
            <a:ext cx="3905792" cy="80772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0B050"/>
                </a:solidFill>
                <a:latin typeface="Curlz MT" panose="04040404050702020202" pitchFamily="82" charset="0"/>
                <a:cs typeface="Times New Roman" pitchFamily="18" charset="0"/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1568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6160" y="404949"/>
            <a:ext cx="493776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Pair work: Ask and answer.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Follow the conversation</a:t>
            </a:r>
            <a:r>
              <a:rPr lang="en-US" sz="2800" b="1" dirty="0"/>
              <a:t>.</a:t>
            </a:r>
          </a:p>
        </p:txBody>
      </p:sp>
      <p:pic>
        <p:nvPicPr>
          <p:cNvPr id="4" name="Picture 3" descr="IMG_20141021_102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895600"/>
            <a:ext cx="1625600" cy="2514600"/>
          </a:xfrm>
          <a:prstGeom prst="rect">
            <a:avLst/>
          </a:prstGeom>
        </p:spPr>
      </p:pic>
      <p:pic>
        <p:nvPicPr>
          <p:cNvPr id="5" name="Picture 4" descr="IMG_20141021_105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2895600"/>
            <a:ext cx="1828800" cy="25146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419600" y="4800600"/>
            <a:ext cx="3429000" cy="612648"/>
          </a:xfrm>
          <a:prstGeom prst="wedgeRectCallout">
            <a:avLst>
              <a:gd name="adj1" fmla="val -60202"/>
              <a:gd name="adj2" fmla="val -13943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Do you like mango?</a:t>
            </a:r>
          </a:p>
        </p:txBody>
      </p:sp>
      <p:pic>
        <p:nvPicPr>
          <p:cNvPr id="7" name="Picture 6" descr="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676400"/>
            <a:ext cx="1828800" cy="228600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4419600" y="4800600"/>
            <a:ext cx="3429000" cy="609600"/>
          </a:xfrm>
          <a:prstGeom prst="wedgeRectCallout">
            <a:avLst>
              <a:gd name="adj1" fmla="val 58601"/>
              <a:gd name="adj2" fmla="val -11995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Yes, I do. </a:t>
            </a:r>
          </a:p>
        </p:txBody>
      </p:sp>
      <p:pic>
        <p:nvPicPr>
          <p:cNvPr id="11" name="Picture 10" descr="Smok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1676401"/>
            <a:ext cx="2128603" cy="2362199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4419600" y="4800600"/>
            <a:ext cx="3429000" cy="609600"/>
          </a:xfrm>
          <a:prstGeom prst="wedgeRectCallout">
            <a:avLst>
              <a:gd name="adj1" fmla="val -60945"/>
              <a:gd name="adj2" fmla="val -14215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Does your father smoke?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4419600" y="4800600"/>
            <a:ext cx="3429000" cy="609600"/>
          </a:xfrm>
          <a:prstGeom prst="wedgeRectCallout">
            <a:avLst>
              <a:gd name="adj1" fmla="val 57801"/>
              <a:gd name="adj2" fmla="val -1212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No, he doesn`t smoke.</a:t>
            </a:r>
          </a:p>
        </p:txBody>
      </p:sp>
      <p:pic>
        <p:nvPicPr>
          <p:cNvPr id="15" name="Picture 14" descr="Co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600200"/>
            <a:ext cx="2895600" cy="2362200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4267200" y="4800600"/>
            <a:ext cx="3657600" cy="609600"/>
          </a:xfrm>
          <a:prstGeom prst="wedgeRectCallout">
            <a:avLst>
              <a:gd name="adj1" fmla="val -54167"/>
              <a:gd name="adj2" fmla="val -1395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Does the cow give us milk?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4267200" y="4724400"/>
            <a:ext cx="3733800" cy="685800"/>
          </a:xfrm>
          <a:prstGeom prst="wedgeRectCallout">
            <a:avLst>
              <a:gd name="adj1" fmla="val 56828"/>
              <a:gd name="adj2" fmla="val -10678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Yes, the cow gives you milk.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5562601"/>
            <a:ext cx="72390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Now come a pair from you and make a dialogue using Present Indefinite tense.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20091" y="4698274"/>
            <a:ext cx="8760821" cy="1676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above picture according to the rules of Present Indefinite Tense.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0630" y="303180"/>
            <a:ext cx="19271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126" y="1106637"/>
            <a:ext cx="5240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Make </a:t>
            </a:r>
            <a:r>
              <a:rPr lang="en-US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three groups  </a:t>
            </a:r>
            <a:r>
              <a:rPr lang="en-US" sz="4000" b="1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and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8333" y="1789361"/>
            <a:ext cx="5026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three sentences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4123225" y="2635778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affirmative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159468" y="3276537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Negative    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813444" y="3275858"/>
            <a:ext cx="845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192579" y="4321203"/>
            <a:ext cx="2913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Interrogative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70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7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275" y="355694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Home 			  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275" y="2262787"/>
            <a:ext cx="9066005" cy="3675434"/>
          </a:xfrm>
        </p:spPr>
        <p:txBody>
          <a:bodyPr>
            <a:noAutofit/>
          </a:bodyPr>
          <a:lstStyle/>
          <a:p>
            <a:r>
              <a:rPr lang="en-US" sz="3600" b="1" i="1" dirty="0"/>
              <a:t>Try to translate the following Bengali sentences into English </a:t>
            </a:r>
            <a:r>
              <a:rPr lang="en-US" sz="4000" b="1" i="1" dirty="0" smtClean="0"/>
              <a:t>.</a:t>
            </a:r>
          </a:p>
          <a:p>
            <a:pPr>
              <a:buFont typeface="+mj-lt"/>
              <a:buAutoNum type="alphaLcParenR"/>
            </a:pP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৮ম শ্রেণীতে পড়ি।</a:t>
            </a:r>
          </a:p>
          <a:p>
            <a:pPr>
              <a:buFont typeface="+mj-lt"/>
              <a:buAutoNum type="alphaLcParenR"/>
            </a:pP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ভালো ভাবে লেখাপড়া করেনা।</a:t>
            </a:r>
          </a:p>
          <a:p>
            <a:pPr>
              <a:buFont typeface="+mj-lt"/>
              <a:buAutoNum type="alphaLcParenR"/>
            </a:pP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কি ঢাকায় বাস করেন?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168588" y="322729"/>
            <a:ext cx="2810436" cy="1411942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8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4619" y="352697"/>
            <a:ext cx="3836524" cy="769441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" y="1196788"/>
            <a:ext cx="11712389" cy="56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2" y="513870"/>
            <a:ext cx="11416938" cy="1377732"/>
          </a:xfrm>
        </p:spPr>
        <p:txBody>
          <a:bodyPr>
            <a:noAutofit/>
          </a:bodyPr>
          <a:lstStyle/>
          <a:p>
            <a:r>
              <a:rPr lang="en-US" sz="48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Look at the pictures cautiously</a:t>
            </a:r>
            <a:r>
              <a:rPr lang="en-US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-</a:t>
            </a:r>
            <a:endParaRPr lang="en-US" sz="24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8" y="2662085"/>
            <a:ext cx="4838320" cy="3677374"/>
          </a:xfrm>
          <a:ln w="762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07" y="2662085"/>
            <a:ext cx="4161099" cy="353351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89935" y="2733980"/>
            <a:ext cx="321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Flower blooms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547949" y="2856089"/>
            <a:ext cx="4150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The sun sets in the west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8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86" y="208370"/>
            <a:ext cx="5695406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  Today’s Lesson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212" y="1449107"/>
            <a:ext cx="8789894" cy="64863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i="1" dirty="0" smtClean="0"/>
              <a:t>Present indefinite tense and its use.</a:t>
            </a:r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2146799"/>
            <a:ext cx="8530045" cy="434544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3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53821" y="469004"/>
            <a:ext cx="7212632" cy="753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Learning outcomes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42145" y="940158"/>
            <a:ext cx="8596668" cy="49903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17600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600" i="1" dirty="0" smtClean="0">
                <a:solidFill>
                  <a:srgbClr val="FF0000"/>
                </a:solidFill>
              </a:rPr>
              <a:t>At the end of the </a:t>
            </a:r>
            <a:r>
              <a:rPr lang="en-US" sz="17600" i="1" dirty="0" err="1" smtClean="0">
                <a:solidFill>
                  <a:srgbClr val="FF0000"/>
                </a:solidFill>
              </a:rPr>
              <a:t>lesson,the</a:t>
            </a:r>
            <a:r>
              <a:rPr lang="en-US" sz="17600" i="1" dirty="0" smtClean="0">
                <a:solidFill>
                  <a:srgbClr val="FF0000"/>
                </a:solidFill>
              </a:rPr>
              <a:t> students will be able to-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what the present indefinite tense is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auxiliary verbs </a:t>
            </a:r>
            <a:r>
              <a:rPr lang="en-US" sz="17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do,does</a:t>
            </a:r>
            <a:r>
              <a:rPr lang="en-US" sz="17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600" b="1" i="1" dirty="0" smtClean="0"/>
              <a:t>Translate the Bengali sentence of present indefinite  tense into English.</a:t>
            </a:r>
            <a:endParaRPr lang="en-US" sz="4000" b="1" i="1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4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5702" y="328936"/>
            <a:ext cx="667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 CARTER" panose="02000000000000000000" pitchFamily="2" charset="0"/>
              </a:rPr>
              <a:t>Present indefinite tense</a:t>
            </a:r>
            <a:endParaRPr lang="en-US" sz="4800" b="1" dirty="0">
              <a:latin typeface="AR CARTER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075" y="1394711"/>
            <a:ext cx="10325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যে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tense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দ্বারা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বর্তমান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কালে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কোন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কাজ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করা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হওয়া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যাওয়া,খাওয়া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নেওয়া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বুঝায়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।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বাক্যটি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দ্বারা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যদি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চির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সত্য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বুঝায়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অভ্যাসগত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কর্ম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বুঝায়</a:t>
            </a:r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এবং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অতীত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কালের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কোনো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কাজের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বর্ননা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করা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বুঝালে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presnt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indefinite tense </a:t>
            </a:r>
            <a:r>
              <a:rPr lang="en-US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হয়</a:t>
            </a:r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radley Hand ITC" panose="03070402050302030203" pitchFamily="66" charset="0"/>
              </a:rPr>
              <a:t> । </a:t>
            </a:r>
            <a:endParaRPr lang="en-US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075" y="3093193"/>
            <a:ext cx="158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যেমন</a:t>
            </a:r>
            <a:r>
              <a:rPr lang="en-US" sz="2800" b="1" dirty="0" smtClean="0"/>
              <a:t> :-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8720" y="3709853"/>
            <a:ext cx="357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১. </a:t>
            </a:r>
            <a:r>
              <a:rPr lang="en-US" sz="3600" b="1" dirty="0" err="1" smtClean="0"/>
              <a:t>যে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ভাত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খায়</a:t>
            </a:r>
            <a:r>
              <a:rPr lang="en-US" sz="3600" b="1" dirty="0" smtClean="0"/>
              <a:t> </a:t>
            </a:r>
            <a:r>
              <a:rPr lang="en-US" sz="3600" b="1" dirty="0"/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82" y="3696789"/>
            <a:ext cx="411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 BERKLEY" panose="02000000000000000000" pitchFamily="2" charset="0"/>
              </a:rPr>
              <a:t> He eats rice </a:t>
            </a:r>
            <a:endParaRPr lang="en-US" sz="4000" b="1" dirty="0">
              <a:latin typeface="AR BERKLEY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6470" y="4611190"/>
            <a:ext cx="423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২.  </a:t>
            </a:r>
            <a:r>
              <a:rPr lang="en-US" sz="2800" b="1" dirty="0" err="1" smtClean="0"/>
              <a:t>সততা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সর্বউৎকৃষ্ট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পন্তা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65670" y="4532812"/>
            <a:ext cx="5734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 BLANCA" panose="02000000000000000000" pitchFamily="2" charset="0"/>
              </a:rPr>
              <a:t> Honesty is the best policy </a:t>
            </a:r>
            <a:endParaRPr lang="en-US" sz="4000" b="1" dirty="0">
              <a:latin typeface="AR BLANCA" panose="02000000000000000000" pitchFamily="2" charset="0"/>
            </a:endParaRPr>
          </a:p>
        </p:txBody>
      </p:sp>
      <p:sp>
        <p:nvSpPr>
          <p:cNvPr id="2" name="Equal 1"/>
          <p:cNvSpPr/>
          <p:nvPr/>
        </p:nvSpPr>
        <p:spPr>
          <a:xfrm>
            <a:off x="5577840" y="3853543"/>
            <a:ext cx="561703" cy="444137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5590903" y="4689566"/>
            <a:ext cx="561703" cy="444137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2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2674" y="811049"/>
            <a:ext cx="10503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Subjcet</a:t>
            </a:r>
            <a:r>
              <a:rPr lang="en-US" sz="3600" b="1" dirty="0" smtClean="0"/>
              <a:t>  </a:t>
            </a:r>
            <a:r>
              <a:rPr lang="en-US" sz="2800" b="1" dirty="0" err="1" smtClean="0"/>
              <a:t>যদি</a:t>
            </a:r>
            <a:r>
              <a:rPr lang="en-US" sz="3600" b="1" dirty="0" smtClean="0"/>
              <a:t>  ‍1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person singular, plural, 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person ও  </a:t>
            </a:r>
          </a:p>
          <a:p>
            <a:r>
              <a:rPr lang="en-US" sz="3600" b="1" dirty="0" smtClean="0"/>
              <a:t>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person plural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তাহলে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গঠনটি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হবে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নিন্মরুপ</a:t>
            </a:r>
            <a:r>
              <a:rPr lang="en-US" sz="3200" b="1" dirty="0" smtClean="0"/>
              <a:t> 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14862" y="2007902"/>
            <a:ext cx="870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 subject + v.1 / </a:t>
            </a:r>
            <a:r>
              <a:rPr lang="en-US" sz="2800" b="1" dirty="0" err="1" smtClean="0"/>
              <a:t>p.v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মুল</a:t>
            </a:r>
            <a:r>
              <a:rPr lang="en-US" sz="2800" b="1" dirty="0" smtClean="0"/>
              <a:t> form + object + ( </a:t>
            </a:r>
            <a:r>
              <a:rPr lang="en-US" sz="2800" b="1" dirty="0" err="1" smtClean="0"/>
              <a:t>যদি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থাকে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34271" y="2682495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যেমন</a:t>
            </a:r>
            <a:r>
              <a:rPr lang="en-US" sz="3200" b="1" dirty="0" smtClean="0"/>
              <a:t> :-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45996" y="2642539"/>
            <a:ext cx="5713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আমি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মাদরাসায়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পড়াশুনা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করি</a:t>
            </a:r>
            <a:r>
              <a:rPr lang="en-US" sz="2800" b="1" dirty="0" smtClean="0"/>
              <a:t> ।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75904" y="3232289"/>
            <a:ext cx="6441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  I  read  in  </a:t>
            </a:r>
            <a:r>
              <a:rPr lang="en-US" sz="4800" b="1" dirty="0" err="1" smtClean="0"/>
              <a:t>Madarasha</a:t>
            </a:r>
            <a:r>
              <a:rPr lang="en-US" sz="4800" b="1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067" y="5866551"/>
            <a:ext cx="451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dirty="0" err="1" smtClean="0"/>
              <a:t>আমরা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পুকুরে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মাছ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ধরি</a:t>
            </a:r>
            <a:r>
              <a:rPr lang="en-US" sz="2800" b="1" dirty="0" smtClean="0"/>
              <a:t> ।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97045" y="5828606"/>
            <a:ext cx="687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We</a:t>
            </a:r>
            <a:r>
              <a:rPr lang="en-US" sz="3600" b="1" dirty="0" smtClean="0"/>
              <a:t>   </a:t>
            </a:r>
            <a:r>
              <a:rPr lang="en-US" sz="3600" b="1" dirty="0" smtClean="0">
                <a:solidFill>
                  <a:srgbClr val="C00000"/>
                </a:solidFill>
              </a:rPr>
              <a:t>catch</a:t>
            </a:r>
            <a:r>
              <a:rPr lang="en-US" sz="3600" b="1" dirty="0" smtClean="0"/>
              <a:t>    fish    in  the  pond.</a:t>
            </a:r>
            <a:endParaRPr lang="en-US" sz="36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866605"/>
            <a:ext cx="1175657" cy="113646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7829" y="4937759"/>
            <a:ext cx="1894114" cy="5232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28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44983" y="3971107"/>
            <a:ext cx="26127" cy="124097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59338" y="3958044"/>
            <a:ext cx="52251" cy="126709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04903" y="5172892"/>
            <a:ext cx="156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V.1/ P.V</a:t>
            </a:r>
            <a:endParaRPr lang="en-US" sz="28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4571" y="5133704"/>
            <a:ext cx="147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OBJECT</a:t>
            </a:r>
            <a:endParaRPr lang="en-US" sz="32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Equal 25"/>
          <p:cNvSpPr/>
          <p:nvPr/>
        </p:nvSpPr>
        <p:spPr>
          <a:xfrm>
            <a:off x="4855365" y="6040065"/>
            <a:ext cx="391885" cy="300446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7045" y="408240"/>
            <a:ext cx="160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গঠন</a:t>
            </a:r>
            <a:r>
              <a:rPr lang="en-US" sz="240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  - ১</a:t>
            </a:r>
            <a:endParaRPr lang="en-US" sz="2400" dirty="0">
              <a:ln w="0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tx2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5022" y="242047"/>
            <a:ext cx="14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SUBJECT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08840" y="358051"/>
            <a:ext cx="289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V.1/P.V </a:t>
            </a:r>
            <a:r>
              <a:rPr lang="en-US" b="1" dirty="0" err="1" smtClean="0"/>
              <a:t>এর</a:t>
            </a:r>
            <a:r>
              <a:rPr lang="en-US" b="1" dirty="0" smtClean="0"/>
              <a:t> </a:t>
            </a:r>
            <a:r>
              <a:rPr lang="en-US" b="1" dirty="0" err="1" smtClean="0"/>
              <a:t>মূল</a:t>
            </a:r>
            <a:r>
              <a:rPr lang="en-US" b="1" dirty="0" smtClean="0"/>
              <a:t> FORM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9874926" y="2974882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বাকি</a:t>
            </a:r>
            <a:r>
              <a:rPr lang="en-US" sz="2000" b="1" dirty="0"/>
              <a:t> </a:t>
            </a:r>
            <a:r>
              <a:rPr lang="en-US" sz="2000" b="1" dirty="0" err="1"/>
              <a:t>অংশ</a:t>
            </a:r>
            <a:r>
              <a:rPr lang="en-US" sz="2000" b="1" dirty="0"/>
              <a:t> 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7805061" y="5597432"/>
            <a:ext cx="339636" cy="378825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75E-6 3.7037E-7 L 0.12955 0.76968 " pathEditMode="relative" rAng="0" ptsTypes="AA">
                                      <p:cBhvr>
                                        <p:cTn id="12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3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6.25E-7 3.7037E-7 L -0.0681 0.75532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8.33333E-7 -2.22222E-6 L -0.06601 0.39121 " pathEditMode="relative" rAng="0" ptsTypes="AA">
                                      <p:cBhvr>
                                        <p:cTn id="1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  <p:bldP spid="13" grpId="0"/>
      <p:bldP spid="17" grpId="0"/>
      <p:bldP spid="23" grpId="0"/>
      <p:bldP spid="25" grpId="0"/>
      <p:bldP spid="26" grpId="0" animBg="1"/>
      <p:bldP spid="27" grpId="0"/>
      <p:bldP spid="28" grpId="0"/>
      <p:bldP spid="28" grpId="1"/>
      <p:bldP spid="29" grpId="0"/>
      <p:bldP spid="29" grpId="1"/>
      <p:bldP spid="31" grpId="0"/>
      <p:bldP spid="31" grpId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0127" y="760875"/>
            <a:ext cx="10215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Subject </a:t>
            </a:r>
            <a:r>
              <a:rPr lang="en-US" sz="2800" b="1" dirty="0" err="1" smtClean="0"/>
              <a:t>যদি</a:t>
            </a:r>
            <a:r>
              <a:rPr lang="en-US" sz="2800" b="1" dirty="0" smtClean="0"/>
              <a:t> 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person singular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তাহলে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গঠনটি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নিম্নরুপ</a:t>
            </a:r>
            <a:r>
              <a:rPr lang="en-US" sz="2800" b="1" dirty="0" smtClean="0"/>
              <a:t> :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10102" y="1597421"/>
            <a:ext cx="937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 Subject + v.1/</a:t>
            </a:r>
            <a:r>
              <a:rPr lang="en-US" sz="2000" b="1" dirty="0" err="1" smtClean="0"/>
              <a:t>p.v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সাথে</a:t>
            </a:r>
            <a:r>
              <a:rPr lang="en-US" sz="2000" b="1" dirty="0" smtClean="0"/>
              <a:t>           </a:t>
            </a:r>
            <a:r>
              <a:rPr lang="en-US" sz="2000" b="1" dirty="0" err="1" smtClean="0"/>
              <a:t>যুক্ত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হবে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obect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বাকি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অংশ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যদি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থাকে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2125" y="2266347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যেমন</a:t>
            </a:r>
            <a:r>
              <a:rPr lang="en-US" sz="2800" b="1" dirty="0" smtClean="0"/>
              <a:t> :-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09224" y="2755406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 err="1" smtClean="0"/>
              <a:t>সে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গায়</a:t>
            </a:r>
            <a:r>
              <a:rPr lang="en-US" sz="3200" b="1" dirty="0" smtClean="0"/>
              <a:t> ।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78036" y="3396106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  He                   a song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64254" y="4118111"/>
            <a:ext cx="448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2. </a:t>
            </a:r>
            <a:r>
              <a:rPr lang="en-US" sz="3600" b="1" dirty="0" err="1" smtClean="0"/>
              <a:t>মিনা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পুকুরে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সাঁতার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কাটে</a:t>
            </a:r>
            <a:r>
              <a:rPr lang="en-US" sz="3600" b="1" dirty="0" smtClean="0"/>
              <a:t> ।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08554" y="4857905"/>
            <a:ext cx="519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Mina                   in the pond.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86984" y="291992"/>
            <a:ext cx="194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গঠন</a:t>
            </a:r>
            <a:r>
              <a:rPr lang="en-US" sz="280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  - ২</a:t>
            </a:r>
            <a:endParaRPr lang="en-US" sz="2800" dirty="0">
              <a:ln w="0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tx2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0107" y="3317310"/>
            <a:ext cx="1035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sing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9780" y="4779790"/>
            <a:ext cx="1312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swim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45019" y="3179787"/>
            <a:ext cx="4603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4938" y="5407448"/>
            <a:ext cx="5229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s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10102" y="1573306"/>
            <a:ext cx="9371796" cy="53788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86830" y="1535866"/>
            <a:ext cx="712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s/</a:t>
            </a:r>
            <a:r>
              <a:rPr lang="en-US" sz="2400" b="1" dirty="0" err="1">
                <a:solidFill>
                  <a:srgbClr val="FF0000"/>
                </a:solidFill>
              </a:rPr>
              <a:t>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4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48424 -0.12407 " pathEditMode="relative" rAng="0" ptsTypes="AA">
                                      <p:cBhvr>
                                        <p:cTn id="1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8" y="2247735"/>
            <a:ext cx="10672354" cy="874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+ o,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y, z =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(otherwise ‘s’)</a:t>
            </a:r>
            <a:r>
              <a:rPr lang="bn-BD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5260" y="478278"/>
            <a:ext cx="4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 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71948" y="3820526"/>
            <a:ext cx="9707879" cy="204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– goes ; 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– does; 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– misses; 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 – brushes; 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– searches;  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 – mixes; 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Buzz – buzzes. </a:t>
            </a:r>
            <a:endParaRPr lang="en-US" sz="40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2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1069</Words>
  <Application>Microsoft Office PowerPoint</Application>
  <PresentationFormat>Widescreen</PresentationFormat>
  <Paragraphs>188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Agency FB</vt:lpstr>
      <vt:lpstr>Algerian</vt:lpstr>
      <vt:lpstr>AR BERKLEY</vt:lpstr>
      <vt:lpstr>AR BLANCA</vt:lpstr>
      <vt:lpstr>AR CARTER</vt:lpstr>
      <vt:lpstr>Arial</vt:lpstr>
      <vt:lpstr>Bradley Hand ITC</vt:lpstr>
      <vt:lpstr>Calibri</vt:lpstr>
      <vt:lpstr>Calibri Light</vt:lpstr>
      <vt:lpstr>Curlz MT</vt:lpstr>
      <vt:lpstr>NikoshBAN</vt:lpstr>
      <vt:lpstr>Shonar Bangla</vt:lpstr>
      <vt:lpstr>SutonnyMJ</vt:lpstr>
      <vt:lpstr>SutonnyOMJ</vt:lpstr>
      <vt:lpstr>Times New Roman</vt:lpstr>
      <vt:lpstr>Trebuchet MS</vt:lpstr>
      <vt:lpstr>Vrinda</vt:lpstr>
      <vt:lpstr>Wingdings</vt:lpstr>
      <vt:lpstr>Office Theme</vt:lpstr>
      <vt:lpstr>PowerPoint Presentation</vt:lpstr>
      <vt:lpstr>PowerPoint Presentation</vt:lpstr>
      <vt:lpstr>Look at the pictures cautiously-</vt:lpstr>
      <vt:lpstr>   Today’s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work </vt:lpstr>
      <vt:lpstr>PowerPoint Presentation</vt:lpstr>
      <vt:lpstr>PowerPoint Presentation</vt:lpstr>
      <vt:lpstr>Home      work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ISTIAQUE</cp:lastModifiedBy>
  <cp:revision>340</cp:revision>
  <dcterms:created xsi:type="dcterms:W3CDTF">2019-11-24T09:55:42Z</dcterms:created>
  <dcterms:modified xsi:type="dcterms:W3CDTF">2019-12-18T08:03:22Z</dcterms:modified>
</cp:coreProperties>
</file>